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87" r:id="rId1"/>
  </p:sldMasterIdLst>
  <p:notesMasterIdLst>
    <p:notesMasterId r:id="rId44"/>
  </p:notesMasterIdLst>
  <p:handoutMasterIdLst>
    <p:handoutMasterId r:id="rId45"/>
  </p:handoutMasterIdLst>
  <p:sldIdLst>
    <p:sldId id="283" r:id="rId2"/>
    <p:sldId id="354" r:id="rId3"/>
    <p:sldId id="416" r:id="rId4"/>
    <p:sldId id="383" r:id="rId5"/>
    <p:sldId id="385" r:id="rId6"/>
    <p:sldId id="386" r:id="rId7"/>
    <p:sldId id="387" r:id="rId8"/>
    <p:sldId id="388" r:id="rId9"/>
    <p:sldId id="389" r:id="rId10"/>
    <p:sldId id="258" r:id="rId11"/>
    <p:sldId id="259" r:id="rId12"/>
    <p:sldId id="260" r:id="rId13"/>
    <p:sldId id="316" r:id="rId14"/>
    <p:sldId id="465" r:id="rId15"/>
    <p:sldId id="466" r:id="rId16"/>
    <p:sldId id="261" r:id="rId17"/>
    <p:sldId id="256" r:id="rId18"/>
    <p:sldId id="446" r:id="rId19"/>
    <p:sldId id="463" r:id="rId20"/>
    <p:sldId id="474" r:id="rId21"/>
    <p:sldId id="455" r:id="rId22"/>
    <p:sldId id="456" r:id="rId23"/>
    <p:sldId id="440" r:id="rId24"/>
    <p:sldId id="468" r:id="rId25"/>
    <p:sldId id="470" r:id="rId26"/>
    <p:sldId id="467" r:id="rId27"/>
    <p:sldId id="475" r:id="rId28"/>
    <p:sldId id="447" r:id="rId29"/>
    <p:sldId id="473" r:id="rId30"/>
    <p:sldId id="453" r:id="rId31"/>
    <p:sldId id="458" r:id="rId32"/>
    <p:sldId id="262" r:id="rId33"/>
    <p:sldId id="362" r:id="rId34"/>
    <p:sldId id="390" r:id="rId35"/>
    <p:sldId id="431" r:id="rId36"/>
    <p:sldId id="448" r:id="rId37"/>
    <p:sldId id="432" r:id="rId38"/>
    <p:sldId id="412" r:id="rId39"/>
    <p:sldId id="355" r:id="rId40"/>
    <p:sldId id="357" r:id="rId41"/>
    <p:sldId id="358" r:id="rId42"/>
    <p:sldId id="359" r:id="rId43"/>
  </p:sldIdLst>
  <p:sldSz cx="9906000" cy="6858000" type="A4"/>
  <p:notesSz cx="6743700" cy="9906000"/>
  <p:kinsoku lang="ja-JP" invalStChars="、。，．・：；？！゛゜ヽヾゝゞ々ー’”）〕］｝〉》」』】°‰′″℃￠％ぁぃぅぇぉっゃゅょゎァィゥェォッャュョヮヵヶ!%),.:;?]}｡｣､･ｧｨｩｪｫｬｭｮｯｰﾞﾟ" invalEndChars="‘“（〔［｛〈《「『【￥＄$([\{｢￡"/>
  <p:defaultTextStyle>
    <a:defPPr>
      <a:defRPr lang="en-GB"/>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20">
          <p15:clr>
            <a:srgbClr val="A4A3A4"/>
          </p15:clr>
        </p15:guide>
        <p15:guide id="2" pos="21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24" autoAdjust="0"/>
    <p:restoredTop sz="86176" autoAdjust="0"/>
  </p:normalViewPr>
  <p:slideViewPr>
    <p:cSldViewPr>
      <p:cViewPr>
        <p:scale>
          <a:sx n="60" d="100"/>
          <a:sy n="60" d="100"/>
        </p:scale>
        <p:origin x="952" y="276"/>
      </p:cViewPr>
      <p:guideLst>
        <p:guide orient="horz" pos="2160"/>
        <p:guide pos="312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varScale="1">
      <p:scale>
        <a:sx n="100" d="100"/>
        <a:sy n="100" d="100"/>
      </p:scale>
      <p:origin x="0" y="7812"/>
    </p:cViewPr>
  </p:sorterViewPr>
  <p:notesViewPr>
    <p:cSldViewPr>
      <p:cViewPr varScale="1">
        <p:scale>
          <a:sx n="48" d="100"/>
          <a:sy n="48" d="100"/>
        </p:scale>
        <p:origin x="-1998" y="-114"/>
      </p:cViewPr>
      <p:guideLst>
        <p:guide orient="horz" pos="3120"/>
        <p:guide pos="212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1" Type="http://schemas.openxmlformats.org/officeDocument/2006/relationships/slide" Target="slides/slide4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5DB32B8-DC37-E6C3-9646-F5953B317A5C}"/>
              </a:ext>
            </a:extLst>
          </p:cNvPr>
          <p:cNvSpPr>
            <a:spLocks noGrp="1" noChangeArrowheads="1"/>
          </p:cNvSpPr>
          <p:nvPr>
            <p:ph type="body" sz="quarter" idx="3"/>
          </p:nvPr>
        </p:nvSpPr>
        <p:spPr bwMode="auto">
          <a:xfrm>
            <a:off x="898525" y="4710113"/>
            <a:ext cx="4946650" cy="4170362"/>
          </a:xfrm>
          <a:prstGeom prst="rect">
            <a:avLst/>
          </a:prstGeom>
          <a:noFill/>
          <a:ln w="12700">
            <a:noFill/>
            <a:miter lim="800000"/>
            <a:headEnd/>
            <a:tailEnd/>
          </a:ln>
          <a:effectLst/>
        </p:spPr>
        <p:txBody>
          <a:bodyPr vert="horz" wrap="square" lIns="90493" tIns="44452" rIns="90493" bIns="44452"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315" name="Rectangle 3">
            <a:extLst>
              <a:ext uri="{FF2B5EF4-FFF2-40B4-BE49-F238E27FC236}">
                <a16:creationId xmlns:a16="http://schemas.microsoft.com/office/drawing/2014/main" id="{8D1AE09F-C491-FA3D-FC16-19CDCA75C969}"/>
              </a:ext>
            </a:extLst>
          </p:cNvPr>
          <p:cNvSpPr>
            <a:spLocks noGrp="1" noRot="1" noChangeAspect="1" noChangeArrowheads="1" noTextEdit="1"/>
          </p:cNvSpPr>
          <p:nvPr>
            <p:ph type="sldImg" idx="2"/>
          </p:nvPr>
        </p:nvSpPr>
        <p:spPr bwMode="auto">
          <a:xfrm>
            <a:off x="863600" y="863600"/>
            <a:ext cx="5016500" cy="34734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B185A32C-147E-EC58-5236-EB3E7A260254}"/>
              </a:ext>
            </a:extLst>
          </p:cNvPr>
          <p:cNvSpPr>
            <a:spLocks noGrp="1" noRot="1" noChangeAspect="1" noChangeArrowheads="1" noTextEdit="1"/>
          </p:cNvSpPr>
          <p:nvPr>
            <p:ph type="sldImg"/>
          </p:nvPr>
        </p:nvSpPr>
        <p:spPr>
          <a:ln/>
        </p:spPr>
      </p:sp>
      <p:sp>
        <p:nvSpPr>
          <p:cNvPr id="16386" name="Rectangle 3">
            <a:extLst>
              <a:ext uri="{FF2B5EF4-FFF2-40B4-BE49-F238E27FC236}">
                <a16:creationId xmlns:a16="http://schemas.microsoft.com/office/drawing/2014/main" id="{AF6DBECB-BA15-76AC-1580-F829B8BDC3FF}"/>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a:extLst>
              <a:ext uri="{FF2B5EF4-FFF2-40B4-BE49-F238E27FC236}">
                <a16:creationId xmlns:a16="http://schemas.microsoft.com/office/drawing/2014/main" id="{10C0EA0F-A7BC-05C6-4ABF-969EF468F052}"/>
              </a:ext>
            </a:extLst>
          </p:cNvPr>
          <p:cNvSpPr>
            <a:spLocks noGrp="1" noRot="1" noChangeAspect="1" noChangeArrowheads="1" noTextEdit="1"/>
          </p:cNvSpPr>
          <p:nvPr>
            <p:ph type="sldImg"/>
          </p:nvPr>
        </p:nvSpPr>
        <p:spPr>
          <a:ln/>
        </p:spPr>
      </p:sp>
      <p:sp>
        <p:nvSpPr>
          <p:cNvPr id="58370" name="Rectangle 3">
            <a:extLst>
              <a:ext uri="{FF2B5EF4-FFF2-40B4-BE49-F238E27FC236}">
                <a16:creationId xmlns:a16="http://schemas.microsoft.com/office/drawing/2014/main" id="{B7020961-520C-43E8-BDD9-7165730E2C93}"/>
              </a:ext>
            </a:extLst>
          </p:cNvPr>
          <p:cNvSpPr>
            <a:spLocks noGrp="1" noChangeArrowheads="1"/>
          </p:cNvSpPr>
          <p:nvPr>
            <p:ph type="body" idx="1"/>
          </p:nvPr>
        </p:nvSpPr>
        <p:spPr>
          <a:xfrm>
            <a:off x="898525" y="4710113"/>
            <a:ext cx="4946650" cy="41687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a:extLst>
              <a:ext uri="{FF2B5EF4-FFF2-40B4-BE49-F238E27FC236}">
                <a16:creationId xmlns:a16="http://schemas.microsoft.com/office/drawing/2014/main" id="{25BF81DE-F908-59B1-7121-507229799EBD}"/>
              </a:ext>
            </a:extLst>
          </p:cNvPr>
          <p:cNvSpPr>
            <a:spLocks noGrp="1" noRot="1" noChangeAspect="1" noChangeArrowheads="1" noTextEdit="1"/>
          </p:cNvSpPr>
          <p:nvPr>
            <p:ph type="sldImg"/>
          </p:nvPr>
        </p:nvSpPr>
        <p:spPr>
          <a:ln/>
        </p:spPr>
      </p:sp>
      <p:sp>
        <p:nvSpPr>
          <p:cNvPr id="67586" name="Rectangle 3">
            <a:extLst>
              <a:ext uri="{FF2B5EF4-FFF2-40B4-BE49-F238E27FC236}">
                <a16:creationId xmlns:a16="http://schemas.microsoft.com/office/drawing/2014/main" id="{0015D1A9-5C03-4C6D-CC9C-A00AB34C2A0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C74A6AD2-5527-2EBF-6070-CC9128D51829}"/>
              </a:ext>
            </a:extLst>
          </p:cNvPr>
          <p:cNvSpPr>
            <a:spLocks noGrp="1" noRot="1" noChangeAspect="1" noChangeArrowheads="1" noTextEdit="1"/>
          </p:cNvSpPr>
          <p:nvPr>
            <p:ph type="sldImg"/>
          </p:nvPr>
        </p:nvSpPr>
        <p:spPr>
          <a:ln/>
        </p:spPr>
      </p:sp>
      <p:sp>
        <p:nvSpPr>
          <p:cNvPr id="69634" name="Rectangle 3">
            <a:extLst>
              <a:ext uri="{FF2B5EF4-FFF2-40B4-BE49-F238E27FC236}">
                <a16:creationId xmlns:a16="http://schemas.microsoft.com/office/drawing/2014/main" id="{2C2158D3-DF96-7C84-7F75-5CD6ACC5928D}"/>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a:extLst>
              <a:ext uri="{FF2B5EF4-FFF2-40B4-BE49-F238E27FC236}">
                <a16:creationId xmlns:a16="http://schemas.microsoft.com/office/drawing/2014/main" id="{DB198734-2957-F6FB-7A44-7B85C866519D}"/>
              </a:ext>
            </a:extLst>
          </p:cNvPr>
          <p:cNvSpPr>
            <a:spLocks noGrp="1" noRot="1" noChangeAspect="1" noChangeArrowheads="1" noTextEdit="1"/>
          </p:cNvSpPr>
          <p:nvPr>
            <p:ph type="sldImg"/>
          </p:nvPr>
        </p:nvSpPr>
        <p:spPr>
          <a:ln/>
        </p:spPr>
      </p:sp>
      <p:sp>
        <p:nvSpPr>
          <p:cNvPr id="71682" name="Rectangle 3">
            <a:extLst>
              <a:ext uri="{FF2B5EF4-FFF2-40B4-BE49-F238E27FC236}">
                <a16:creationId xmlns:a16="http://schemas.microsoft.com/office/drawing/2014/main" id="{738D4904-A1BB-49ED-545E-5CEE57FC1134}"/>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F96B02D9-3334-B7E6-31FA-9BC2A2F36A13}"/>
              </a:ext>
            </a:extLst>
          </p:cNvPr>
          <p:cNvSpPr>
            <a:spLocks noGrp="1" noRot="1" noChangeAspect="1" noChangeArrowheads="1" noTextEdit="1"/>
          </p:cNvSpPr>
          <p:nvPr>
            <p:ph type="sldImg"/>
          </p:nvPr>
        </p:nvSpPr>
        <p:spPr>
          <a:ln/>
        </p:spPr>
      </p:sp>
      <p:sp>
        <p:nvSpPr>
          <p:cNvPr id="73730" name="Rectangle 3">
            <a:extLst>
              <a:ext uri="{FF2B5EF4-FFF2-40B4-BE49-F238E27FC236}">
                <a16:creationId xmlns:a16="http://schemas.microsoft.com/office/drawing/2014/main" id="{AC570D86-3F0F-A85A-D4E5-F45DD873EBC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41D929CF-E8DE-6573-4472-72642969AA2C}"/>
              </a:ext>
            </a:extLst>
          </p:cNvPr>
          <p:cNvSpPr>
            <a:spLocks noGrp="1" noRot="1" noChangeAspect="1" noChangeArrowheads="1" noTextEdit="1"/>
          </p:cNvSpPr>
          <p:nvPr>
            <p:ph type="sldImg"/>
          </p:nvPr>
        </p:nvSpPr>
        <p:spPr>
          <a:xfrm>
            <a:off x="690563" y="739775"/>
            <a:ext cx="5337175" cy="3695700"/>
          </a:xfrm>
          <a:solidFill>
            <a:srgbClr val="FFFFFF"/>
          </a:solidFill>
          <a:ln/>
        </p:spPr>
      </p:sp>
      <p:sp>
        <p:nvSpPr>
          <p:cNvPr id="18434" name="Rectangle 3">
            <a:extLst>
              <a:ext uri="{FF2B5EF4-FFF2-40B4-BE49-F238E27FC236}">
                <a16:creationId xmlns:a16="http://schemas.microsoft.com/office/drawing/2014/main" id="{49862B46-CB6D-1877-1EB2-C8B73C567FDB}"/>
              </a:ext>
            </a:extLst>
          </p:cNvPr>
          <p:cNvSpPr>
            <a:spLocks noGrp="1" noChangeArrowheads="1"/>
          </p:cNvSpPr>
          <p:nvPr>
            <p:ph type="body" idx="1"/>
          </p:nvPr>
        </p:nvSpPr>
        <p:spPr>
          <a:xfrm>
            <a:off x="876300" y="4683125"/>
            <a:ext cx="4964113" cy="4521200"/>
          </a:xfrm>
          <a:solidFill>
            <a:srgbClr val="FFFFFF"/>
          </a:solidFill>
          <a:ln>
            <a:solidFill>
              <a:srgbClr val="000000"/>
            </a:solidFill>
          </a:ln>
        </p:spPr>
        <p:txBody>
          <a:bodyPr/>
          <a:lstStyle/>
          <a:p>
            <a:endParaRPr lang="tr-TR" altLang="tr-TR">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A63FF9FF-2C25-6197-9D68-70BACAE9EB1E}"/>
              </a:ext>
            </a:extLst>
          </p:cNvPr>
          <p:cNvSpPr>
            <a:spLocks noGrp="1" noRot="1" noChangeAspect="1" noChangeArrowheads="1" noTextEdit="1"/>
          </p:cNvSpPr>
          <p:nvPr>
            <p:ph type="sldImg"/>
          </p:nvPr>
        </p:nvSpPr>
        <p:spPr>
          <a:ln/>
        </p:spPr>
      </p:sp>
      <p:sp>
        <p:nvSpPr>
          <p:cNvPr id="28674" name="Rectangle 3">
            <a:extLst>
              <a:ext uri="{FF2B5EF4-FFF2-40B4-BE49-F238E27FC236}">
                <a16:creationId xmlns:a16="http://schemas.microsoft.com/office/drawing/2014/main" id="{859CA911-6164-B74A-E5C3-5E7136AD6E0F}"/>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C4B3938B-750E-CBDB-7C4D-38F39540E5F6}"/>
              </a:ext>
            </a:extLst>
          </p:cNvPr>
          <p:cNvSpPr>
            <a:spLocks noGrp="1" noRot="1" noChangeAspect="1" noChangeArrowheads="1" noTextEdit="1"/>
          </p:cNvSpPr>
          <p:nvPr>
            <p:ph type="sldImg"/>
          </p:nvPr>
        </p:nvSpPr>
        <p:spPr>
          <a:ln/>
        </p:spPr>
      </p:sp>
      <p:sp>
        <p:nvSpPr>
          <p:cNvPr id="30722" name="Rectangle 3">
            <a:extLst>
              <a:ext uri="{FF2B5EF4-FFF2-40B4-BE49-F238E27FC236}">
                <a16:creationId xmlns:a16="http://schemas.microsoft.com/office/drawing/2014/main" id="{CABEE339-4384-990E-D023-B63646AB6BD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57BCAC0C-D06A-68BB-0AAC-6E7A2C961726}"/>
              </a:ext>
            </a:extLst>
          </p:cNvPr>
          <p:cNvSpPr>
            <a:spLocks noGrp="1" noRot="1" noChangeAspect="1" noChangeArrowheads="1" noTextEdit="1"/>
          </p:cNvSpPr>
          <p:nvPr>
            <p:ph type="sldImg"/>
          </p:nvPr>
        </p:nvSpPr>
        <p:spPr>
          <a:ln/>
        </p:spPr>
      </p:sp>
      <p:sp>
        <p:nvSpPr>
          <p:cNvPr id="32770" name="Rectangle 3">
            <a:extLst>
              <a:ext uri="{FF2B5EF4-FFF2-40B4-BE49-F238E27FC236}">
                <a16:creationId xmlns:a16="http://schemas.microsoft.com/office/drawing/2014/main" id="{99DDE538-9113-9D6B-ED04-87A2DD859D4F}"/>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9F7E8DC6-6508-0ADE-549C-A8FD675E06F5}"/>
              </a:ext>
            </a:extLst>
          </p:cNvPr>
          <p:cNvSpPr>
            <a:spLocks noGrp="1" noRot="1" noChangeAspect="1" noChangeArrowheads="1" noTextEdit="1"/>
          </p:cNvSpPr>
          <p:nvPr>
            <p:ph type="sldImg"/>
          </p:nvPr>
        </p:nvSpPr>
        <p:spPr>
          <a:ln/>
        </p:spPr>
      </p:sp>
      <p:sp>
        <p:nvSpPr>
          <p:cNvPr id="34818" name="Rectangle 3">
            <a:extLst>
              <a:ext uri="{FF2B5EF4-FFF2-40B4-BE49-F238E27FC236}">
                <a16:creationId xmlns:a16="http://schemas.microsoft.com/office/drawing/2014/main" id="{ACC8B384-7696-922F-E55C-D250C809BDA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F594EB56-ABA1-C93E-A5F6-3ABDC361C0A8}"/>
              </a:ext>
            </a:extLst>
          </p:cNvPr>
          <p:cNvSpPr>
            <a:spLocks noGrp="1" noRot="1" noChangeAspect="1" noChangeArrowheads="1" noTextEdit="1"/>
          </p:cNvSpPr>
          <p:nvPr>
            <p:ph type="sldImg"/>
          </p:nvPr>
        </p:nvSpPr>
        <p:spPr>
          <a:ln/>
        </p:spPr>
      </p:sp>
      <p:sp>
        <p:nvSpPr>
          <p:cNvPr id="38914" name="Rectangle 3">
            <a:extLst>
              <a:ext uri="{FF2B5EF4-FFF2-40B4-BE49-F238E27FC236}">
                <a16:creationId xmlns:a16="http://schemas.microsoft.com/office/drawing/2014/main" id="{AF7F7341-2B08-3A21-A77F-571F296E6AD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D43FD563-0D12-F3BE-FF0F-8C99BAC7F49A}"/>
              </a:ext>
            </a:extLst>
          </p:cNvPr>
          <p:cNvSpPr>
            <a:spLocks noGrp="1" noRot="1" noChangeAspect="1" noChangeArrowheads="1" noTextEdit="1"/>
          </p:cNvSpPr>
          <p:nvPr>
            <p:ph type="sldImg"/>
          </p:nvPr>
        </p:nvSpPr>
        <p:spPr>
          <a:ln/>
        </p:spPr>
      </p:sp>
      <p:sp>
        <p:nvSpPr>
          <p:cNvPr id="40962" name="Rectangle 3">
            <a:extLst>
              <a:ext uri="{FF2B5EF4-FFF2-40B4-BE49-F238E27FC236}">
                <a16:creationId xmlns:a16="http://schemas.microsoft.com/office/drawing/2014/main" id="{E4388353-D4D2-1079-1EE8-AE61D863303F}"/>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84B8C5FB-1A42-3D8A-BBF6-AB02DCBA615D}"/>
              </a:ext>
            </a:extLst>
          </p:cNvPr>
          <p:cNvSpPr>
            <a:spLocks noGrp="1" noRot="1" noChangeAspect="1" noChangeArrowheads="1" noTextEdit="1"/>
          </p:cNvSpPr>
          <p:nvPr>
            <p:ph type="sldImg"/>
          </p:nvPr>
        </p:nvSpPr>
        <p:spPr>
          <a:ln/>
        </p:spPr>
      </p:sp>
      <p:sp>
        <p:nvSpPr>
          <p:cNvPr id="56322" name="Rectangle 3">
            <a:extLst>
              <a:ext uri="{FF2B5EF4-FFF2-40B4-BE49-F238E27FC236}">
                <a16:creationId xmlns:a16="http://schemas.microsoft.com/office/drawing/2014/main" id="{479806E8-A801-C059-912D-AB2F023F34E0}"/>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endParaRPr lang="tr-T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tr-TR"/>
          </a:p>
        </p:txBody>
      </p:sp>
      <p:sp>
        <p:nvSpPr>
          <p:cNvPr id="4" name="Date Placeholder 3">
            <a:extLst>
              <a:ext uri="{FF2B5EF4-FFF2-40B4-BE49-F238E27FC236}">
                <a16:creationId xmlns:a16="http://schemas.microsoft.com/office/drawing/2014/main" id="{C883DF6A-8C76-B2C7-E0CA-A4D53810A898}"/>
              </a:ext>
            </a:extLst>
          </p:cNvPr>
          <p:cNvSpPr>
            <a:spLocks noGrp="1"/>
          </p:cNvSpPr>
          <p:nvPr>
            <p:ph type="dt" sz="half" idx="10"/>
          </p:nvPr>
        </p:nvSpPr>
        <p:spPr/>
        <p:txBody>
          <a:bodyPr/>
          <a:lstStyle>
            <a:lvl1pPr>
              <a:defRPr/>
            </a:lvl1pPr>
          </a:lstStyle>
          <a:p>
            <a:pPr>
              <a:defRPr/>
            </a:pPr>
            <a:fld id="{DD1C8EC2-4C66-1E49-92FF-6740E57949B9}" type="datetime1">
              <a:rPr lang="en-US"/>
              <a:pPr>
                <a:defRPr/>
              </a:pPr>
              <a:t>3/22/2026</a:t>
            </a:fld>
            <a:endParaRPr lang="en-US"/>
          </a:p>
        </p:txBody>
      </p:sp>
      <p:sp>
        <p:nvSpPr>
          <p:cNvPr id="5" name="Footer Placeholder 4">
            <a:extLst>
              <a:ext uri="{FF2B5EF4-FFF2-40B4-BE49-F238E27FC236}">
                <a16:creationId xmlns:a16="http://schemas.microsoft.com/office/drawing/2014/main" id="{8D534B0E-9293-4AFF-1E0A-9B92907B144B}"/>
              </a:ext>
            </a:extLst>
          </p:cNvPr>
          <p:cNvSpPr>
            <a:spLocks noGrp="1"/>
          </p:cNvSpPr>
          <p:nvPr>
            <p:ph type="ftr" sz="quarter" idx="11"/>
          </p:nvPr>
        </p:nvSpPr>
        <p:spPr/>
        <p:txBody>
          <a:bodyPr/>
          <a:lstStyle>
            <a:lvl1pPr>
              <a:defRPr>
                <a:solidFill>
                  <a:schemeClr val="tx1">
                    <a:tint val="75000"/>
                  </a:schemeClr>
                </a:solidFill>
              </a:defRPr>
            </a:lvl1pPr>
          </a:lstStyle>
          <a:p>
            <a:pPr>
              <a:defRPr/>
            </a:pPr>
            <a:r>
              <a:rPr lang="en-US"/>
              <a:t>www.hakanozyildiz.com</a:t>
            </a:r>
          </a:p>
        </p:txBody>
      </p:sp>
      <p:sp>
        <p:nvSpPr>
          <p:cNvPr id="6" name="Slide Number Placeholder 5">
            <a:extLst>
              <a:ext uri="{FF2B5EF4-FFF2-40B4-BE49-F238E27FC236}">
                <a16:creationId xmlns:a16="http://schemas.microsoft.com/office/drawing/2014/main" id="{C9F6AF70-C6A2-5333-68D4-3666758B9E2D}"/>
              </a:ext>
            </a:extLst>
          </p:cNvPr>
          <p:cNvSpPr>
            <a:spLocks noGrp="1"/>
          </p:cNvSpPr>
          <p:nvPr>
            <p:ph type="sldNum" sz="quarter" idx="12"/>
          </p:nvPr>
        </p:nvSpPr>
        <p:spPr/>
        <p:txBody>
          <a:bodyPr/>
          <a:lstStyle>
            <a:lvl1pPr>
              <a:defRPr/>
            </a:lvl1pPr>
          </a:lstStyle>
          <a:p>
            <a:pPr>
              <a:defRPr/>
            </a:pPr>
            <a:fld id="{0685FC6A-D4AC-3D42-AC4E-9A230542C999}" type="slidenum">
              <a:rPr lang="en-US" altLang="tr-TR"/>
              <a:pPr>
                <a:defRPr/>
              </a:pPr>
              <a:t>‹#›</a:t>
            </a:fld>
            <a:endParaRPr lang="en-US" altLang="tr-TR"/>
          </a:p>
        </p:txBody>
      </p:sp>
    </p:spTree>
    <p:extLst>
      <p:ext uri="{BB962C8B-B14F-4D97-AF65-F5344CB8AC3E}">
        <p14:creationId xmlns:p14="http://schemas.microsoft.com/office/powerpoint/2010/main" val="3536716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A6246350-9B16-EA04-BD07-045C1EC0A94C}"/>
              </a:ext>
            </a:extLst>
          </p:cNvPr>
          <p:cNvSpPr>
            <a:spLocks noGrp="1"/>
          </p:cNvSpPr>
          <p:nvPr>
            <p:ph type="dt" sz="half" idx="10"/>
          </p:nvPr>
        </p:nvSpPr>
        <p:spPr/>
        <p:txBody>
          <a:bodyPr/>
          <a:lstStyle>
            <a:lvl1pPr>
              <a:defRPr/>
            </a:lvl1pPr>
          </a:lstStyle>
          <a:p>
            <a:pPr>
              <a:defRPr/>
            </a:pPr>
            <a:fld id="{54F7F920-C122-A54C-B375-AF4055994EBD}" type="datetime1">
              <a:rPr lang="en-US"/>
              <a:pPr>
                <a:defRPr/>
              </a:pPr>
              <a:t>3/22/2026</a:t>
            </a:fld>
            <a:endParaRPr lang="en-US"/>
          </a:p>
        </p:txBody>
      </p:sp>
      <p:sp>
        <p:nvSpPr>
          <p:cNvPr id="5" name="Footer Placeholder 4">
            <a:extLst>
              <a:ext uri="{FF2B5EF4-FFF2-40B4-BE49-F238E27FC236}">
                <a16:creationId xmlns:a16="http://schemas.microsoft.com/office/drawing/2014/main" id="{B94AFCB1-68C7-8E42-DCEB-9CB9AD20CE58}"/>
              </a:ext>
            </a:extLst>
          </p:cNvPr>
          <p:cNvSpPr>
            <a:spLocks noGrp="1"/>
          </p:cNvSpPr>
          <p:nvPr>
            <p:ph type="ftr" sz="quarter" idx="11"/>
          </p:nvPr>
        </p:nvSpPr>
        <p:spPr/>
        <p:txBody>
          <a:bodyPr/>
          <a:lstStyle>
            <a:lvl1pPr>
              <a:defRPr>
                <a:solidFill>
                  <a:schemeClr val="tx1">
                    <a:tint val="75000"/>
                  </a:schemeClr>
                </a:solidFill>
              </a:defRPr>
            </a:lvl1pPr>
          </a:lstStyle>
          <a:p>
            <a:pPr>
              <a:defRPr/>
            </a:pPr>
            <a:r>
              <a:rPr lang="en-US"/>
              <a:t>www.hakanozyildiz.com</a:t>
            </a:r>
          </a:p>
        </p:txBody>
      </p:sp>
      <p:sp>
        <p:nvSpPr>
          <p:cNvPr id="6" name="Slide Number Placeholder 5">
            <a:extLst>
              <a:ext uri="{FF2B5EF4-FFF2-40B4-BE49-F238E27FC236}">
                <a16:creationId xmlns:a16="http://schemas.microsoft.com/office/drawing/2014/main" id="{88EE5540-3E39-7874-0EC7-58768549EA10}"/>
              </a:ext>
            </a:extLst>
          </p:cNvPr>
          <p:cNvSpPr>
            <a:spLocks noGrp="1"/>
          </p:cNvSpPr>
          <p:nvPr>
            <p:ph type="sldNum" sz="quarter" idx="12"/>
          </p:nvPr>
        </p:nvSpPr>
        <p:spPr/>
        <p:txBody>
          <a:bodyPr/>
          <a:lstStyle>
            <a:lvl1pPr>
              <a:defRPr/>
            </a:lvl1pPr>
          </a:lstStyle>
          <a:p>
            <a:pPr>
              <a:defRPr/>
            </a:pPr>
            <a:fld id="{106E1A1C-7FD7-CD41-8134-18713C278030}" type="slidenum">
              <a:rPr lang="en-US" altLang="tr-TR"/>
              <a:pPr>
                <a:defRPr/>
              </a:pPr>
              <a:t>‹#›</a:t>
            </a:fld>
            <a:endParaRPr lang="en-US" altLang="tr-TR"/>
          </a:p>
        </p:txBody>
      </p:sp>
    </p:spTree>
    <p:extLst>
      <p:ext uri="{BB962C8B-B14F-4D97-AF65-F5344CB8AC3E}">
        <p14:creationId xmlns:p14="http://schemas.microsoft.com/office/powerpoint/2010/main" val="1500967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AA0EAA5F-7443-C066-7A2E-3DEFD2D1C257}"/>
              </a:ext>
            </a:extLst>
          </p:cNvPr>
          <p:cNvSpPr>
            <a:spLocks noGrp="1"/>
          </p:cNvSpPr>
          <p:nvPr>
            <p:ph type="dt" sz="half" idx="10"/>
          </p:nvPr>
        </p:nvSpPr>
        <p:spPr/>
        <p:txBody>
          <a:bodyPr/>
          <a:lstStyle>
            <a:lvl1pPr>
              <a:defRPr/>
            </a:lvl1pPr>
          </a:lstStyle>
          <a:p>
            <a:pPr>
              <a:defRPr/>
            </a:pPr>
            <a:fld id="{7E37D1C6-8588-2C47-9349-936DA7ACA01E}" type="datetime1">
              <a:rPr lang="en-US"/>
              <a:pPr>
                <a:defRPr/>
              </a:pPr>
              <a:t>3/22/2026</a:t>
            </a:fld>
            <a:endParaRPr lang="en-US"/>
          </a:p>
        </p:txBody>
      </p:sp>
      <p:sp>
        <p:nvSpPr>
          <p:cNvPr id="5" name="Footer Placeholder 4">
            <a:extLst>
              <a:ext uri="{FF2B5EF4-FFF2-40B4-BE49-F238E27FC236}">
                <a16:creationId xmlns:a16="http://schemas.microsoft.com/office/drawing/2014/main" id="{B4D7A84F-FC55-D801-778E-E0C364CBB05D}"/>
              </a:ext>
            </a:extLst>
          </p:cNvPr>
          <p:cNvSpPr>
            <a:spLocks noGrp="1"/>
          </p:cNvSpPr>
          <p:nvPr>
            <p:ph type="ftr" sz="quarter" idx="11"/>
          </p:nvPr>
        </p:nvSpPr>
        <p:spPr/>
        <p:txBody>
          <a:bodyPr/>
          <a:lstStyle>
            <a:lvl1pPr>
              <a:defRPr>
                <a:solidFill>
                  <a:schemeClr val="tx1">
                    <a:tint val="75000"/>
                  </a:schemeClr>
                </a:solidFill>
              </a:defRPr>
            </a:lvl1pPr>
          </a:lstStyle>
          <a:p>
            <a:pPr>
              <a:defRPr/>
            </a:pPr>
            <a:r>
              <a:rPr lang="en-US"/>
              <a:t>www.hakanozyildiz.com</a:t>
            </a:r>
          </a:p>
        </p:txBody>
      </p:sp>
      <p:sp>
        <p:nvSpPr>
          <p:cNvPr id="6" name="Slide Number Placeholder 5">
            <a:extLst>
              <a:ext uri="{FF2B5EF4-FFF2-40B4-BE49-F238E27FC236}">
                <a16:creationId xmlns:a16="http://schemas.microsoft.com/office/drawing/2014/main" id="{81F3EBF8-9FBD-9646-BED1-DE20C50DB7A0}"/>
              </a:ext>
            </a:extLst>
          </p:cNvPr>
          <p:cNvSpPr>
            <a:spLocks noGrp="1"/>
          </p:cNvSpPr>
          <p:nvPr>
            <p:ph type="sldNum" sz="quarter" idx="12"/>
          </p:nvPr>
        </p:nvSpPr>
        <p:spPr/>
        <p:txBody>
          <a:bodyPr/>
          <a:lstStyle>
            <a:lvl1pPr>
              <a:defRPr/>
            </a:lvl1pPr>
          </a:lstStyle>
          <a:p>
            <a:pPr>
              <a:defRPr/>
            </a:pPr>
            <a:fld id="{0577CF5A-422E-2B43-8629-6D7E6D0B81FC}" type="slidenum">
              <a:rPr lang="en-US" altLang="tr-TR"/>
              <a:pPr>
                <a:defRPr/>
              </a:pPr>
              <a:t>‹#›</a:t>
            </a:fld>
            <a:endParaRPr lang="en-US" altLang="tr-TR"/>
          </a:p>
        </p:txBody>
      </p:sp>
    </p:spTree>
    <p:extLst>
      <p:ext uri="{BB962C8B-B14F-4D97-AF65-F5344CB8AC3E}">
        <p14:creationId xmlns:p14="http://schemas.microsoft.com/office/powerpoint/2010/main" val="2646830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82588" y="304800"/>
            <a:ext cx="9188450" cy="577850"/>
          </a:xfrm>
        </p:spPr>
        <p:txBody>
          <a:bodyPr/>
          <a:lstStyle/>
          <a:p>
            <a:r>
              <a:rPr lang="tr-TR"/>
              <a:t>Asıl başlık stili için tıklatın</a:t>
            </a:r>
          </a:p>
        </p:txBody>
      </p:sp>
      <p:sp>
        <p:nvSpPr>
          <p:cNvPr id="3" name="2 Metin Yer Tutucusu"/>
          <p:cNvSpPr>
            <a:spLocks noGrp="1"/>
          </p:cNvSpPr>
          <p:nvPr>
            <p:ph type="body" sz="half" idx="1"/>
          </p:nvPr>
        </p:nvSpPr>
        <p:spPr>
          <a:xfrm>
            <a:off x="274638" y="1206500"/>
            <a:ext cx="4635500" cy="50974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quarter" idx="2"/>
          </p:nvPr>
        </p:nvSpPr>
        <p:spPr>
          <a:xfrm>
            <a:off x="5062538" y="1206500"/>
            <a:ext cx="4635500" cy="24717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İçerik Yer Tutucusu"/>
          <p:cNvSpPr>
            <a:spLocks noGrp="1"/>
          </p:cNvSpPr>
          <p:nvPr>
            <p:ph sz="quarter" idx="3"/>
          </p:nvPr>
        </p:nvSpPr>
        <p:spPr>
          <a:xfrm>
            <a:off x="5062538" y="3830638"/>
            <a:ext cx="4635500" cy="24733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2483947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9EAC5CEB-B02F-9ED7-8A54-68BA333DB93D}"/>
              </a:ext>
            </a:extLst>
          </p:cNvPr>
          <p:cNvSpPr>
            <a:spLocks noGrp="1"/>
          </p:cNvSpPr>
          <p:nvPr>
            <p:ph type="dt" sz="half" idx="10"/>
          </p:nvPr>
        </p:nvSpPr>
        <p:spPr/>
        <p:txBody>
          <a:bodyPr/>
          <a:lstStyle>
            <a:lvl1pPr>
              <a:defRPr/>
            </a:lvl1pPr>
          </a:lstStyle>
          <a:p>
            <a:pPr>
              <a:defRPr/>
            </a:pPr>
            <a:fld id="{34652ACE-7061-FA4B-AD2B-958A3CD778DB}" type="datetime1">
              <a:rPr lang="en-US"/>
              <a:pPr>
                <a:defRPr/>
              </a:pPr>
              <a:t>3/22/2026</a:t>
            </a:fld>
            <a:endParaRPr lang="en-US"/>
          </a:p>
        </p:txBody>
      </p:sp>
      <p:sp>
        <p:nvSpPr>
          <p:cNvPr id="5" name="Footer Placeholder 4">
            <a:extLst>
              <a:ext uri="{FF2B5EF4-FFF2-40B4-BE49-F238E27FC236}">
                <a16:creationId xmlns:a16="http://schemas.microsoft.com/office/drawing/2014/main" id="{9C47D4F9-1168-1C06-CFEA-15C4345D3746}"/>
              </a:ext>
            </a:extLst>
          </p:cNvPr>
          <p:cNvSpPr>
            <a:spLocks noGrp="1"/>
          </p:cNvSpPr>
          <p:nvPr>
            <p:ph type="ftr" sz="quarter" idx="11"/>
          </p:nvPr>
        </p:nvSpPr>
        <p:spPr/>
        <p:txBody>
          <a:bodyPr/>
          <a:lstStyle>
            <a:lvl1pPr>
              <a:defRPr>
                <a:solidFill>
                  <a:schemeClr val="tx1">
                    <a:tint val="75000"/>
                  </a:schemeClr>
                </a:solidFill>
              </a:defRPr>
            </a:lvl1pPr>
          </a:lstStyle>
          <a:p>
            <a:pPr>
              <a:defRPr/>
            </a:pPr>
            <a:r>
              <a:rPr lang="en-US"/>
              <a:t>www.hakanozyildiz.com</a:t>
            </a:r>
          </a:p>
        </p:txBody>
      </p:sp>
      <p:sp>
        <p:nvSpPr>
          <p:cNvPr id="6" name="Slide Number Placeholder 5">
            <a:extLst>
              <a:ext uri="{FF2B5EF4-FFF2-40B4-BE49-F238E27FC236}">
                <a16:creationId xmlns:a16="http://schemas.microsoft.com/office/drawing/2014/main" id="{2D0FF556-E4C1-7F46-C6B3-FCD9F5AA001E}"/>
              </a:ext>
            </a:extLst>
          </p:cNvPr>
          <p:cNvSpPr>
            <a:spLocks noGrp="1"/>
          </p:cNvSpPr>
          <p:nvPr>
            <p:ph type="sldNum" sz="quarter" idx="12"/>
          </p:nvPr>
        </p:nvSpPr>
        <p:spPr/>
        <p:txBody>
          <a:bodyPr/>
          <a:lstStyle>
            <a:lvl1pPr>
              <a:defRPr/>
            </a:lvl1pPr>
          </a:lstStyle>
          <a:p>
            <a:pPr>
              <a:defRPr/>
            </a:pPr>
            <a:fld id="{A394AB3F-F7B2-7F43-A55B-C2C8AE8AA072}" type="slidenum">
              <a:rPr lang="en-US" altLang="tr-TR"/>
              <a:pPr>
                <a:defRPr/>
              </a:pPr>
              <a:t>‹#›</a:t>
            </a:fld>
            <a:endParaRPr lang="en-US" altLang="tr-TR"/>
          </a:p>
        </p:txBody>
      </p:sp>
    </p:spTree>
    <p:extLst>
      <p:ext uri="{BB962C8B-B14F-4D97-AF65-F5344CB8AC3E}">
        <p14:creationId xmlns:p14="http://schemas.microsoft.com/office/powerpoint/2010/main" val="2519933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endParaRPr lang="tr-T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736736-63AD-FFB6-B5E4-C7A5808753E3}"/>
              </a:ext>
            </a:extLst>
          </p:cNvPr>
          <p:cNvSpPr>
            <a:spLocks noGrp="1"/>
          </p:cNvSpPr>
          <p:nvPr>
            <p:ph type="dt" sz="half" idx="10"/>
          </p:nvPr>
        </p:nvSpPr>
        <p:spPr/>
        <p:txBody>
          <a:bodyPr/>
          <a:lstStyle>
            <a:lvl1pPr>
              <a:defRPr/>
            </a:lvl1pPr>
          </a:lstStyle>
          <a:p>
            <a:pPr>
              <a:defRPr/>
            </a:pPr>
            <a:fld id="{068C4501-6D22-3F40-A289-3EBE92E74C12}" type="datetime1">
              <a:rPr lang="en-US"/>
              <a:pPr>
                <a:defRPr/>
              </a:pPr>
              <a:t>3/22/2026</a:t>
            </a:fld>
            <a:endParaRPr lang="en-US"/>
          </a:p>
        </p:txBody>
      </p:sp>
      <p:sp>
        <p:nvSpPr>
          <p:cNvPr id="5" name="Footer Placeholder 4">
            <a:extLst>
              <a:ext uri="{FF2B5EF4-FFF2-40B4-BE49-F238E27FC236}">
                <a16:creationId xmlns:a16="http://schemas.microsoft.com/office/drawing/2014/main" id="{E931B937-8597-949C-45DA-E465BA2D684C}"/>
              </a:ext>
            </a:extLst>
          </p:cNvPr>
          <p:cNvSpPr>
            <a:spLocks noGrp="1"/>
          </p:cNvSpPr>
          <p:nvPr>
            <p:ph type="ftr" sz="quarter" idx="11"/>
          </p:nvPr>
        </p:nvSpPr>
        <p:spPr/>
        <p:txBody>
          <a:bodyPr/>
          <a:lstStyle>
            <a:lvl1pPr>
              <a:defRPr>
                <a:solidFill>
                  <a:schemeClr val="tx1">
                    <a:tint val="75000"/>
                  </a:schemeClr>
                </a:solidFill>
              </a:defRPr>
            </a:lvl1pPr>
          </a:lstStyle>
          <a:p>
            <a:pPr>
              <a:defRPr/>
            </a:pPr>
            <a:r>
              <a:rPr lang="en-US"/>
              <a:t>www.hakanozyildiz.com</a:t>
            </a:r>
          </a:p>
        </p:txBody>
      </p:sp>
      <p:sp>
        <p:nvSpPr>
          <p:cNvPr id="6" name="Slide Number Placeholder 5">
            <a:extLst>
              <a:ext uri="{FF2B5EF4-FFF2-40B4-BE49-F238E27FC236}">
                <a16:creationId xmlns:a16="http://schemas.microsoft.com/office/drawing/2014/main" id="{6BF29626-B0FC-A25E-E5AB-F30154C72038}"/>
              </a:ext>
            </a:extLst>
          </p:cNvPr>
          <p:cNvSpPr>
            <a:spLocks noGrp="1"/>
          </p:cNvSpPr>
          <p:nvPr>
            <p:ph type="sldNum" sz="quarter" idx="12"/>
          </p:nvPr>
        </p:nvSpPr>
        <p:spPr/>
        <p:txBody>
          <a:bodyPr/>
          <a:lstStyle>
            <a:lvl1pPr>
              <a:defRPr/>
            </a:lvl1pPr>
          </a:lstStyle>
          <a:p>
            <a:pPr>
              <a:defRPr/>
            </a:pPr>
            <a:fld id="{9385D7D1-50BF-8548-B2F0-E32C55C9ECD5}" type="slidenum">
              <a:rPr lang="en-US" altLang="tr-TR"/>
              <a:pPr>
                <a:defRPr/>
              </a:pPr>
              <a:t>‹#›</a:t>
            </a:fld>
            <a:endParaRPr lang="en-US" altLang="tr-TR"/>
          </a:p>
        </p:txBody>
      </p:sp>
    </p:spTree>
    <p:extLst>
      <p:ext uri="{BB962C8B-B14F-4D97-AF65-F5344CB8AC3E}">
        <p14:creationId xmlns:p14="http://schemas.microsoft.com/office/powerpoint/2010/main" val="4231543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id="{FC0C4A85-F56A-28FC-13BF-4FD0504875DB}"/>
              </a:ext>
            </a:extLst>
          </p:cNvPr>
          <p:cNvSpPr>
            <a:spLocks noGrp="1"/>
          </p:cNvSpPr>
          <p:nvPr>
            <p:ph type="dt" sz="half" idx="10"/>
          </p:nvPr>
        </p:nvSpPr>
        <p:spPr/>
        <p:txBody>
          <a:bodyPr/>
          <a:lstStyle>
            <a:lvl1pPr>
              <a:defRPr/>
            </a:lvl1pPr>
          </a:lstStyle>
          <a:p>
            <a:pPr>
              <a:defRPr/>
            </a:pPr>
            <a:fld id="{00F43E47-4B8D-FC49-BB4A-5F533930F07F}" type="datetime1">
              <a:rPr lang="en-US"/>
              <a:pPr>
                <a:defRPr/>
              </a:pPr>
              <a:t>3/22/2026</a:t>
            </a:fld>
            <a:endParaRPr lang="en-US"/>
          </a:p>
        </p:txBody>
      </p:sp>
      <p:sp>
        <p:nvSpPr>
          <p:cNvPr id="6" name="Footer Placeholder 5">
            <a:extLst>
              <a:ext uri="{FF2B5EF4-FFF2-40B4-BE49-F238E27FC236}">
                <a16:creationId xmlns:a16="http://schemas.microsoft.com/office/drawing/2014/main" id="{D948EC47-E820-C1D2-559D-D40CB85D9456}"/>
              </a:ext>
            </a:extLst>
          </p:cNvPr>
          <p:cNvSpPr>
            <a:spLocks noGrp="1"/>
          </p:cNvSpPr>
          <p:nvPr>
            <p:ph type="ftr" sz="quarter" idx="11"/>
          </p:nvPr>
        </p:nvSpPr>
        <p:spPr/>
        <p:txBody>
          <a:bodyPr/>
          <a:lstStyle>
            <a:lvl1pPr>
              <a:defRPr>
                <a:solidFill>
                  <a:schemeClr val="tx1">
                    <a:tint val="75000"/>
                  </a:schemeClr>
                </a:solidFill>
              </a:defRPr>
            </a:lvl1pPr>
          </a:lstStyle>
          <a:p>
            <a:pPr>
              <a:defRPr/>
            </a:pPr>
            <a:r>
              <a:rPr lang="en-US"/>
              <a:t>www.hakanozyildiz.com</a:t>
            </a:r>
          </a:p>
        </p:txBody>
      </p:sp>
      <p:sp>
        <p:nvSpPr>
          <p:cNvPr id="7" name="Slide Number Placeholder 6">
            <a:extLst>
              <a:ext uri="{FF2B5EF4-FFF2-40B4-BE49-F238E27FC236}">
                <a16:creationId xmlns:a16="http://schemas.microsoft.com/office/drawing/2014/main" id="{30DD4B6D-5452-5906-1AF5-BF3EBBB4F9A2}"/>
              </a:ext>
            </a:extLst>
          </p:cNvPr>
          <p:cNvSpPr>
            <a:spLocks noGrp="1"/>
          </p:cNvSpPr>
          <p:nvPr>
            <p:ph type="sldNum" sz="quarter" idx="12"/>
          </p:nvPr>
        </p:nvSpPr>
        <p:spPr/>
        <p:txBody>
          <a:bodyPr/>
          <a:lstStyle>
            <a:lvl1pPr>
              <a:defRPr/>
            </a:lvl1pPr>
          </a:lstStyle>
          <a:p>
            <a:pPr>
              <a:defRPr/>
            </a:pPr>
            <a:fld id="{72E9479F-EB60-E84A-A217-770520A9C68A}" type="slidenum">
              <a:rPr lang="en-US" altLang="tr-TR"/>
              <a:pPr>
                <a:defRPr/>
              </a:pPr>
              <a:t>‹#›</a:t>
            </a:fld>
            <a:endParaRPr lang="en-US" altLang="tr-TR"/>
          </a:p>
        </p:txBody>
      </p:sp>
    </p:spTree>
    <p:extLst>
      <p:ext uri="{BB962C8B-B14F-4D97-AF65-F5344CB8AC3E}">
        <p14:creationId xmlns:p14="http://schemas.microsoft.com/office/powerpoint/2010/main" val="82441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a16="http://schemas.microsoft.com/office/drawing/2014/main" id="{A25EC5A3-37E4-1595-7691-4BA87A832BC6}"/>
              </a:ext>
            </a:extLst>
          </p:cNvPr>
          <p:cNvSpPr>
            <a:spLocks noGrp="1"/>
          </p:cNvSpPr>
          <p:nvPr>
            <p:ph type="dt" sz="half" idx="10"/>
          </p:nvPr>
        </p:nvSpPr>
        <p:spPr/>
        <p:txBody>
          <a:bodyPr/>
          <a:lstStyle>
            <a:lvl1pPr>
              <a:defRPr/>
            </a:lvl1pPr>
          </a:lstStyle>
          <a:p>
            <a:pPr>
              <a:defRPr/>
            </a:pPr>
            <a:fld id="{D56D06BF-E75A-7A40-B502-9A947D69BBF7}" type="datetime1">
              <a:rPr lang="en-US"/>
              <a:pPr>
                <a:defRPr/>
              </a:pPr>
              <a:t>3/22/2026</a:t>
            </a:fld>
            <a:endParaRPr lang="en-US"/>
          </a:p>
        </p:txBody>
      </p:sp>
      <p:sp>
        <p:nvSpPr>
          <p:cNvPr id="8" name="Footer Placeholder 7">
            <a:extLst>
              <a:ext uri="{FF2B5EF4-FFF2-40B4-BE49-F238E27FC236}">
                <a16:creationId xmlns:a16="http://schemas.microsoft.com/office/drawing/2014/main" id="{F3B59598-9E55-2AA7-B4F5-BDA17FAABCE0}"/>
              </a:ext>
            </a:extLst>
          </p:cNvPr>
          <p:cNvSpPr>
            <a:spLocks noGrp="1"/>
          </p:cNvSpPr>
          <p:nvPr>
            <p:ph type="ftr" sz="quarter" idx="11"/>
          </p:nvPr>
        </p:nvSpPr>
        <p:spPr/>
        <p:txBody>
          <a:bodyPr/>
          <a:lstStyle>
            <a:lvl1pPr>
              <a:defRPr>
                <a:solidFill>
                  <a:schemeClr val="tx1">
                    <a:tint val="75000"/>
                  </a:schemeClr>
                </a:solidFill>
              </a:defRPr>
            </a:lvl1pPr>
          </a:lstStyle>
          <a:p>
            <a:pPr>
              <a:defRPr/>
            </a:pPr>
            <a:r>
              <a:rPr lang="en-US"/>
              <a:t>www.hakanozyildiz.com</a:t>
            </a:r>
          </a:p>
        </p:txBody>
      </p:sp>
      <p:sp>
        <p:nvSpPr>
          <p:cNvPr id="9" name="Slide Number Placeholder 8">
            <a:extLst>
              <a:ext uri="{FF2B5EF4-FFF2-40B4-BE49-F238E27FC236}">
                <a16:creationId xmlns:a16="http://schemas.microsoft.com/office/drawing/2014/main" id="{6EFAC6C2-00E2-7359-221D-7D9F100A9FE3}"/>
              </a:ext>
            </a:extLst>
          </p:cNvPr>
          <p:cNvSpPr>
            <a:spLocks noGrp="1"/>
          </p:cNvSpPr>
          <p:nvPr>
            <p:ph type="sldNum" sz="quarter" idx="12"/>
          </p:nvPr>
        </p:nvSpPr>
        <p:spPr/>
        <p:txBody>
          <a:bodyPr/>
          <a:lstStyle>
            <a:lvl1pPr>
              <a:defRPr/>
            </a:lvl1pPr>
          </a:lstStyle>
          <a:p>
            <a:pPr>
              <a:defRPr/>
            </a:pPr>
            <a:fld id="{0EA52D11-6B16-1743-BC99-6C9D4887F728}" type="slidenum">
              <a:rPr lang="en-US" altLang="tr-TR"/>
              <a:pPr>
                <a:defRPr/>
              </a:pPr>
              <a:t>‹#›</a:t>
            </a:fld>
            <a:endParaRPr lang="en-US" altLang="tr-TR"/>
          </a:p>
        </p:txBody>
      </p:sp>
    </p:spTree>
    <p:extLst>
      <p:ext uri="{BB962C8B-B14F-4D97-AF65-F5344CB8AC3E}">
        <p14:creationId xmlns:p14="http://schemas.microsoft.com/office/powerpoint/2010/main" val="714550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a:extLst>
              <a:ext uri="{FF2B5EF4-FFF2-40B4-BE49-F238E27FC236}">
                <a16:creationId xmlns:a16="http://schemas.microsoft.com/office/drawing/2014/main" id="{C2D56A99-6099-A3E8-E46B-DFEB2CA8C21B}"/>
              </a:ext>
            </a:extLst>
          </p:cNvPr>
          <p:cNvSpPr>
            <a:spLocks noGrp="1"/>
          </p:cNvSpPr>
          <p:nvPr>
            <p:ph type="dt" sz="half" idx="10"/>
          </p:nvPr>
        </p:nvSpPr>
        <p:spPr/>
        <p:txBody>
          <a:bodyPr/>
          <a:lstStyle>
            <a:lvl1pPr>
              <a:defRPr/>
            </a:lvl1pPr>
          </a:lstStyle>
          <a:p>
            <a:pPr>
              <a:defRPr/>
            </a:pPr>
            <a:fld id="{236981C9-BE2A-FC42-9943-D84AECC29602}" type="datetime1">
              <a:rPr lang="en-US"/>
              <a:pPr>
                <a:defRPr/>
              </a:pPr>
              <a:t>3/22/2026</a:t>
            </a:fld>
            <a:endParaRPr lang="en-US"/>
          </a:p>
        </p:txBody>
      </p:sp>
      <p:sp>
        <p:nvSpPr>
          <p:cNvPr id="4" name="Footer Placeholder 3">
            <a:extLst>
              <a:ext uri="{FF2B5EF4-FFF2-40B4-BE49-F238E27FC236}">
                <a16:creationId xmlns:a16="http://schemas.microsoft.com/office/drawing/2014/main" id="{58935B05-929D-2F47-52C5-9B6FFA44FB52}"/>
              </a:ext>
            </a:extLst>
          </p:cNvPr>
          <p:cNvSpPr>
            <a:spLocks noGrp="1"/>
          </p:cNvSpPr>
          <p:nvPr>
            <p:ph type="ftr" sz="quarter" idx="11"/>
          </p:nvPr>
        </p:nvSpPr>
        <p:spPr/>
        <p:txBody>
          <a:bodyPr/>
          <a:lstStyle>
            <a:lvl1pPr>
              <a:defRPr>
                <a:solidFill>
                  <a:schemeClr val="tx1">
                    <a:tint val="75000"/>
                  </a:schemeClr>
                </a:solidFill>
              </a:defRPr>
            </a:lvl1pPr>
          </a:lstStyle>
          <a:p>
            <a:pPr>
              <a:defRPr/>
            </a:pPr>
            <a:r>
              <a:rPr lang="en-US"/>
              <a:t>www.hakanozyildiz.com</a:t>
            </a:r>
          </a:p>
        </p:txBody>
      </p:sp>
      <p:sp>
        <p:nvSpPr>
          <p:cNvPr id="5" name="Slide Number Placeholder 4">
            <a:extLst>
              <a:ext uri="{FF2B5EF4-FFF2-40B4-BE49-F238E27FC236}">
                <a16:creationId xmlns:a16="http://schemas.microsoft.com/office/drawing/2014/main" id="{7D6394AB-2B4D-005C-1416-31A921A20CE3}"/>
              </a:ext>
            </a:extLst>
          </p:cNvPr>
          <p:cNvSpPr>
            <a:spLocks noGrp="1"/>
          </p:cNvSpPr>
          <p:nvPr>
            <p:ph type="sldNum" sz="quarter" idx="12"/>
          </p:nvPr>
        </p:nvSpPr>
        <p:spPr/>
        <p:txBody>
          <a:bodyPr/>
          <a:lstStyle>
            <a:lvl1pPr>
              <a:defRPr/>
            </a:lvl1pPr>
          </a:lstStyle>
          <a:p>
            <a:pPr>
              <a:defRPr/>
            </a:pPr>
            <a:fld id="{027471B0-47B7-8C46-A1ED-1BF9908ED89F}" type="slidenum">
              <a:rPr lang="en-US" altLang="tr-TR"/>
              <a:pPr>
                <a:defRPr/>
              </a:pPr>
              <a:t>‹#›</a:t>
            </a:fld>
            <a:endParaRPr lang="en-US" altLang="tr-TR"/>
          </a:p>
        </p:txBody>
      </p:sp>
    </p:spTree>
    <p:extLst>
      <p:ext uri="{BB962C8B-B14F-4D97-AF65-F5344CB8AC3E}">
        <p14:creationId xmlns:p14="http://schemas.microsoft.com/office/powerpoint/2010/main" val="2826255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57B5F-D751-0494-14EF-CE9DE32E9BD1}"/>
              </a:ext>
            </a:extLst>
          </p:cNvPr>
          <p:cNvSpPr>
            <a:spLocks noGrp="1"/>
          </p:cNvSpPr>
          <p:nvPr>
            <p:ph type="dt" sz="half" idx="10"/>
          </p:nvPr>
        </p:nvSpPr>
        <p:spPr/>
        <p:txBody>
          <a:bodyPr/>
          <a:lstStyle>
            <a:lvl1pPr>
              <a:defRPr/>
            </a:lvl1pPr>
          </a:lstStyle>
          <a:p>
            <a:pPr>
              <a:defRPr/>
            </a:pPr>
            <a:fld id="{84DB7DB9-3D2B-404B-A7A6-7318CEE619C8}" type="datetime1">
              <a:rPr lang="en-US"/>
              <a:pPr>
                <a:defRPr/>
              </a:pPr>
              <a:t>3/22/2026</a:t>
            </a:fld>
            <a:endParaRPr lang="en-US"/>
          </a:p>
        </p:txBody>
      </p:sp>
      <p:sp>
        <p:nvSpPr>
          <p:cNvPr id="3" name="Footer Placeholder 2">
            <a:extLst>
              <a:ext uri="{FF2B5EF4-FFF2-40B4-BE49-F238E27FC236}">
                <a16:creationId xmlns:a16="http://schemas.microsoft.com/office/drawing/2014/main" id="{159A2042-BBE2-4DB1-A086-58590D9E92B2}"/>
              </a:ext>
            </a:extLst>
          </p:cNvPr>
          <p:cNvSpPr>
            <a:spLocks noGrp="1"/>
          </p:cNvSpPr>
          <p:nvPr>
            <p:ph type="ftr" sz="quarter" idx="11"/>
          </p:nvPr>
        </p:nvSpPr>
        <p:spPr/>
        <p:txBody>
          <a:bodyPr/>
          <a:lstStyle>
            <a:lvl1pPr>
              <a:defRPr>
                <a:solidFill>
                  <a:schemeClr val="tx1">
                    <a:tint val="75000"/>
                  </a:schemeClr>
                </a:solidFill>
              </a:defRPr>
            </a:lvl1pPr>
          </a:lstStyle>
          <a:p>
            <a:pPr>
              <a:defRPr/>
            </a:pPr>
            <a:r>
              <a:rPr lang="en-US"/>
              <a:t>www.hakanozyildiz.com</a:t>
            </a:r>
          </a:p>
        </p:txBody>
      </p:sp>
      <p:sp>
        <p:nvSpPr>
          <p:cNvPr id="4" name="Slide Number Placeholder 3">
            <a:extLst>
              <a:ext uri="{FF2B5EF4-FFF2-40B4-BE49-F238E27FC236}">
                <a16:creationId xmlns:a16="http://schemas.microsoft.com/office/drawing/2014/main" id="{E281DA94-A064-75AC-9D74-F92038ECC2F2}"/>
              </a:ext>
            </a:extLst>
          </p:cNvPr>
          <p:cNvSpPr>
            <a:spLocks noGrp="1"/>
          </p:cNvSpPr>
          <p:nvPr>
            <p:ph type="sldNum" sz="quarter" idx="12"/>
          </p:nvPr>
        </p:nvSpPr>
        <p:spPr/>
        <p:txBody>
          <a:bodyPr/>
          <a:lstStyle>
            <a:lvl1pPr>
              <a:defRPr/>
            </a:lvl1pPr>
          </a:lstStyle>
          <a:p>
            <a:pPr>
              <a:defRPr/>
            </a:pPr>
            <a:fld id="{C2C245B2-E68F-BB49-BFC1-187A0392D129}" type="slidenum">
              <a:rPr lang="en-US" altLang="tr-TR"/>
              <a:pPr>
                <a:defRPr/>
              </a:pPr>
              <a:t>‹#›</a:t>
            </a:fld>
            <a:endParaRPr lang="en-US" altLang="tr-TR"/>
          </a:p>
        </p:txBody>
      </p:sp>
    </p:spTree>
    <p:extLst>
      <p:ext uri="{BB962C8B-B14F-4D97-AF65-F5344CB8AC3E}">
        <p14:creationId xmlns:p14="http://schemas.microsoft.com/office/powerpoint/2010/main" val="6345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tr-TR"/>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0E4A960B-F08A-A027-4DCC-12A2E9F3FCF9}"/>
              </a:ext>
            </a:extLst>
          </p:cNvPr>
          <p:cNvSpPr>
            <a:spLocks noGrp="1"/>
          </p:cNvSpPr>
          <p:nvPr>
            <p:ph type="dt" sz="half" idx="10"/>
          </p:nvPr>
        </p:nvSpPr>
        <p:spPr/>
        <p:txBody>
          <a:bodyPr/>
          <a:lstStyle>
            <a:lvl1pPr>
              <a:defRPr/>
            </a:lvl1pPr>
          </a:lstStyle>
          <a:p>
            <a:pPr>
              <a:defRPr/>
            </a:pPr>
            <a:fld id="{E3C790CA-0457-8A4C-8824-1A7D40D550B7}" type="datetime1">
              <a:rPr lang="en-US"/>
              <a:pPr>
                <a:defRPr/>
              </a:pPr>
              <a:t>3/22/2026</a:t>
            </a:fld>
            <a:endParaRPr lang="en-US"/>
          </a:p>
        </p:txBody>
      </p:sp>
      <p:sp>
        <p:nvSpPr>
          <p:cNvPr id="6" name="Footer Placeholder 5">
            <a:extLst>
              <a:ext uri="{FF2B5EF4-FFF2-40B4-BE49-F238E27FC236}">
                <a16:creationId xmlns:a16="http://schemas.microsoft.com/office/drawing/2014/main" id="{0DC5D688-C481-5951-70AD-014D0B542DC3}"/>
              </a:ext>
            </a:extLst>
          </p:cNvPr>
          <p:cNvSpPr>
            <a:spLocks noGrp="1"/>
          </p:cNvSpPr>
          <p:nvPr>
            <p:ph type="ftr" sz="quarter" idx="11"/>
          </p:nvPr>
        </p:nvSpPr>
        <p:spPr/>
        <p:txBody>
          <a:bodyPr/>
          <a:lstStyle>
            <a:lvl1pPr>
              <a:defRPr>
                <a:solidFill>
                  <a:schemeClr val="tx1">
                    <a:tint val="75000"/>
                  </a:schemeClr>
                </a:solidFill>
              </a:defRPr>
            </a:lvl1pPr>
          </a:lstStyle>
          <a:p>
            <a:pPr>
              <a:defRPr/>
            </a:pPr>
            <a:r>
              <a:rPr lang="en-US"/>
              <a:t>www.hakanozyildiz.com</a:t>
            </a:r>
          </a:p>
        </p:txBody>
      </p:sp>
      <p:sp>
        <p:nvSpPr>
          <p:cNvPr id="7" name="Slide Number Placeholder 6">
            <a:extLst>
              <a:ext uri="{FF2B5EF4-FFF2-40B4-BE49-F238E27FC236}">
                <a16:creationId xmlns:a16="http://schemas.microsoft.com/office/drawing/2014/main" id="{F057AD40-FF3E-B7B2-B548-EEE4A20DED13}"/>
              </a:ext>
            </a:extLst>
          </p:cNvPr>
          <p:cNvSpPr>
            <a:spLocks noGrp="1"/>
          </p:cNvSpPr>
          <p:nvPr>
            <p:ph type="sldNum" sz="quarter" idx="12"/>
          </p:nvPr>
        </p:nvSpPr>
        <p:spPr/>
        <p:txBody>
          <a:bodyPr/>
          <a:lstStyle>
            <a:lvl1pPr>
              <a:defRPr/>
            </a:lvl1pPr>
          </a:lstStyle>
          <a:p>
            <a:pPr>
              <a:defRPr/>
            </a:pPr>
            <a:fld id="{763EBA86-D487-294A-B089-C4AC7563C077}" type="slidenum">
              <a:rPr lang="en-US" altLang="tr-TR"/>
              <a:pPr>
                <a:defRPr/>
              </a:pPr>
              <a:t>‹#›</a:t>
            </a:fld>
            <a:endParaRPr lang="en-US" altLang="tr-TR"/>
          </a:p>
        </p:txBody>
      </p:sp>
    </p:spTree>
    <p:extLst>
      <p:ext uri="{BB962C8B-B14F-4D97-AF65-F5344CB8AC3E}">
        <p14:creationId xmlns:p14="http://schemas.microsoft.com/office/powerpoint/2010/main" val="2860428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tr-TR"/>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0EC3D051-259C-02DD-E517-5835088AA4BA}"/>
              </a:ext>
            </a:extLst>
          </p:cNvPr>
          <p:cNvSpPr>
            <a:spLocks noGrp="1"/>
          </p:cNvSpPr>
          <p:nvPr>
            <p:ph type="dt" sz="half" idx="10"/>
          </p:nvPr>
        </p:nvSpPr>
        <p:spPr/>
        <p:txBody>
          <a:bodyPr/>
          <a:lstStyle>
            <a:lvl1pPr>
              <a:defRPr/>
            </a:lvl1pPr>
          </a:lstStyle>
          <a:p>
            <a:pPr>
              <a:defRPr/>
            </a:pPr>
            <a:fld id="{AD1A3068-17CC-2F46-B051-30C1FC4D3885}" type="datetime1">
              <a:rPr lang="en-US"/>
              <a:pPr>
                <a:defRPr/>
              </a:pPr>
              <a:t>3/22/2026</a:t>
            </a:fld>
            <a:endParaRPr lang="en-US"/>
          </a:p>
        </p:txBody>
      </p:sp>
      <p:sp>
        <p:nvSpPr>
          <p:cNvPr id="6" name="Footer Placeholder 5">
            <a:extLst>
              <a:ext uri="{FF2B5EF4-FFF2-40B4-BE49-F238E27FC236}">
                <a16:creationId xmlns:a16="http://schemas.microsoft.com/office/drawing/2014/main" id="{DC00AC33-7AA5-7A13-2734-FB0BA3311CAB}"/>
              </a:ext>
            </a:extLst>
          </p:cNvPr>
          <p:cNvSpPr>
            <a:spLocks noGrp="1"/>
          </p:cNvSpPr>
          <p:nvPr>
            <p:ph type="ftr" sz="quarter" idx="11"/>
          </p:nvPr>
        </p:nvSpPr>
        <p:spPr/>
        <p:txBody>
          <a:bodyPr/>
          <a:lstStyle>
            <a:lvl1pPr>
              <a:defRPr>
                <a:solidFill>
                  <a:schemeClr val="tx1">
                    <a:tint val="75000"/>
                  </a:schemeClr>
                </a:solidFill>
              </a:defRPr>
            </a:lvl1pPr>
          </a:lstStyle>
          <a:p>
            <a:pPr>
              <a:defRPr/>
            </a:pPr>
            <a:r>
              <a:rPr lang="en-US"/>
              <a:t>www.hakanozyildiz.com</a:t>
            </a:r>
          </a:p>
        </p:txBody>
      </p:sp>
      <p:sp>
        <p:nvSpPr>
          <p:cNvPr id="7" name="Slide Number Placeholder 6">
            <a:extLst>
              <a:ext uri="{FF2B5EF4-FFF2-40B4-BE49-F238E27FC236}">
                <a16:creationId xmlns:a16="http://schemas.microsoft.com/office/drawing/2014/main" id="{22DB2CD2-A848-4375-1DCA-7858B869E6EB}"/>
              </a:ext>
            </a:extLst>
          </p:cNvPr>
          <p:cNvSpPr>
            <a:spLocks noGrp="1"/>
          </p:cNvSpPr>
          <p:nvPr>
            <p:ph type="sldNum" sz="quarter" idx="12"/>
          </p:nvPr>
        </p:nvSpPr>
        <p:spPr/>
        <p:txBody>
          <a:bodyPr/>
          <a:lstStyle>
            <a:lvl1pPr>
              <a:defRPr/>
            </a:lvl1pPr>
          </a:lstStyle>
          <a:p>
            <a:pPr>
              <a:defRPr/>
            </a:pPr>
            <a:fld id="{CC3A0BD0-7A00-194E-9124-5FDF92FC9D2E}" type="slidenum">
              <a:rPr lang="en-US" altLang="tr-TR"/>
              <a:pPr>
                <a:defRPr/>
              </a:pPr>
              <a:t>‹#›</a:t>
            </a:fld>
            <a:endParaRPr lang="en-US" altLang="tr-TR"/>
          </a:p>
        </p:txBody>
      </p:sp>
    </p:spTree>
    <p:extLst>
      <p:ext uri="{BB962C8B-B14F-4D97-AF65-F5344CB8AC3E}">
        <p14:creationId xmlns:p14="http://schemas.microsoft.com/office/powerpoint/2010/main" val="1226944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98D4114-64BF-674D-BD03-112626543DA8}"/>
              </a:ext>
            </a:extLst>
          </p:cNvPr>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tr-TR"/>
              <a:t>Click to edit Master title style</a:t>
            </a:r>
            <a:endParaRPr lang="tr-TR" altLang="tr-TR"/>
          </a:p>
        </p:txBody>
      </p:sp>
      <p:sp>
        <p:nvSpPr>
          <p:cNvPr id="1027" name="Text Placeholder 2">
            <a:extLst>
              <a:ext uri="{FF2B5EF4-FFF2-40B4-BE49-F238E27FC236}">
                <a16:creationId xmlns:a16="http://schemas.microsoft.com/office/drawing/2014/main" id="{137314C8-C527-203F-6776-55E91641AD56}"/>
              </a:ext>
            </a:extLst>
          </p:cNvPr>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tr-TR"/>
              <a:t>Click to edit Master text styles</a:t>
            </a:r>
          </a:p>
          <a:p>
            <a:pPr lvl="1"/>
            <a:r>
              <a:rPr lang="en-US" altLang="tr-TR"/>
              <a:t>Second level</a:t>
            </a:r>
          </a:p>
          <a:p>
            <a:pPr lvl="2"/>
            <a:r>
              <a:rPr lang="en-US" altLang="tr-TR"/>
              <a:t>Third level</a:t>
            </a:r>
          </a:p>
          <a:p>
            <a:pPr lvl="3"/>
            <a:r>
              <a:rPr lang="en-US" altLang="tr-TR"/>
              <a:t>Fourth level</a:t>
            </a:r>
          </a:p>
          <a:p>
            <a:pPr lvl="4"/>
            <a:r>
              <a:rPr lang="en-US" altLang="tr-TR"/>
              <a:t>Fifth level</a:t>
            </a:r>
            <a:endParaRPr lang="tr-TR" altLang="tr-TR"/>
          </a:p>
        </p:txBody>
      </p:sp>
      <p:sp>
        <p:nvSpPr>
          <p:cNvPr id="4" name="Date Placeholder 3">
            <a:extLst>
              <a:ext uri="{FF2B5EF4-FFF2-40B4-BE49-F238E27FC236}">
                <a16:creationId xmlns:a16="http://schemas.microsoft.com/office/drawing/2014/main" id="{44D7523B-BEF4-DE38-81D4-1BA537564B1E}"/>
              </a:ext>
            </a:extLst>
          </p:cNvPr>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charset="0"/>
              </a:defRPr>
            </a:lvl1pPr>
          </a:lstStyle>
          <a:p>
            <a:pPr>
              <a:defRPr/>
            </a:pPr>
            <a:fld id="{E0BC044E-31BB-3344-A16A-BA803A356918}" type="datetime1">
              <a:rPr lang="en-US"/>
              <a:pPr>
                <a:defRPr/>
              </a:pPr>
              <a:t>3/22/2026</a:t>
            </a:fld>
            <a:endParaRPr lang="en-US">
              <a:solidFill>
                <a:schemeClr val="tx1">
                  <a:shade val="50000"/>
                </a:schemeClr>
              </a:solidFill>
            </a:endParaRPr>
          </a:p>
        </p:txBody>
      </p:sp>
      <p:sp>
        <p:nvSpPr>
          <p:cNvPr id="5" name="Footer Placeholder 4">
            <a:extLst>
              <a:ext uri="{FF2B5EF4-FFF2-40B4-BE49-F238E27FC236}">
                <a16:creationId xmlns:a16="http://schemas.microsoft.com/office/drawing/2014/main" id="{A91776FD-5907-2199-8A75-1C072EA55393}"/>
              </a:ext>
            </a:extLst>
          </p:cNvPr>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shade val="50000"/>
                  </a:schemeClr>
                </a:solidFill>
                <a:latin typeface="Times New Roman" charset="0"/>
              </a:defRPr>
            </a:lvl1pPr>
          </a:lstStyle>
          <a:p>
            <a:pPr>
              <a:defRPr/>
            </a:pPr>
            <a:r>
              <a:rPr lang="en-US"/>
              <a:t>www.hakanozyildiz.com</a:t>
            </a:r>
          </a:p>
        </p:txBody>
      </p:sp>
      <p:sp>
        <p:nvSpPr>
          <p:cNvPr id="6" name="Slide Number Placeholder 5">
            <a:extLst>
              <a:ext uri="{FF2B5EF4-FFF2-40B4-BE49-F238E27FC236}">
                <a16:creationId xmlns:a16="http://schemas.microsoft.com/office/drawing/2014/main" id="{4B35D91C-5CEE-2BE2-EBBB-2C164B243D17}"/>
              </a:ext>
            </a:extLst>
          </p:cNvPr>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5EDB3D78-7A8B-724B-B557-003FA2FCB51B}" type="slidenum">
              <a:rPr lang="en-US" altLang="tr-TR"/>
              <a:pPr>
                <a:defRPr/>
              </a:pPr>
              <a:t>‹#›</a:t>
            </a:fld>
            <a:endParaRPr lang="en-US" altLang="tr-TR">
              <a:solidFill>
                <a:srgbClr val="000000"/>
              </a:solidFill>
            </a:endParaRPr>
          </a:p>
        </p:txBody>
      </p:sp>
    </p:spTree>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hakanozyildiz.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hakanozyildiz@gmail.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8.emf"/></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026">
            <a:extLst>
              <a:ext uri="{FF2B5EF4-FFF2-40B4-BE49-F238E27FC236}">
                <a16:creationId xmlns:a16="http://schemas.microsoft.com/office/drawing/2014/main" id="{501107A1-E5FF-D29F-DB0A-9178CBD9F8D9}"/>
              </a:ext>
            </a:extLst>
          </p:cNvPr>
          <p:cNvSpPr>
            <a:spLocks noGrp="1"/>
          </p:cNvSpPr>
          <p:nvPr>
            <p:ph type="title"/>
          </p:nvPr>
        </p:nvSpPr>
        <p:spPr>
          <a:xfrm>
            <a:off x="415925" y="692150"/>
            <a:ext cx="9188450" cy="2665413"/>
          </a:xfrm>
        </p:spPr>
        <p:txBody>
          <a:bodyPr/>
          <a:lstStyle/>
          <a:p>
            <a:pPr eaLnBrk="1" hangingPunct="1"/>
            <a:br>
              <a:rPr lang="tr-TR" altLang="tr-TR" sz="3600" b="1" dirty="0"/>
            </a:br>
            <a:br>
              <a:rPr lang="tr-TR" altLang="tr-TR" sz="3600" b="1" dirty="0"/>
            </a:br>
            <a:r>
              <a:rPr lang="en-GB" altLang="tr-TR" sz="3600" b="1" dirty="0"/>
              <a:t>KAMU İKTİSADİ  TEŞEBBÜSLERİ</a:t>
            </a:r>
            <a:br>
              <a:rPr lang="tr-TR" altLang="tr-TR" sz="3600" b="1" dirty="0"/>
            </a:br>
            <a:r>
              <a:rPr lang="tr-TR" altLang="tr-TR" sz="3600" b="1" dirty="0"/>
              <a:t>VE</a:t>
            </a:r>
            <a:br>
              <a:rPr lang="tr-TR" altLang="tr-TR" sz="3600" b="1" dirty="0"/>
            </a:br>
            <a:r>
              <a:rPr lang="tr-TR" altLang="tr-TR" sz="3600" b="1" dirty="0"/>
              <a:t>ÖZELLEŞTİRME</a:t>
            </a:r>
            <a:br>
              <a:rPr lang="tr-TR" altLang="tr-TR" sz="3600" b="1" dirty="0"/>
            </a:br>
            <a:r>
              <a:rPr lang="tr-TR" altLang="tr-TR" sz="3600" b="1" dirty="0">
                <a:solidFill>
                  <a:srgbClr val="B50069"/>
                </a:solidFill>
              </a:rPr>
              <a:t>2026</a:t>
            </a:r>
            <a:br>
              <a:rPr lang="tr-TR" altLang="tr-TR" sz="3600" b="1" dirty="0">
                <a:solidFill>
                  <a:srgbClr val="B50069"/>
                </a:solidFill>
              </a:rPr>
            </a:br>
            <a:br>
              <a:rPr lang="tr-TR" altLang="tr-TR" sz="3600" b="1" dirty="0"/>
            </a:br>
            <a:endParaRPr lang="en-GB" altLang="tr-TR" sz="2400" b="1" dirty="0"/>
          </a:p>
        </p:txBody>
      </p:sp>
      <p:sp>
        <p:nvSpPr>
          <p:cNvPr id="15362" name="Rectangle 1027">
            <a:extLst>
              <a:ext uri="{FF2B5EF4-FFF2-40B4-BE49-F238E27FC236}">
                <a16:creationId xmlns:a16="http://schemas.microsoft.com/office/drawing/2014/main" id="{80FACAC2-9843-19FA-A132-E5AA7553D5C3}"/>
              </a:ext>
            </a:extLst>
          </p:cNvPr>
          <p:cNvSpPr>
            <a:spLocks noGrp="1"/>
          </p:cNvSpPr>
          <p:nvPr>
            <p:ph idx="1"/>
          </p:nvPr>
        </p:nvSpPr>
        <p:spPr>
          <a:xfrm>
            <a:off x="738188" y="4005263"/>
            <a:ext cx="8358187" cy="1557337"/>
          </a:xfrm>
        </p:spPr>
        <p:txBody>
          <a:bodyPr/>
          <a:lstStyle/>
          <a:p>
            <a:pPr algn="ctr" eaLnBrk="1" hangingPunct="1">
              <a:buFont typeface="Wingdings" pitchFamily="2" charset="2"/>
              <a:buNone/>
            </a:pPr>
            <a:r>
              <a:rPr lang="tr-TR" altLang="tr-TR" sz="2800" b="1">
                <a:solidFill>
                  <a:srgbClr val="FF0000"/>
                </a:solidFill>
              </a:rPr>
              <a:t>R. HAKAN ÖZYILDIZ</a:t>
            </a:r>
            <a:endParaRPr lang="tr-TR" altLang="tr-TR" sz="1800" b="1">
              <a:solidFill>
                <a:srgbClr val="FF0000"/>
              </a:solidFill>
            </a:endParaRPr>
          </a:p>
          <a:p>
            <a:pPr algn="ctr" eaLnBrk="1" hangingPunct="1">
              <a:buFont typeface="Wingdings" pitchFamily="2" charset="2"/>
              <a:buNone/>
            </a:pPr>
            <a:r>
              <a:rPr lang="tr-TR" altLang="tr-TR" sz="1800" b="1">
                <a:solidFill>
                  <a:srgbClr val="A61091"/>
                </a:solidFill>
                <a:hlinkClick r:id="rId3"/>
              </a:rPr>
              <a:t>Web: www.hozyildiz.com</a:t>
            </a:r>
            <a:endParaRPr lang="tr-TR" altLang="tr-TR" sz="1800" b="1">
              <a:solidFill>
                <a:srgbClr val="A61091"/>
              </a:solidFill>
            </a:endParaRPr>
          </a:p>
          <a:p>
            <a:pPr algn="ctr" eaLnBrk="1" hangingPunct="1">
              <a:buFont typeface="Wingdings" pitchFamily="2" charset="2"/>
              <a:buNone/>
            </a:pPr>
            <a:r>
              <a:rPr lang="tr-TR" altLang="tr-TR" sz="1800" b="1">
                <a:solidFill>
                  <a:srgbClr val="A61091"/>
                </a:solidFill>
                <a:hlinkClick r:id="rId4"/>
              </a:rPr>
              <a:t>E-posta: hakanozyildiz@gmail.com</a:t>
            </a:r>
            <a:endParaRPr lang="tr-TR" altLang="tr-TR" sz="1800" b="1">
              <a:solidFill>
                <a:srgbClr val="A61091"/>
              </a:solidFill>
            </a:endParaRPr>
          </a:p>
          <a:p>
            <a:pPr algn="ctr" eaLnBrk="1" hangingPunct="1">
              <a:buFont typeface="Wingdings" pitchFamily="2" charset="2"/>
              <a:buNone/>
            </a:pPr>
            <a:endParaRPr lang="tr-TR" altLang="tr-TR" sz="2800" b="1">
              <a:solidFill>
                <a:schemeClr val="hlink"/>
              </a:solidFill>
            </a:endParaRPr>
          </a:p>
        </p:txBody>
      </p:sp>
      <p:sp>
        <p:nvSpPr>
          <p:cNvPr id="15363" name="Slide Number Placeholder 3">
            <a:extLst>
              <a:ext uri="{FF2B5EF4-FFF2-40B4-BE49-F238E27FC236}">
                <a16:creationId xmlns:a16="http://schemas.microsoft.com/office/drawing/2014/main" id="{91296F87-81FD-C471-7EF3-FDE90A469EE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7DA657D-E5D7-9848-8132-0505D2EA0C3B}" type="slidenum">
              <a:rPr lang="en-US" altLang="tr-TR" sz="1200" smtClean="0">
                <a:solidFill>
                  <a:srgbClr val="898989"/>
                </a:solidFill>
                <a:latin typeface="Times New Roman" panose="02020603050405020304" pitchFamily="18" charset="0"/>
              </a:rPr>
              <a:pPr>
                <a:spcBef>
                  <a:spcPct val="0"/>
                </a:spcBef>
                <a:buFontTx/>
                <a:buNone/>
              </a:pPr>
              <a:t>1</a:t>
            </a:fld>
            <a:endParaRPr lang="en-US" altLang="tr-TR" sz="1200">
              <a:solidFill>
                <a:srgbClr val="898989"/>
              </a:solidFill>
              <a:latin typeface="Times New Roman" panose="02020603050405020304" pitchFamily="18" charset="0"/>
            </a:endParaRPr>
          </a:p>
        </p:txBody>
      </p:sp>
      <p:sp>
        <p:nvSpPr>
          <p:cNvPr id="5" name="Footer Placeholder 4">
            <a:extLst>
              <a:ext uri="{FF2B5EF4-FFF2-40B4-BE49-F238E27FC236}">
                <a16:creationId xmlns:a16="http://schemas.microsoft.com/office/drawing/2014/main" id="{64EB4F92-CD98-A1DC-9E7A-8DC5CF383549}"/>
              </a:ext>
            </a:extLst>
          </p:cNvPr>
          <p:cNvSpPr>
            <a:spLocks noGrp="1"/>
          </p:cNvSpPr>
          <p:nvPr>
            <p:ph type="ftr" sz="quarter" idx="11"/>
          </p:nvPr>
        </p:nvSpPr>
        <p:spPr/>
        <p:txBody>
          <a:bodyPr/>
          <a:lstStyle/>
          <a:p>
            <a:pPr>
              <a:defRPr/>
            </a:pPr>
            <a:r>
              <a:rPr lang="en-US"/>
              <a:t>www.hakanozyildiz.com</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3C0E672-4BFA-669F-3FB6-6E57C0B50245}"/>
              </a:ext>
            </a:extLst>
          </p:cNvPr>
          <p:cNvSpPr>
            <a:spLocks noGrp="1" noChangeArrowheads="1"/>
          </p:cNvSpPr>
          <p:nvPr>
            <p:ph type="title"/>
          </p:nvPr>
        </p:nvSpPr>
        <p:spPr>
          <a:xfrm>
            <a:off x="381000" y="304800"/>
            <a:ext cx="9190038" cy="577850"/>
          </a:xfrm>
        </p:spPr>
        <p:txBody>
          <a:bodyPr rtlCol="0">
            <a:normAutofit fontScale="90000"/>
          </a:bodyPr>
          <a:lstStyle/>
          <a:p>
            <a:pPr eaLnBrk="1" fontAlgn="auto" hangingPunct="1">
              <a:spcAft>
                <a:spcPts val="0"/>
              </a:spcAft>
              <a:defRPr/>
            </a:pPr>
            <a:r>
              <a:rPr lang="en-GB" b="1"/>
              <a:t>KİT’LERİN TARİHÇESİ (1)</a:t>
            </a:r>
          </a:p>
        </p:txBody>
      </p:sp>
      <p:sp>
        <p:nvSpPr>
          <p:cNvPr id="27650" name="Rectangle 3">
            <a:extLst>
              <a:ext uri="{FF2B5EF4-FFF2-40B4-BE49-F238E27FC236}">
                <a16:creationId xmlns:a16="http://schemas.microsoft.com/office/drawing/2014/main" id="{4E4562A7-BC28-17A0-6BF3-F9BC174AFDD0}"/>
              </a:ext>
            </a:extLst>
          </p:cNvPr>
          <p:cNvSpPr>
            <a:spLocks noGrp="1"/>
          </p:cNvSpPr>
          <p:nvPr>
            <p:ph idx="1"/>
          </p:nvPr>
        </p:nvSpPr>
        <p:spPr>
          <a:xfrm>
            <a:off x="273050" y="1052513"/>
            <a:ext cx="9423400" cy="5237162"/>
          </a:xfrm>
        </p:spPr>
        <p:txBody>
          <a:bodyPr/>
          <a:lstStyle/>
          <a:p>
            <a:pPr eaLnBrk="1" hangingPunct="1">
              <a:lnSpc>
                <a:spcPct val="90000"/>
              </a:lnSpc>
              <a:buFont typeface="Wingdings" pitchFamily="2" charset="2"/>
              <a:buNone/>
            </a:pPr>
            <a:r>
              <a:rPr lang="en-GB" altLang="tr-TR" sz="2000">
                <a:solidFill>
                  <a:schemeClr val="tx2"/>
                </a:solidFill>
              </a:rPr>
              <a:t>       </a:t>
            </a:r>
            <a:r>
              <a:rPr lang="en-GB" altLang="tr-TR" sz="1700">
                <a:solidFill>
                  <a:schemeClr val="tx2"/>
                </a:solidFill>
              </a:rPr>
              <a:t>KİT’lerin sistemli olarak kurulmaları ve gelişmeleri her ne kadar 1930’lara rastlasa da</a:t>
            </a:r>
            <a:r>
              <a:rPr lang="tr-TR" altLang="tr-TR" sz="1700">
                <a:solidFill>
                  <a:schemeClr val="tx2"/>
                </a:solidFill>
              </a:rPr>
              <a:t> </a:t>
            </a:r>
            <a:r>
              <a:rPr lang="en-GB" altLang="tr-TR" sz="1700">
                <a:solidFill>
                  <a:schemeClr val="tx2"/>
                </a:solidFill>
              </a:rPr>
              <a:t>Cumhuriyet öncesi dönemde özellikle ordu ve sarayın ihtiyaçlarını karşılamak üzere</a:t>
            </a:r>
            <a:r>
              <a:rPr lang="tr-TR" altLang="tr-TR" sz="1700">
                <a:solidFill>
                  <a:schemeClr val="tx2"/>
                </a:solidFill>
              </a:rPr>
              <a:t> </a:t>
            </a:r>
            <a:r>
              <a:rPr lang="en-GB" altLang="tr-TR" sz="1700">
                <a:solidFill>
                  <a:schemeClr val="tx2"/>
                </a:solidFill>
              </a:rPr>
              <a:t>bazı devlet</a:t>
            </a:r>
            <a:r>
              <a:rPr lang="tr-TR" altLang="tr-TR" sz="1700">
                <a:solidFill>
                  <a:schemeClr val="tx2"/>
                </a:solidFill>
              </a:rPr>
              <a:t> </a:t>
            </a:r>
            <a:r>
              <a:rPr lang="en-GB" altLang="tr-TR" sz="1700">
                <a:solidFill>
                  <a:schemeClr val="tx2"/>
                </a:solidFill>
              </a:rPr>
              <a:t>işletmelerinin kurulduğu görülmektedir.</a:t>
            </a:r>
            <a:endParaRPr lang="tr-TR" altLang="tr-TR" sz="1700">
              <a:solidFill>
                <a:schemeClr val="tx2"/>
              </a:solidFill>
            </a:endParaRPr>
          </a:p>
          <a:p>
            <a:pPr eaLnBrk="1" hangingPunct="1">
              <a:lnSpc>
                <a:spcPct val="90000"/>
              </a:lnSpc>
              <a:buFont typeface="Wingdings" pitchFamily="2" charset="2"/>
              <a:buNone/>
            </a:pPr>
            <a:endParaRPr lang="en-GB" altLang="tr-TR" sz="1700">
              <a:solidFill>
                <a:schemeClr val="tx2"/>
              </a:solidFill>
            </a:endParaRPr>
          </a:p>
          <a:p>
            <a:pPr eaLnBrk="1" hangingPunct="1">
              <a:lnSpc>
                <a:spcPct val="90000"/>
              </a:lnSpc>
            </a:pPr>
            <a:r>
              <a:rPr lang="en-GB" altLang="tr-TR" b="1"/>
              <a:t>Cumhuriyet Öncesi Dönem</a:t>
            </a:r>
          </a:p>
          <a:p>
            <a:pPr lvl="1" eaLnBrk="1" hangingPunct="1">
              <a:lnSpc>
                <a:spcPct val="90000"/>
              </a:lnSpc>
            </a:pPr>
            <a:r>
              <a:rPr lang="en-GB" altLang="tr-TR" sz="1700"/>
              <a:t>15. yüzyılda Top Asithanesi, MKEK’in temelini oluşturmuştur.</a:t>
            </a:r>
          </a:p>
          <a:p>
            <a:pPr lvl="1" eaLnBrk="1" hangingPunct="1">
              <a:lnSpc>
                <a:spcPct val="90000"/>
              </a:lnSpc>
            </a:pPr>
            <a:r>
              <a:rPr lang="en-GB" altLang="tr-TR" sz="1700"/>
              <a:t>1835’de Feshane ve Çuha, 1845’de Hereke Dokuma Fabrikası ve 1850’de Bakırköy Pamuklu Dokuma Fabrikaları, Sümerbank’ın temelini oluşturmuştur.</a:t>
            </a:r>
          </a:p>
          <a:p>
            <a:pPr lvl="1" eaLnBrk="1" hangingPunct="1">
              <a:lnSpc>
                <a:spcPct val="90000"/>
              </a:lnSpc>
            </a:pPr>
            <a:r>
              <a:rPr lang="en-GB" altLang="tr-TR" sz="1700"/>
              <a:t>1863’te Memleket Sandıkları, 1937’de Ziraat Bankası’na dönüştürülmüştür.</a:t>
            </a:r>
            <a:endParaRPr lang="tr-TR" altLang="tr-TR" sz="1700"/>
          </a:p>
          <a:p>
            <a:pPr eaLnBrk="1" hangingPunct="1">
              <a:lnSpc>
                <a:spcPct val="90000"/>
              </a:lnSpc>
            </a:pPr>
            <a:r>
              <a:rPr lang="en-GB" altLang="tr-TR" b="1"/>
              <a:t>1923-1930 Dönemi</a:t>
            </a:r>
            <a:endParaRPr lang="en-GB" altLang="tr-TR"/>
          </a:p>
          <a:p>
            <a:pPr lvl="1" eaLnBrk="1" hangingPunct="1">
              <a:lnSpc>
                <a:spcPct val="90000"/>
              </a:lnSpc>
            </a:pPr>
            <a:r>
              <a:rPr lang="en-GB" altLang="tr-TR" sz="1700"/>
              <a:t>Ülke kalkınmasının özel sektör eliyle gerçekleştirilmesine yönelik politikaların uygulanması  yanında Osmanlı döneminden devreden tesislerin, devlet tarafından işletilmesi yoluna gidilmiştir.</a:t>
            </a:r>
          </a:p>
          <a:p>
            <a:pPr lvl="1" eaLnBrk="1" hangingPunct="1">
              <a:lnSpc>
                <a:spcPct val="90000"/>
              </a:lnSpc>
            </a:pPr>
            <a:r>
              <a:rPr lang="en-GB" altLang="tr-TR" sz="1700"/>
              <a:t>Ekonomik kalkınmanın temel unsuru olan özel sektörün sermaye ve gücünün yetersiz kaldığı veya korunmaya ihtiyaç duyulan ekonomik alanlardaki işleri devletin üstlenmesi ilkesi benimsenmiştir.</a:t>
            </a:r>
          </a:p>
          <a:p>
            <a:pPr lvl="1" eaLnBrk="1" hangingPunct="1">
              <a:lnSpc>
                <a:spcPct val="90000"/>
              </a:lnSpc>
            </a:pPr>
            <a:r>
              <a:rPr lang="en-GB" altLang="tr-TR" sz="1700"/>
              <a:t>1929 Ekonomik Buhranı’nın ortaya çıkması ekonomide Devletçilik fikrinin ağırlık kazanmasına neden olmuştur.</a:t>
            </a:r>
          </a:p>
          <a:p>
            <a:pPr lvl="1" eaLnBrk="1" hangingPunct="1">
              <a:lnSpc>
                <a:spcPct val="90000"/>
              </a:lnSpc>
            </a:pPr>
            <a:r>
              <a:rPr lang="en-GB" altLang="tr-TR" sz="1700"/>
              <a:t>1924 yılında İş Bankası kurulmuştur.</a:t>
            </a:r>
          </a:p>
        </p:txBody>
      </p:sp>
      <p:sp>
        <p:nvSpPr>
          <p:cNvPr id="27651" name="Slide Number Placeholder 3">
            <a:extLst>
              <a:ext uri="{FF2B5EF4-FFF2-40B4-BE49-F238E27FC236}">
                <a16:creationId xmlns:a16="http://schemas.microsoft.com/office/drawing/2014/main" id="{19338783-7C1C-704B-A92E-94EBBF0038D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ABC79CA-0BBB-8B4E-862F-EBC31909AB1F}" type="slidenum">
              <a:rPr lang="en-US" altLang="tr-TR" sz="1200" smtClean="0">
                <a:solidFill>
                  <a:srgbClr val="898989"/>
                </a:solidFill>
                <a:latin typeface="Times New Roman" panose="02020603050405020304" pitchFamily="18" charset="0"/>
              </a:rPr>
              <a:pPr>
                <a:spcBef>
                  <a:spcPct val="0"/>
                </a:spcBef>
                <a:buFontTx/>
                <a:buNone/>
              </a:pPr>
              <a:t>10</a:t>
            </a:fld>
            <a:endParaRPr lang="en-US" altLang="tr-TR" sz="1200">
              <a:solidFill>
                <a:srgbClr val="898989"/>
              </a:solidFill>
              <a:latin typeface="Times New Roman" panose="02020603050405020304" pitchFamily="18" charset="0"/>
            </a:endParaRPr>
          </a:p>
        </p:txBody>
      </p:sp>
      <p:sp>
        <p:nvSpPr>
          <p:cNvPr id="5" name="Footer Placeholder 4">
            <a:extLst>
              <a:ext uri="{FF2B5EF4-FFF2-40B4-BE49-F238E27FC236}">
                <a16:creationId xmlns:a16="http://schemas.microsoft.com/office/drawing/2014/main" id="{CD199998-75BA-6772-A805-EAF23EEAAAEF}"/>
              </a:ext>
            </a:extLst>
          </p:cNvPr>
          <p:cNvSpPr>
            <a:spLocks noGrp="1"/>
          </p:cNvSpPr>
          <p:nvPr>
            <p:ph type="ftr" sz="quarter" idx="11"/>
          </p:nvPr>
        </p:nvSpPr>
        <p:spPr/>
        <p:txBody>
          <a:bodyPr/>
          <a:lstStyle/>
          <a:p>
            <a:pPr>
              <a:defRPr/>
            </a:pPr>
            <a:r>
              <a:rPr lang="en-US"/>
              <a:t>www.hakanozyildiz.com</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BAB15E1A-2C1E-EAE5-DCA4-25F9290EA311}"/>
              </a:ext>
            </a:extLst>
          </p:cNvPr>
          <p:cNvSpPr>
            <a:spLocks noGrp="1" noChangeArrowheads="1"/>
          </p:cNvSpPr>
          <p:nvPr>
            <p:ph type="title"/>
          </p:nvPr>
        </p:nvSpPr>
        <p:spPr>
          <a:xfrm>
            <a:off x="381000" y="304800"/>
            <a:ext cx="9190038" cy="577850"/>
          </a:xfrm>
        </p:spPr>
        <p:txBody>
          <a:bodyPr rtlCol="0">
            <a:normAutofit fontScale="90000"/>
          </a:bodyPr>
          <a:lstStyle/>
          <a:p>
            <a:pPr eaLnBrk="1" fontAlgn="auto" hangingPunct="1">
              <a:spcAft>
                <a:spcPts val="0"/>
              </a:spcAft>
              <a:defRPr/>
            </a:pPr>
            <a:r>
              <a:rPr lang="en-GB" b="1"/>
              <a:t>KİT’LERİN TARİHÇESİ (2)</a:t>
            </a:r>
          </a:p>
        </p:txBody>
      </p:sp>
      <p:sp>
        <p:nvSpPr>
          <p:cNvPr id="29698" name="Rectangle 3">
            <a:extLst>
              <a:ext uri="{FF2B5EF4-FFF2-40B4-BE49-F238E27FC236}">
                <a16:creationId xmlns:a16="http://schemas.microsoft.com/office/drawing/2014/main" id="{5D27B5D6-D5C7-C00E-691E-5BCA164AE3CA}"/>
              </a:ext>
            </a:extLst>
          </p:cNvPr>
          <p:cNvSpPr>
            <a:spLocks noGrp="1"/>
          </p:cNvSpPr>
          <p:nvPr>
            <p:ph idx="1"/>
          </p:nvPr>
        </p:nvSpPr>
        <p:spPr>
          <a:xfrm>
            <a:off x="274638" y="1155700"/>
            <a:ext cx="9423400" cy="5148263"/>
          </a:xfrm>
        </p:spPr>
        <p:txBody>
          <a:bodyPr/>
          <a:lstStyle/>
          <a:p>
            <a:pPr eaLnBrk="1" hangingPunct="1"/>
            <a:r>
              <a:rPr lang="en-GB" altLang="tr-TR" sz="2000" b="1"/>
              <a:t>1931-1950 Dönemi</a:t>
            </a:r>
          </a:p>
          <a:p>
            <a:pPr lvl="1" eaLnBrk="1" hangingPunct="1"/>
            <a:r>
              <a:rPr lang="en-GB" altLang="tr-TR" sz="1700"/>
              <a:t>1933 yılında günümüz ekonomisinin şekillenmesine katkısı olan  “Karma Ekonomik Model” uygulaması sürecine başlanmıştır.</a:t>
            </a:r>
          </a:p>
          <a:p>
            <a:pPr lvl="1" eaLnBrk="1" hangingPunct="1"/>
            <a:r>
              <a:rPr lang="en-GB" altLang="tr-TR" sz="1700"/>
              <a:t>Plan uygulamasına geçilmiş ve KİT’ler bu 5 yıllık planlarda önemli yerler almıştır.</a:t>
            </a:r>
          </a:p>
          <a:p>
            <a:pPr lvl="1" eaLnBrk="1" hangingPunct="1"/>
            <a:r>
              <a:rPr lang="en-GB" altLang="tr-TR" sz="1700"/>
              <a:t>Sümerbank, Etibank, Devlet Ziraat İşletmeleri kurulmuştur.</a:t>
            </a:r>
          </a:p>
          <a:p>
            <a:pPr lvl="1" eaLnBrk="1" hangingPunct="1"/>
            <a:r>
              <a:rPr lang="en-GB" altLang="tr-TR" sz="1700"/>
              <a:t>İkinci Dünya Savaşı ekonomiyi olumsuz etkilediği için planlar uygulanamamıştır.</a:t>
            </a:r>
          </a:p>
          <a:p>
            <a:pPr eaLnBrk="1" hangingPunct="1"/>
            <a:r>
              <a:rPr lang="en-GB" altLang="tr-TR" sz="2000" b="1"/>
              <a:t>1950-1960 Dönemi</a:t>
            </a:r>
          </a:p>
          <a:p>
            <a:pPr lvl="1" eaLnBrk="1" hangingPunct="1"/>
            <a:r>
              <a:rPr lang="en-GB" altLang="tr-TR" sz="1700"/>
              <a:t>Çok partili döneme geçilmiş ve iktidara gelen partiler Devletin ekonomi içindeki payını azaltmayı hedeflemişlerdir</a:t>
            </a:r>
            <a:r>
              <a:rPr lang="tr-TR" altLang="tr-TR" sz="1700"/>
              <a:t>.</a:t>
            </a:r>
            <a:endParaRPr lang="en-GB" altLang="tr-TR" sz="1700"/>
          </a:p>
          <a:p>
            <a:pPr lvl="1" eaLnBrk="1" hangingPunct="1"/>
            <a:r>
              <a:rPr lang="en-GB" altLang="tr-TR" sz="1700"/>
              <a:t>Ancak bu dönemde Devletin payı azalmadığı gibi TCDD, PTT, Denizcilik Bankası, DMO, EBK, TDÇİ, SEKA ve Turizm Bankası kurularak KİT kapsamı genişletilmiştir.</a:t>
            </a:r>
          </a:p>
          <a:p>
            <a:pPr eaLnBrk="1" hangingPunct="1"/>
            <a:r>
              <a:rPr lang="en-GB" altLang="tr-TR" sz="2000" b="1"/>
              <a:t>1960-1980 Dönemi</a:t>
            </a:r>
          </a:p>
          <a:p>
            <a:pPr lvl="1" eaLnBrk="1" hangingPunct="1"/>
            <a:r>
              <a:rPr lang="en-GB" altLang="tr-TR" sz="1700"/>
              <a:t>DPT’nin kurulduğu bu dönemde KİT’lerin yeniden düzenlenmesi ve etkinliklerinin artırılması hedeflenmiştir.</a:t>
            </a:r>
          </a:p>
          <a:p>
            <a:pPr lvl="1" eaLnBrk="1" hangingPunct="1"/>
            <a:r>
              <a:rPr lang="en-GB" altLang="tr-TR" sz="1700"/>
              <a:t>TESTAŞ, TEMSAN, TÜMOSAN, TAKSAN, GERKONSAN, TEK, KBİ, DYB, ÇAYKUR ve  DESİYAB kurulmuştur. </a:t>
            </a:r>
          </a:p>
        </p:txBody>
      </p:sp>
      <p:sp>
        <p:nvSpPr>
          <p:cNvPr id="29699" name="Slide Number Placeholder 3">
            <a:extLst>
              <a:ext uri="{FF2B5EF4-FFF2-40B4-BE49-F238E27FC236}">
                <a16:creationId xmlns:a16="http://schemas.microsoft.com/office/drawing/2014/main" id="{2C0C5BC0-8DE7-A4B5-5EA0-4444ADB7D45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A35735D-904B-1E44-A765-6BA926551BA3}" type="slidenum">
              <a:rPr lang="en-US" altLang="tr-TR" sz="1200" smtClean="0">
                <a:solidFill>
                  <a:srgbClr val="898989"/>
                </a:solidFill>
                <a:latin typeface="Times New Roman" panose="02020603050405020304" pitchFamily="18" charset="0"/>
              </a:rPr>
              <a:pPr>
                <a:spcBef>
                  <a:spcPct val="0"/>
                </a:spcBef>
                <a:buFontTx/>
                <a:buNone/>
              </a:pPr>
              <a:t>11</a:t>
            </a:fld>
            <a:endParaRPr lang="en-US" altLang="tr-TR" sz="1200">
              <a:solidFill>
                <a:srgbClr val="898989"/>
              </a:solidFill>
              <a:latin typeface="Times New Roman" panose="02020603050405020304" pitchFamily="18" charset="0"/>
            </a:endParaRPr>
          </a:p>
        </p:txBody>
      </p:sp>
      <p:sp>
        <p:nvSpPr>
          <p:cNvPr id="5" name="Footer Placeholder 4">
            <a:extLst>
              <a:ext uri="{FF2B5EF4-FFF2-40B4-BE49-F238E27FC236}">
                <a16:creationId xmlns:a16="http://schemas.microsoft.com/office/drawing/2014/main" id="{3F901566-DEDB-4370-6FD8-DBD24960C39D}"/>
              </a:ext>
            </a:extLst>
          </p:cNvPr>
          <p:cNvSpPr>
            <a:spLocks noGrp="1"/>
          </p:cNvSpPr>
          <p:nvPr>
            <p:ph type="ftr" sz="quarter" idx="11"/>
          </p:nvPr>
        </p:nvSpPr>
        <p:spPr/>
        <p:txBody>
          <a:bodyPr/>
          <a:lstStyle/>
          <a:p>
            <a:pPr>
              <a:defRPr/>
            </a:pPr>
            <a:r>
              <a:rPr lang="en-US"/>
              <a:t>www.hakanozyildiz.com</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B0ACC07-9145-A916-B822-31593D2870F2}"/>
              </a:ext>
            </a:extLst>
          </p:cNvPr>
          <p:cNvSpPr>
            <a:spLocks noGrp="1" noChangeArrowheads="1"/>
          </p:cNvSpPr>
          <p:nvPr>
            <p:ph type="title"/>
          </p:nvPr>
        </p:nvSpPr>
        <p:spPr>
          <a:xfrm>
            <a:off x="381000" y="304800"/>
            <a:ext cx="9190038" cy="577850"/>
          </a:xfrm>
        </p:spPr>
        <p:txBody>
          <a:bodyPr rtlCol="0">
            <a:normAutofit fontScale="90000"/>
          </a:bodyPr>
          <a:lstStyle/>
          <a:p>
            <a:pPr eaLnBrk="1" fontAlgn="auto" hangingPunct="1">
              <a:spcAft>
                <a:spcPts val="0"/>
              </a:spcAft>
              <a:defRPr/>
            </a:pPr>
            <a:r>
              <a:rPr lang="en-GB" b="1"/>
              <a:t>KİT’LERİN TARİHÇESİ (3)</a:t>
            </a:r>
          </a:p>
        </p:txBody>
      </p:sp>
      <p:sp>
        <p:nvSpPr>
          <p:cNvPr id="31746" name="Rectangle 3">
            <a:extLst>
              <a:ext uri="{FF2B5EF4-FFF2-40B4-BE49-F238E27FC236}">
                <a16:creationId xmlns:a16="http://schemas.microsoft.com/office/drawing/2014/main" id="{178646D8-1853-361E-CE35-CDC477178FE1}"/>
              </a:ext>
            </a:extLst>
          </p:cNvPr>
          <p:cNvSpPr>
            <a:spLocks noGrp="1"/>
          </p:cNvSpPr>
          <p:nvPr>
            <p:ph idx="1"/>
          </p:nvPr>
        </p:nvSpPr>
        <p:spPr>
          <a:xfrm>
            <a:off x="152400" y="1066800"/>
            <a:ext cx="9545638" cy="5410200"/>
          </a:xfrm>
        </p:spPr>
        <p:txBody>
          <a:bodyPr/>
          <a:lstStyle/>
          <a:p>
            <a:pPr eaLnBrk="1" hangingPunct="1"/>
            <a:r>
              <a:rPr lang="en-GB" altLang="tr-TR" sz="2000" b="1"/>
              <a:t>1980 - 1990 Dönemi</a:t>
            </a:r>
          </a:p>
          <a:p>
            <a:pPr lvl="1" eaLnBrk="1" hangingPunct="1"/>
            <a:r>
              <a:rPr lang="en-GB" altLang="tr-TR" sz="1700"/>
              <a:t>“24 Ocak Kararları” ile KİT politikasında köklü değişiklikler meydana gelmiştir. İthal ikameci sanayileşme stratejisi yerine dışa yönelik sanayileşme stratejisi benimsenmiş, serbest piyasa kurallarının ekonomiye hakim kılınması amaçlanmıştır. </a:t>
            </a:r>
          </a:p>
          <a:p>
            <a:pPr lvl="1" eaLnBrk="1" hangingPunct="1"/>
            <a:r>
              <a:rPr lang="en-GB" altLang="tr-TR" sz="1700"/>
              <a:t>Devletin ekonomideki ağırlığının hafifletilmesi, sermayenin tabana yayılması, KİT’lerin serbest piyasa koşullarında etkinlik esasına göre çalışmalarının sağlanması dönemin politik hedefleri için gerekli koşullar olmuştur.</a:t>
            </a:r>
          </a:p>
          <a:p>
            <a:pPr lvl="1" eaLnBrk="1" hangingPunct="1"/>
            <a:r>
              <a:rPr lang="en-GB" altLang="tr-TR" sz="1700"/>
              <a:t>5.Beş Yıllık Kalkınma Planı’nda (1985-1989) KİT politikası, KİT’lerin özelleştirilmesi, enerji, madencilik, ulaştırma-haberleşme sektörlerinde yoğunlaşma ve özel sektörün yeterli olduğu alanlarda yeni yatırımlardan kaçınma şeklinde yer almıştır.</a:t>
            </a:r>
          </a:p>
          <a:p>
            <a:pPr lvl="1" eaLnBrk="1" hangingPunct="1"/>
            <a:r>
              <a:rPr lang="en-GB" altLang="tr-TR" sz="1700"/>
              <a:t>6.Beş Yıllık Kalkınma Planı’nda da özelleştirmenin hızlandırılmasına, karlılık ve verimliğin artırılmasına yer verilmiştir.</a:t>
            </a:r>
          </a:p>
          <a:p>
            <a:pPr lvl="1" eaLnBrk="1" hangingPunct="1"/>
            <a:r>
              <a:rPr lang="en-GB" altLang="tr-TR" sz="1700"/>
              <a:t>7.Beş Yıllık Kalkınma Planı’nda, özelleştirmenin yanında, yönetim özerkliği ve piyasa şartlarına uygun olarak çalışmayı sağlamak üzere, 233 Sayılı KHK’de, merkezi yönetim ile KİT'lerin ilişkisinin sadece finansal ve ekonomik verimlilik ve etkinlik denetimi ile sınırlı tutulmasına, mevcut atama sisteminin değiştirilmesine, etkin bir performans değerleme sisteminin geliştirilmesine ve karar alma özerkliğinin sağlanmasına yönelik düzenlemeler” yapılması öngörülmüştür.</a:t>
            </a:r>
          </a:p>
        </p:txBody>
      </p:sp>
      <p:sp>
        <p:nvSpPr>
          <p:cNvPr id="31747" name="Slide Number Placeholder 3">
            <a:extLst>
              <a:ext uri="{FF2B5EF4-FFF2-40B4-BE49-F238E27FC236}">
                <a16:creationId xmlns:a16="http://schemas.microsoft.com/office/drawing/2014/main" id="{22FA87F4-C1B6-BCFA-CF80-07B4DD1C579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8F6B542-A64A-F74A-AF0D-83AE1DE3DBE1}" type="slidenum">
              <a:rPr lang="en-US" altLang="tr-TR" sz="1200" smtClean="0">
                <a:solidFill>
                  <a:srgbClr val="898989"/>
                </a:solidFill>
                <a:latin typeface="Times New Roman" panose="02020603050405020304" pitchFamily="18" charset="0"/>
              </a:rPr>
              <a:pPr>
                <a:spcBef>
                  <a:spcPct val="0"/>
                </a:spcBef>
                <a:buFontTx/>
                <a:buNone/>
              </a:pPr>
              <a:t>12</a:t>
            </a:fld>
            <a:endParaRPr lang="en-US" altLang="tr-TR" sz="1200">
              <a:solidFill>
                <a:srgbClr val="898989"/>
              </a:solidFill>
              <a:latin typeface="Times New Roman" panose="02020603050405020304" pitchFamily="18" charset="0"/>
            </a:endParaRPr>
          </a:p>
        </p:txBody>
      </p:sp>
      <p:sp>
        <p:nvSpPr>
          <p:cNvPr id="5" name="Footer Placeholder 4">
            <a:extLst>
              <a:ext uri="{FF2B5EF4-FFF2-40B4-BE49-F238E27FC236}">
                <a16:creationId xmlns:a16="http://schemas.microsoft.com/office/drawing/2014/main" id="{CDC96646-9973-16F9-79E0-15B61638F098}"/>
              </a:ext>
            </a:extLst>
          </p:cNvPr>
          <p:cNvSpPr>
            <a:spLocks noGrp="1"/>
          </p:cNvSpPr>
          <p:nvPr>
            <p:ph type="ftr" sz="quarter" idx="11"/>
          </p:nvPr>
        </p:nvSpPr>
        <p:spPr/>
        <p:txBody>
          <a:bodyPr/>
          <a:lstStyle/>
          <a:p>
            <a:pPr>
              <a:defRPr/>
            </a:pPr>
            <a:r>
              <a:rPr lang="en-US"/>
              <a:t>www.hakanozyildiz.com</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85032C63-39C4-2200-B4C4-AD3F195BF4E8}"/>
              </a:ext>
            </a:extLst>
          </p:cNvPr>
          <p:cNvSpPr>
            <a:spLocks noGrp="1" noChangeArrowheads="1"/>
          </p:cNvSpPr>
          <p:nvPr>
            <p:ph type="title"/>
          </p:nvPr>
        </p:nvSpPr>
        <p:spPr>
          <a:xfrm>
            <a:off x="381000" y="304800"/>
            <a:ext cx="9190038" cy="577850"/>
          </a:xfrm>
        </p:spPr>
        <p:txBody>
          <a:bodyPr rtlCol="0">
            <a:normAutofit fontScale="90000"/>
          </a:bodyPr>
          <a:lstStyle/>
          <a:p>
            <a:pPr eaLnBrk="1" fontAlgn="auto" hangingPunct="1">
              <a:spcAft>
                <a:spcPts val="0"/>
              </a:spcAft>
              <a:defRPr/>
            </a:pPr>
            <a:r>
              <a:rPr lang="en-GB" b="1"/>
              <a:t>KİT’LERİN TARİHÇESİ (4)</a:t>
            </a:r>
          </a:p>
        </p:txBody>
      </p:sp>
      <p:sp>
        <p:nvSpPr>
          <p:cNvPr id="33794" name="Rectangle 3">
            <a:extLst>
              <a:ext uri="{FF2B5EF4-FFF2-40B4-BE49-F238E27FC236}">
                <a16:creationId xmlns:a16="http://schemas.microsoft.com/office/drawing/2014/main" id="{E004F3E3-BA16-1385-D9B3-F101B2ED79B7}"/>
              </a:ext>
            </a:extLst>
          </p:cNvPr>
          <p:cNvSpPr>
            <a:spLocks noGrp="1"/>
          </p:cNvSpPr>
          <p:nvPr>
            <p:ph idx="1"/>
          </p:nvPr>
        </p:nvSpPr>
        <p:spPr>
          <a:xfrm>
            <a:off x="560388" y="1412875"/>
            <a:ext cx="9137650" cy="4608513"/>
          </a:xfrm>
        </p:spPr>
        <p:txBody>
          <a:bodyPr/>
          <a:lstStyle/>
          <a:p>
            <a:pPr eaLnBrk="1" hangingPunct="1"/>
            <a:r>
              <a:rPr lang="en-GB" altLang="tr-TR" sz="2800" b="1"/>
              <a:t>1990 ve Sonrası</a:t>
            </a:r>
          </a:p>
          <a:p>
            <a:pPr lvl="1" eaLnBrk="1" hangingPunct="1"/>
            <a:r>
              <a:rPr lang="en-GB" altLang="tr-TR" sz="2100"/>
              <a:t>8.Beş Yıllık Kalkınma Planı’nda,</a:t>
            </a:r>
          </a:p>
          <a:p>
            <a:pPr lvl="2" eaLnBrk="1" hangingPunct="1"/>
            <a:r>
              <a:rPr lang="en-GB" altLang="tr-TR" sz="1800"/>
              <a:t>Devletin ekonomiye müdahalesi</a:t>
            </a:r>
            <a:r>
              <a:rPr lang="tr-TR" altLang="tr-TR" sz="1800"/>
              <a:t>nin</a:t>
            </a:r>
            <a:r>
              <a:rPr lang="en-GB" altLang="tr-TR" sz="1800"/>
              <a:t> özelleştirme politikaları çerçevesinde olabildiğince daraltılaca</a:t>
            </a:r>
            <a:r>
              <a:rPr lang="tr-TR" altLang="tr-TR" sz="1800"/>
              <a:t>ğı</a:t>
            </a:r>
            <a:r>
              <a:rPr lang="en-GB" altLang="tr-TR" sz="1800"/>
              <a:t>, kamu hizmeti niteliğinde</a:t>
            </a:r>
            <a:r>
              <a:rPr lang="tr-TR" altLang="tr-TR" sz="1800"/>
              <a:t>ki</a:t>
            </a:r>
            <a:r>
              <a:rPr lang="en-GB" altLang="tr-TR" sz="1800"/>
              <a:t> görevlerin yürütülmesinde etkinlik ve verimlilik esaslarına uyulacağı,</a:t>
            </a:r>
          </a:p>
          <a:p>
            <a:pPr lvl="2" eaLnBrk="1" hangingPunct="1"/>
            <a:r>
              <a:rPr lang="en-GB" altLang="tr-TR" sz="1800"/>
              <a:t>Özelleştirme kapsamı dışındaki işletmelerin faaliyetlerini özerk bir şekilde yürütebilmelerini teminen yeniden yapılandırılmaları</a:t>
            </a:r>
            <a:r>
              <a:rPr lang="tr-TR" altLang="tr-TR" sz="1800"/>
              <a:t>nın</a:t>
            </a:r>
            <a:r>
              <a:rPr lang="en-GB" altLang="tr-TR" sz="1800"/>
              <a:t> sağlanacağı,</a:t>
            </a:r>
          </a:p>
          <a:p>
            <a:pPr lvl="2" eaLnBrk="1" hangingPunct="1"/>
            <a:r>
              <a:rPr lang="en-GB" altLang="tr-TR" sz="1800"/>
              <a:t>Özelleştirme stratejisinin geniş kamuoyu desteğine, uzlaşmaya ve özelleştirme sürecinin şeffaflığına dayanacağı belirtilmiştir.</a:t>
            </a:r>
          </a:p>
          <a:p>
            <a:pPr lvl="1" eaLnBrk="1" hangingPunct="1"/>
            <a:r>
              <a:rPr lang="en-GB" altLang="tr-TR" sz="2100"/>
              <a:t>Kurullar</a:t>
            </a:r>
          </a:p>
          <a:p>
            <a:pPr lvl="1" eaLnBrk="1" hangingPunct="1"/>
            <a:r>
              <a:rPr lang="tr-TR" altLang="tr-TR" sz="2100"/>
              <a:t>Y</a:t>
            </a:r>
            <a:r>
              <a:rPr lang="en-GB" altLang="tr-TR" sz="2100"/>
              <a:t>eniden yapılanma çalışmaları</a:t>
            </a:r>
          </a:p>
        </p:txBody>
      </p:sp>
      <p:sp>
        <p:nvSpPr>
          <p:cNvPr id="33795" name="Slide Number Placeholder 3">
            <a:extLst>
              <a:ext uri="{FF2B5EF4-FFF2-40B4-BE49-F238E27FC236}">
                <a16:creationId xmlns:a16="http://schemas.microsoft.com/office/drawing/2014/main" id="{285CCAD6-9A5C-ACBE-3390-451BF047273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C4EF193-40AF-A44B-86FB-34F80D8616E7}" type="slidenum">
              <a:rPr lang="en-US" altLang="tr-TR" sz="1200" smtClean="0">
                <a:solidFill>
                  <a:srgbClr val="898989"/>
                </a:solidFill>
                <a:latin typeface="Times New Roman" panose="02020603050405020304" pitchFamily="18" charset="0"/>
              </a:rPr>
              <a:pPr>
                <a:spcBef>
                  <a:spcPct val="0"/>
                </a:spcBef>
                <a:buFontTx/>
                <a:buNone/>
              </a:pPr>
              <a:t>13</a:t>
            </a:fld>
            <a:endParaRPr lang="en-US" altLang="tr-TR" sz="1200">
              <a:solidFill>
                <a:srgbClr val="898989"/>
              </a:solidFill>
              <a:latin typeface="Times New Roman" panose="02020603050405020304" pitchFamily="18" charset="0"/>
            </a:endParaRPr>
          </a:p>
        </p:txBody>
      </p:sp>
      <p:sp>
        <p:nvSpPr>
          <p:cNvPr id="5" name="Footer Placeholder 4">
            <a:extLst>
              <a:ext uri="{FF2B5EF4-FFF2-40B4-BE49-F238E27FC236}">
                <a16:creationId xmlns:a16="http://schemas.microsoft.com/office/drawing/2014/main" id="{72FBCB75-7BAC-401D-1928-7BF2A5EB9932}"/>
              </a:ext>
            </a:extLst>
          </p:cNvPr>
          <p:cNvSpPr>
            <a:spLocks noGrp="1"/>
          </p:cNvSpPr>
          <p:nvPr>
            <p:ph type="ftr" sz="quarter" idx="11"/>
          </p:nvPr>
        </p:nvSpPr>
        <p:spPr/>
        <p:txBody>
          <a:bodyPr/>
          <a:lstStyle/>
          <a:p>
            <a:pPr>
              <a:defRPr/>
            </a:pPr>
            <a:r>
              <a:rPr lang="en-US"/>
              <a:t>www.hakanozyildiz.com</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 Bilgi Yer Tutucusu 3">
            <a:extLst>
              <a:ext uri="{FF2B5EF4-FFF2-40B4-BE49-F238E27FC236}">
                <a16:creationId xmlns:a16="http://schemas.microsoft.com/office/drawing/2014/main" id="{69F8AB7A-5954-F2A5-73B2-D83C9B6E2B28}"/>
              </a:ext>
            </a:extLst>
          </p:cNvPr>
          <p:cNvSpPr>
            <a:spLocks noGrp="1"/>
          </p:cNvSpPr>
          <p:nvPr>
            <p:ph type="ftr" sz="quarter" idx="11"/>
          </p:nvPr>
        </p:nvSpPr>
        <p:spPr/>
        <p:txBody>
          <a:bodyPr/>
          <a:lstStyle/>
          <a:p>
            <a:pPr>
              <a:defRPr/>
            </a:pPr>
            <a:r>
              <a:rPr lang="en-US"/>
              <a:t>www.hakanozyildiz.com</a:t>
            </a:r>
          </a:p>
        </p:txBody>
      </p:sp>
      <p:sp>
        <p:nvSpPr>
          <p:cNvPr id="35842" name="Slayt Numarası Yer Tutucusu 4">
            <a:extLst>
              <a:ext uri="{FF2B5EF4-FFF2-40B4-BE49-F238E27FC236}">
                <a16:creationId xmlns:a16="http://schemas.microsoft.com/office/drawing/2014/main" id="{4242EB73-5FE0-0DDF-E6FC-21E29AEE528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8C52FE8-59B2-9E46-AE89-AB9AF5F4E497}" type="slidenum">
              <a:rPr lang="en-US" altLang="tr-TR" sz="1200" smtClean="0">
                <a:solidFill>
                  <a:srgbClr val="898989"/>
                </a:solidFill>
                <a:latin typeface="Times New Roman" panose="02020603050405020304" pitchFamily="18" charset="0"/>
              </a:rPr>
              <a:pPr>
                <a:spcBef>
                  <a:spcPct val="0"/>
                </a:spcBef>
                <a:buFontTx/>
                <a:buNone/>
              </a:pPr>
              <a:t>14</a:t>
            </a:fld>
            <a:endParaRPr lang="en-US" altLang="tr-TR" sz="1200">
              <a:solidFill>
                <a:srgbClr val="898989"/>
              </a:solidFill>
              <a:latin typeface="Times New Roman" panose="02020603050405020304" pitchFamily="18" charset="0"/>
            </a:endParaRPr>
          </a:p>
        </p:txBody>
      </p:sp>
      <p:pic>
        <p:nvPicPr>
          <p:cNvPr id="35843" name="Resim 5">
            <a:extLst>
              <a:ext uri="{FF2B5EF4-FFF2-40B4-BE49-F238E27FC236}">
                <a16:creationId xmlns:a16="http://schemas.microsoft.com/office/drawing/2014/main" id="{9B57F682-7B22-37A5-D85B-2169309417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50" y="333375"/>
            <a:ext cx="8921750" cy="602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ilgi Yer Tutucusu 1">
            <a:extLst>
              <a:ext uri="{FF2B5EF4-FFF2-40B4-BE49-F238E27FC236}">
                <a16:creationId xmlns:a16="http://schemas.microsoft.com/office/drawing/2014/main" id="{972C9FA9-50C1-D09D-F13B-2F3DF1A0B067}"/>
              </a:ext>
            </a:extLst>
          </p:cNvPr>
          <p:cNvSpPr>
            <a:spLocks noGrp="1"/>
          </p:cNvSpPr>
          <p:nvPr>
            <p:ph type="ftr" sz="quarter" idx="11"/>
          </p:nvPr>
        </p:nvSpPr>
        <p:spPr/>
        <p:txBody>
          <a:bodyPr/>
          <a:lstStyle/>
          <a:p>
            <a:pPr>
              <a:defRPr/>
            </a:pPr>
            <a:r>
              <a:rPr lang="en-US"/>
              <a:t>www.hakanozyildiz.com</a:t>
            </a:r>
          </a:p>
        </p:txBody>
      </p:sp>
      <p:sp>
        <p:nvSpPr>
          <p:cNvPr id="36866" name="Slayt Numarası Yer Tutucusu 2">
            <a:extLst>
              <a:ext uri="{FF2B5EF4-FFF2-40B4-BE49-F238E27FC236}">
                <a16:creationId xmlns:a16="http://schemas.microsoft.com/office/drawing/2014/main" id="{4EC8ED9F-0C79-F51C-603C-04F92761506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3D4DA21-CBF6-1B48-B80B-9E04061406BD}" type="slidenum">
              <a:rPr lang="en-US" altLang="tr-TR" sz="1200" smtClean="0">
                <a:solidFill>
                  <a:srgbClr val="898989"/>
                </a:solidFill>
                <a:latin typeface="Times New Roman" panose="02020603050405020304" pitchFamily="18" charset="0"/>
              </a:rPr>
              <a:pPr>
                <a:spcBef>
                  <a:spcPct val="0"/>
                </a:spcBef>
                <a:buFontTx/>
                <a:buNone/>
              </a:pPr>
              <a:t>15</a:t>
            </a:fld>
            <a:endParaRPr lang="en-US" altLang="tr-TR" sz="1200">
              <a:solidFill>
                <a:srgbClr val="898989"/>
              </a:solidFill>
              <a:latin typeface="Times New Roman" panose="02020603050405020304" pitchFamily="18" charset="0"/>
            </a:endParaRPr>
          </a:p>
        </p:txBody>
      </p:sp>
      <p:pic>
        <p:nvPicPr>
          <p:cNvPr id="36867" name="Resim 3">
            <a:extLst>
              <a:ext uri="{FF2B5EF4-FFF2-40B4-BE49-F238E27FC236}">
                <a16:creationId xmlns:a16="http://schemas.microsoft.com/office/drawing/2014/main" id="{F0F929EC-6C77-AA9E-94A9-54A1434071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50" y="901700"/>
            <a:ext cx="8856663"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B7858E5-0776-D021-AA7A-64AF27B0DEA2}"/>
              </a:ext>
            </a:extLst>
          </p:cNvPr>
          <p:cNvSpPr>
            <a:spLocks noGrp="1" noChangeArrowheads="1"/>
          </p:cNvSpPr>
          <p:nvPr>
            <p:ph type="title"/>
          </p:nvPr>
        </p:nvSpPr>
        <p:spPr>
          <a:xfrm>
            <a:off x="381000" y="304800"/>
            <a:ext cx="9190038" cy="577850"/>
          </a:xfrm>
        </p:spPr>
        <p:txBody>
          <a:bodyPr rtlCol="0">
            <a:normAutofit fontScale="90000"/>
          </a:bodyPr>
          <a:lstStyle/>
          <a:p>
            <a:pPr eaLnBrk="1" fontAlgn="auto" hangingPunct="1">
              <a:spcAft>
                <a:spcPts val="0"/>
              </a:spcAft>
              <a:defRPr/>
            </a:pPr>
            <a:r>
              <a:rPr lang="en-GB" b="1"/>
              <a:t>YASAL ÇERÇEVE</a:t>
            </a:r>
          </a:p>
        </p:txBody>
      </p:sp>
      <p:sp>
        <p:nvSpPr>
          <p:cNvPr id="37890" name="Rectangle 3">
            <a:extLst>
              <a:ext uri="{FF2B5EF4-FFF2-40B4-BE49-F238E27FC236}">
                <a16:creationId xmlns:a16="http://schemas.microsoft.com/office/drawing/2014/main" id="{54E0F752-1834-3886-E0A7-45AD750C9DF5}"/>
              </a:ext>
            </a:extLst>
          </p:cNvPr>
          <p:cNvSpPr>
            <a:spLocks noGrp="1"/>
          </p:cNvSpPr>
          <p:nvPr>
            <p:ph idx="1"/>
          </p:nvPr>
        </p:nvSpPr>
        <p:spPr>
          <a:xfrm>
            <a:off x="776288" y="1268413"/>
            <a:ext cx="8915400" cy="5410200"/>
          </a:xfrm>
        </p:spPr>
        <p:txBody>
          <a:bodyPr/>
          <a:lstStyle/>
          <a:p>
            <a:pPr eaLnBrk="1" hangingPunct="1">
              <a:lnSpc>
                <a:spcPct val="80000"/>
              </a:lnSpc>
            </a:pPr>
            <a:r>
              <a:rPr lang="en-GB" altLang="tr-TR" sz="2000" b="1"/>
              <a:t>233 sayılı Kanun Hükmünde Kararname (8/6/1984)</a:t>
            </a:r>
            <a:endParaRPr lang="en-GB" altLang="tr-TR" sz="2000" b="1">
              <a:solidFill>
                <a:srgbClr val="114FFB"/>
              </a:solidFill>
            </a:endParaRPr>
          </a:p>
          <a:p>
            <a:pPr lvl="1" eaLnBrk="1" hangingPunct="1">
              <a:lnSpc>
                <a:spcPct val="80000"/>
              </a:lnSpc>
            </a:pPr>
            <a:r>
              <a:rPr lang="en-GB" altLang="tr-TR" sz="2000" b="1"/>
              <a:t>İDT, KİK, Müessese, Bağlı Ortaklık, İştirak, İşletme tanımları</a:t>
            </a:r>
            <a:endParaRPr lang="en-GB" altLang="tr-TR" sz="2000" b="1">
              <a:latin typeface="Air SansBold" pitchFamily="34" charset="0"/>
            </a:endParaRPr>
          </a:p>
          <a:p>
            <a:pPr lvl="1" eaLnBrk="1" hangingPunct="1">
              <a:lnSpc>
                <a:spcPct val="80000"/>
              </a:lnSpc>
            </a:pPr>
            <a:r>
              <a:rPr lang="en-GB" altLang="tr-TR" sz="2000" b="1"/>
              <a:t>KİT’lerin hukuki yapıları ve ana statüleri </a:t>
            </a:r>
          </a:p>
          <a:p>
            <a:pPr lvl="1" eaLnBrk="1" hangingPunct="1">
              <a:lnSpc>
                <a:spcPct val="80000"/>
              </a:lnSpc>
            </a:pPr>
            <a:r>
              <a:rPr lang="en-GB" altLang="tr-TR" sz="2000" b="1"/>
              <a:t>Verimlilik, karlılık içinde çalışması ve görevleri </a:t>
            </a:r>
          </a:p>
          <a:p>
            <a:pPr lvl="1" eaLnBrk="1" hangingPunct="1">
              <a:lnSpc>
                <a:spcPct val="80000"/>
              </a:lnSpc>
            </a:pPr>
            <a:r>
              <a:rPr lang="en-GB" altLang="tr-TR" sz="2000" b="1"/>
              <a:t>KİT’lerin denetimi</a:t>
            </a:r>
          </a:p>
          <a:p>
            <a:pPr eaLnBrk="1" hangingPunct="1">
              <a:lnSpc>
                <a:spcPct val="80000"/>
              </a:lnSpc>
            </a:pPr>
            <a:r>
              <a:rPr lang="en-GB" altLang="tr-TR" sz="2000" b="1"/>
              <a:t>Yatırım ve Finansman Kararnamesi</a:t>
            </a:r>
          </a:p>
          <a:p>
            <a:pPr lvl="1" eaLnBrk="1" hangingPunct="1">
              <a:lnSpc>
                <a:spcPct val="80000"/>
              </a:lnSpc>
            </a:pPr>
            <a:r>
              <a:rPr lang="en-GB" altLang="tr-TR" sz="2000" b="1"/>
              <a:t>Yıllık faaliyet programlaması ve işletme bütçeleri</a:t>
            </a:r>
            <a:r>
              <a:rPr lang="tr-TR" altLang="tr-TR" sz="2000" b="1"/>
              <a:t>nin</a:t>
            </a:r>
            <a:r>
              <a:rPr lang="en-GB" altLang="tr-TR" sz="2000" b="1"/>
              <a:t> hazırlanması</a:t>
            </a:r>
          </a:p>
          <a:p>
            <a:pPr eaLnBrk="1" hangingPunct="1">
              <a:lnSpc>
                <a:spcPct val="80000"/>
              </a:lnSpc>
            </a:pPr>
            <a:r>
              <a:rPr lang="en-GB" altLang="tr-TR" sz="2000" b="1"/>
              <a:t>72 sayılı Kanun Hükmünde Kararname</a:t>
            </a:r>
          </a:p>
          <a:p>
            <a:pPr lvl="1" eaLnBrk="1" hangingPunct="1">
              <a:lnSpc>
                <a:spcPct val="80000"/>
              </a:lnSpc>
            </a:pPr>
            <a:r>
              <a:rPr lang="en-GB" altLang="tr-TR" sz="2000" b="1"/>
              <a:t>KİT denetiminin Yüksek Denetleme Kurulu tarafından yapılması</a:t>
            </a:r>
          </a:p>
          <a:p>
            <a:pPr eaLnBrk="1" hangingPunct="1">
              <a:lnSpc>
                <a:spcPct val="80000"/>
              </a:lnSpc>
            </a:pPr>
            <a:r>
              <a:rPr lang="en-GB" altLang="tr-TR" sz="2000" b="1"/>
              <a:t>3346 sayılı KİT’ler ile Fonların TBMM’ce denetlenmesi hk. Kanun</a:t>
            </a:r>
          </a:p>
          <a:p>
            <a:pPr lvl="1" eaLnBrk="1" hangingPunct="1">
              <a:lnSpc>
                <a:spcPct val="80000"/>
              </a:lnSpc>
            </a:pPr>
            <a:r>
              <a:rPr lang="en-GB" altLang="tr-TR" sz="2000" b="1"/>
              <a:t>KİT’ler ve fonların TBMM’ce denetlenmesi</a:t>
            </a:r>
          </a:p>
          <a:p>
            <a:pPr eaLnBrk="1" hangingPunct="1">
              <a:lnSpc>
                <a:spcPct val="80000"/>
              </a:lnSpc>
            </a:pPr>
            <a:r>
              <a:rPr lang="en-GB" altLang="tr-TR" sz="2000" b="1"/>
              <a:t>4046 sayılı Özelleştirme Kanunu (24/11/1994)</a:t>
            </a:r>
            <a:endParaRPr lang="en-GB" altLang="tr-TR" sz="2000" b="1">
              <a:solidFill>
                <a:srgbClr val="114FFB"/>
              </a:solidFill>
            </a:endParaRPr>
          </a:p>
          <a:p>
            <a:pPr lvl="1" eaLnBrk="1" hangingPunct="1">
              <a:lnSpc>
                <a:spcPct val="80000"/>
              </a:lnSpc>
            </a:pPr>
            <a:r>
              <a:rPr lang="en-GB" altLang="tr-TR" sz="2000" b="1"/>
              <a:t>Kamu kuruluşları</a:t>
            </a:r>
            <a:r>
              <a:rPr lang="tr-TR" altLang="tr-TR" sz="2000" b="1"/>
              <a:t>nın</a:t>
            </a:r>
            <a:r>
              <a:rPr lang="en-GB" altLang="tr-TR" sz="2000" b="1"/>
              <a:t> ve kamu paylarının özelleştirilmesi</a:t>
            </a:r>
          </a:p>
          <a:p>
            <a:pPr eaLnBrk="1" hangingPunct="1">
              <a:lnSpc>
                <a:spcPct val="80000"/>
              </a:lnSpc>
            </a:pPr>
            <a:r>
              <a:rPr lang="en-GB" altLang="tr-TR" sz="2000" b="1"/>
              <a:t>399 sayılı Kanun Hükmünde Kararname (22/1/1990)</a:t>
            </a:r>
            <a:endParaRPr lang="en-GB" altLang="tr-TR" sz="2000" b="1">
              <a:solidFill>
                <a:srgbClr val="114FFB"/>
              </a:solidFill>
            </a:endParaRPr>
          </a:p>
          <a:p>
            <a:pPr lvl="1" eaLnBrk="1" hangingPunct="1">
              <a:lnSpc>
                <a:spcPct val="80000"/>
              </a:lnSpc>
            </a:pPr>
            <a:r>
              <a:rPr lang="en-GB" altLang="tr-TR" sz="2000" b="1"/>
              <a:t>KİT’lere personel alınması, </a:t>
            </a:r>
            <a:r>
              <a:rPr lang="tr-TR" altLang="tr-TR" sz="2000" b="1"/>
              <a:t>personelin </a:t>
            </a:r>
            <a:r>
              <a:rPr lang="en-GB" altLang="tr-TR" sz="2000" b="1"/>
              <a:t>görev ve yetkileri</a:t>
            </a:r>
          </a:p>
        </p:txBody>
      </p:sp>
      <p:sp>
        <p:nvSpPr>
          <p:cNvPr id="37891" name="Slide Number Placeholder 3">
            <a:extLst>
              <a:ext uri="{FF2B5EF4-FFF2-40B4-BE49-F238E27FC236}">
                <a16:creationId xmlns:a16="http://schemas.microsoft.com/office/drawing/2014/main" id="{82DB3CC7-7B32-A037-763C-37BF7533F1A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2474FA4-A3B9-1848-964E-13A197A2D713}" type="slidenum">
              <a:rPr lang="en-US" altLang="tr-TR" sz="1200" smtClean="0">
                <a:solidFill>
                  <a:srgbClr val="898989"/>
                </a:solidFill>
                <a:latin typeface="Times New Roman" panose="02020603050405020304" pitchFamily="18" charset="0"/>
              </a:rPr>
              <a:pPr>
                <a:spcBef>
                  <a:spcPct val="0"/>
                </a:spcBef>
                <a:buFontTx/>
                <a:buNone/>
              </a:pPr>
              <a:t>16</a:t>
            </a:fld>
            <a:endParaRPr lang="en-US" altLang="tr-TR" sz="1200">
              <a:solidFill>
                <a:srgbClr val="898989"/>
              </a:solidFill>
              <a:latin typeface="Times New Roman" panose="02020603050405020304" pitchFamily="18" charset="0"/>
            </a:endParaRPr>
          </a:p>
        </p:txBody>
      </p:sp>
      <p:sp>
        <p:nvSpPr>
          <p:cNvPr id="5" name="Footer Placeholder 4">
            <a:extLst>
              <a:ext uri="{FF2B5EF4-FFF2-40B4-BE49-F238E27FC236}">
                <a16:creationId xmlns:a16="http://schemas.microsoft.com/office/drawing/2014/main" id="{88C7B394-EDFE-21BC-BBF0-9C1132085E2B}"/>
              </a:ext>
            </a:extLst>
          </p:cNvPr>
          <p:cNvSpPr>
            <a:spLocks noGrp="1"/>
          </p:cNvSpPr>
          <p:nvPr>
            <p:ph type="ftr" sz="quarter" idx="11"/>
          </p:nvPr>
        </p:nvSpPr>
        <p:spPr/>
        <p:txBody>
          <a:bodyPr/>
          <a:lstStyle/>
          <a:p>
            <a:pPr>
              <a:defRPr/>
            </a:pPr>
            <a:r>
              <a:rPr lang="en-US"/>
              <a:t>www.hakanozyildiz.com</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4C34D12-0A01-8947-D298-876FA82DF7A3}"/>
              </a:ext>
            </a:extLst>
          </p:cNvPr>
          <p:cNvSpPr>
            <a:spLocks noGrp="1" noChangeArrowheads="1"/>
          </p:cNvSpPr>
          <p:nvPr>
            <p:ph type="title"/>
          </p:nvPr>
        </p:nvSpPr>
        <p:spPr>
          <a:xfrm>
            <a:off x="381000" y="304800"/>
            <a:ext cx="9190038" cy="577850"/>
          </a:xfrm>
        </p:spPr>
        <p:txBody>
          <a:bodyPr rtlCol="0">
            <a:normAutofit fontScale="90000"/>
          </a:bodyPr>
          <a:lstStyle/>
          <a:p>
            <a:pPr eaLnBrk="1" fontAlgn="auto" hangingPunct="1">
              <a:spcAft>
                <a:spcPts val="0"/>
              </a:spcAft>
              <a:defRPr/>
            </a:pPr>
            <a:r>
              <a:rPr lang="en-GB" b="1"/>
              <a:t>TEŞEBBÜS - KAMU TEŞEBBÜSÜ</a:t>
            </a:r>
          </a:p>
        </p:txBody>
      </p:sp>
      <p:sp>
        <p:nvSpPr>
          <p:cNvPr id="39938" name="Rectangle 3">
            <a:extLst>
              <a:ext uri="{FF2B5EF4-FFF2-40B4-BE49-F238E27FC236}">
                <a16:creationId xmlns:a16="http://schemas.microsoft.com/office/drawing/2014/main" id="{4763C2A4-09A1-ECCB-5D59-01203D1E5F85}"/>
              </a:ext>
            </a:extLst>
          </p:cNvPr>
          <p:cNvSpPr>
            <a:spLocks noGrp="1"/>
          </p:cNvSpPr>
          <p:nvPr>
            <p:ph idx="1"/>
          </p:nvPr>
        </p:nvSpPr>
        <p:spPr>
          <a:xfrm>
            <a:off x="274638" y="1412875"/>
            <a:ext cx="9423400" cy="4987925"/>
          </a:xfrm>
        </p:spPr>
        <p:txBody>
          <a:bodyPr/>
          <a:lstStyle/>
          <a:p>
            <a:pPr eaLnBrk="1" hangingPunct="1"/>
            <a:r>
              <a:rPr lang="en-GB" altLang="tr-TR" sz="2000" b="1"/>
              <a:t>Teşebbüs</a:t>
            </a:r>
          </a:p>
          <a:p>
            <a:pPr lvl="1" eaLnBrk="1" hangingPunct="1">
              <a:buFontTx/>
              <a:buNone/>
            </a:pPr>
            <a:r>
              <a:rPr lang="en-GB" altLang="tr-TR" sz="2000" u="sng">
                <a:solidFill>
                  <a:srgbClr val="00279F"/>
                </a:solidFill>
              </a:rPr>
              <a:t>Kar</a:t>
            </a:r>
            <a:r>
              <a:rPr lang="en-GB" altLang="tr-TR" sz="2000">
                <a:solidFill>
                  <a:srgbClr val="00279F"/>
                </a:solidFill>
              </a:rPr>
              <a:t> veya diğer şekilde fayda sağlamak amacıyla kurulan hukuki ve mali kişiliğe</a:t>
            </a:r>
          </a:p>
          <a:p>
            <a:pPr lvl="1" eaLnBrk="1" hangingPunct="1">
              <a:buFontTx/>
              <a:buNone/>
            </a:pPr>
            <a:r>
              <a:rPr lang="en-GB" altLang="tr-TR" sz="2000">
                <a:solidFill>
                  <a:srgbClr val="00279F"/>
                </a:solidFill>
              </a:rPr>
              <a:t>sahip, devamlı nitelikte bir örgüttür.</a:t>
            </a:r>
          </a:p>
          <a:p>
            <a:pPr eaLnBrk="1" hangingPunct="1"/>
            <a:r>
              <a:rPr lang="en-GB" altLang="tr-TR" sz="2000" b="1"/>
              <a:t>Kamu Teşebbüsü</a:t>
            </a:r>
          </a:p>
          <a:p>
            <a:pPr lvl="1" eaLnBrk="1" hangingPunct="1">
              <a:buFontTx/>
              <a:buNone/>
            </a:pPr>
            <a:r>
              <a:rPr lang="en-GB" altLang="tr-TR" sz="2000">
                <a:solidFill>
                  <a:srgbClr val="00279F"/>
                </a:solidFill>
              </a:rPr>
              <a:t>Ekonomik bir faaliyetin yerine getirilmesi amacına tahsis edilmiş kamu mülkiyeti</a:t>
            </a:r>
          </a:p>
          <a:p>
            <a:pPr lvl="1" eaLnBrk="1" hangingPunct="1">
              <a:buFontTx/>
              <a:buNone/>
            </a:pPr>
            <a:r>
              <a:rPr lang="en-GB" altLang="tr-TR" sz="2000">
                <a:solidFill>
                  <a:srgbClr val="00279F"/>
                </a:solidFill>
              </a:rPr>
              <a:t>olup, devletin tamamen veya kısmen girişimci görevini yerine getirdiği teşebbüslerdir.</a:t>
            </a:r>
          </a:p>
          <a:p>
            <a:pPr lvl="1" eaLnBrk="1" hangingPunct="1"/>
            <a:r>
              <a:rPr lang="en-GB" altLang="tr-TR" sz="2000">
                <a:solidFill>
                  <a:srgbClr val="00279F"/>
                </a:solidFill>
              </a:rPr>
              <a:t>Yasa ile kurulur.</a:t>
            </a:r>
          </a:p>
          <a:p>
            <a:pPr lvl="1" eaLnBrk="1" hangingPunct="1"/>
            <a:r>
              <a:rPr lang="en-GB" altLang="tr-TR" sz="2000">
                <a:solidFill>
                  <a:srgbClr val="00279F"/>
                </a:solidFill>
              </a:rPr>
              <a:t>Ayrı tüzel kişiliği vardır, kendi organları tarafından yönetilir.</a:t>
            </a:r>
          </a:p>
          <a:p>
            <a:pPr lvl="1" eaLnBrk="1" hangingPunct="1"/>
            <a:r>
              <a:rPr lang="en-GB" altLang="tr-TR" sz="2000">
                <a:solidFill>
                  <a:srgbClr val="00279F"/>
                </a:solidFill>
              </a:rPr>
              <a:t>Mali bakımdan özerktir, kendi mal varlıkları vardır.</a:t>
            </a:r>
          </a:p>
          <a:p>
            <a:pPr lvl="1" eaLnBrk="1" hangingPunct="1"/>
            <a:r>
              <a:rPr lang="en-GB" altLang="tr-TR" sz="2000">
                <a:solidFill>
                  <a:srgbClr val="00279F"/>
                </a:solidFill>
              </a:rPr>
              <a:t>Devlet bütçesi dışında yönetilir, bütçeden yardım alabilir.</a:t>
            </a:r>
          </a:p>
          <a:p>
            <a:pPr lvl="1" eaLnBrk="1" hangingPunct="1"/>
            <a:r>
              <a:rPr lang="en-GB" altLang="tr-TR" sz="2000">
                <a:solidFill>
                  <a:srgbClr val="00279F"/>
                </a:solidFill>
              </a:rPr>
              <a:t>YDK ve TBMM tarafından denetlenir.</a:t>
            </a:r>
          </a:p>
          <a:p>
            <a:pPr lvl="1" eaLnBrk="1" hangingPunct="1"/>
            <a:r>
              <a:rPr lang="en-GB" altLang="tr-TR" sz="2000">
                <a:solidFill>
                  <a:srgbClr val="00279F"/>
                </a:solidFill>
              </a:rPr>
              <a:t>Tek amaç kar değildir, </a:t>
            </a:r>
            <a:r>
              <a:rPr lang="en-GB" altLang="tr-TR" sz="2000" u="sng">
                <a:solidFill>
                  <a:srgbClr val="00279F"/>
                </a:solidFill>
              </a:rPr>
              <a:t>kamu hizmeti ve sosyal amaç da</a:t>
            </a:r>
            <a:r>
              <a:rPr lang="en-GB" altLang="tr-TR" sz="2000">
                <a:solidFill>
                  <a:srgbClr val="00279F"/>
                </a:solidFill>
              </a:rPr>
              <a:t> gözönünde tutulur.</a:t>
            </a:r>
            <a:r>
              <a:rPr lang="en-GB" altLang="tr-TR" sz="2000" u="sng">
                <a:solidFill>
                  <a:srgbClr val="00279F"/>
                </a:solidFill>
              </a:rPr>
              <a:t> </a:t>
            </a:r>
            <a:endParaRPr lang="en-GB" altLang="tr-TR" sz="2000">
              <a:solidFill>
                <a:srgbClr val="00279F"/>
              </a:solidFill>
            </a:endParaRPr>
          </a:p>
          <a:p>
            <a:pPr lvl="1" eaLnBrk="1" hangingPunct="1"/>
            <a:r>
              <a:rPr lang="en-GB" altLang="tr-TR" sz="2000">
                <a:solidFill>
                  <a:srgbClr val="00279F"/>
                </a:solidFill>
              </a:rPr>
              <a:t>Devlet muhasebesi dışındadır.</a:t>
            </a:r>
          </a:p>
        </p:txBody>
      </p:sp>
      <p:sp>
        <p:nvSpPr>
          <p:cNvPr id="39939" name="Slide Number Placeholder 3">
            <a:extLst>
              <a:ext uri="{FF2B5EF4-FFF2-40B4-BE49-F238E27FC236}">
                <a16:creationId xmlns:a16="http://schemas.microsoft.com/office/drawing/2014/main" id="{DB5D6003-D76C-684C-E836-87BDC63CFFB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A3AB8D9-1C7C-B74D-8266-7A6A175AE96E}" type="slidenum">
              <a:rPr lang="en-US" altLang="tr-TR" sz="1200" smtClean="0">
                <a:solidFill>
                  <a:srgbClr val="898989"/>
                </a:solidFill>
                <a:latin typeface="Times New Roman" panose="02020603050405020304" pitchFamily="18" charset="0"/>
              </a:rPr>
              <a:pPr>
                <a:spcBef>
                  <a:spcPct val="0"/>
                </a:spcBef>
                <a:buFontTx/>
                <a:buNone/>
              </a:pPr>
              <a:t>17</a:t>
            </a:fld>
            <a:endParaRPr lang="en-US" altLang="tr-TR" sz="1200">
              <a:solidFill>
                <a:srgbClr val="898989"/>
              </a:solidFill>
              <a:latin typeface="Times New Roman" panose="02020603050405020304" pitchFamily="18" charset="0"/>
            </a:endParaRPr>
          </a:p>
        </p:txBody>
      </p:sp>
      <p:sp>
        <p:nvSpPr>
          <p:cNvPr id="5" name="Footer Placeholder 4">
            <a:extLst>
              <a:ext uri="{FF2B5EF4-FFF2-40B4-BE49-F238E27FC236}">
                <a16:creationId xmlns:a16="http://schemas.microsoft.com/office/drawing/2014/main" id="{9F28AAF0-5DAF-8E04-11D7-38348F22D27D}"/>
              </a:ext>
            </a:extLst>
          </p:cNvPr>
          <p:cNvSpPr>
            <a:spLocks noGrp="1"/>
          </p:cNvSpPr>
          <p:nvPr>
            <p:ph type="ftr" sz="quarter" idx="11"/>
          </p:nvPr>
        </p:nvSpPr>
        <p:spPr/>
        <p:txBody>
          <a:bodyPr/>
          <a:lstStyle/>
          <a:p>
            <a:pPr>
              <a:defRPr/>
            </a:pPr>
            <a:r>
              <a:rPr lang="en-US"/>
              <a:t>www.hakanozyildiz.com</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5">
            <a:extLst>
              <a:ext uri="{FF2B5EF4-FFF2-40B4-BE49-F238E27FC236}">
                <a16:creationId xmlns:a16="http://schemas.microsoft.com/office/drawing/2014/main" id="{D00A791F-E79B-33DD-1EEC-47BC8D47EA7A}"/>
              </a:ext>
            </a:extLst>
          </p:cNvPr>
          <p:cNvSpPr>
            <a:spLocks noGrp="1"/>
          </p:cNvSpPr>
          <p:nvPr>
            <p:ph type="title"/>
          </p:nvPr>
        </p:nvSpPr>
        <p:spPr>
          <a:xfrm>
            <a:off x="200025" y="274638"/>
            <a:ext cx="2606674" cy="5818187"/>
          </a:xfrm>
        </p:spPr>
        <p:txBody>
          <a:bodyPr/>
          <a:lstStyle/>
          <a:p>
            <a:r>
              <a:rPr lang="tr-TR" altLang="tr-TR" sz="2400" dirty="0"/>
              <a:t>Hazine yönetiminde olan KİT’ler</a:t>
            </a:r>
            <a:br>
              <a:rPr lang="tr-TR" altLang="tr-TR" sz="2400" dirty="0"/>
            </a:br>
            <a:r>
              <a:rPr lang="tr-TR" altLang="tr-TR" sz="2400" dirty="0"/>
              <a:t>(Sermaye ödemeleri doğrudan bütçeden yapılanlar)</a:t>
            </a:r>
          </a:p>
        </p:txBody>
      </p:sp>
      <p:sp>
        <p:nvSpPr>
          <p:cNvPr id="4" name="Footer Placeholder 3">
            <a:extLst>
              <a:ext uri="{FF2B5EF4-FFF2-40B4-BE49-F238E27FC236}">
                <a16:creationId xmlns:a16="http://schemas.microsoft.com/office/drawing/2014/main" id="{4A97F617-38A3-67AA-9763-F296CA2CD913}"/>
              </a:ext>
            </a:extLst>
          </p:cNvPr>
          <p:cNvSpPr>
            <a:spLocks noGrp="1"/>
          </p:cNvSpPr>
          <p:nvPr>
            <p:ph type="ftr" sz="quarter" idx="11"/>
          </p:nvPr>
        </p:nvSpPr>
        <p:spPr/>
        <p:txBody>
          <a:bodyPr/>
          <a:lstStyle/>
          <a:p>
            <a:pPr>
              <a:defRPr/>
            </a:pPr>
            <a:r>
              <a:rPr lang="en-US"/>
              <a:t>www.hakanozyildiz.com</a:t>
            </a:r>
          </a:p>
        </p:txBody>
      </p:sp>
      <p:sp>
        <p:nvSpPr>
          <p:cNvPr id="41987" name="Slide Number Placeholder 4">
            <a:extLst>
              <a:ext uri="{FF2B5EF4-FFF2-40B4-BE49-F238E27FC236}">
                <a16:creationId xmlns:a16="http://schemas.microsoft.com/office/drawing/2014/main" id="{2408A1C1-C8A2-D115-ED3F-0811DA3F2A5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A6A883B-6DC3-F44C-9D59-D3997857C3B7}" type="slidenum">
              <a:rPr lang="en-US" altLang="tr-TR" sz="1200" smtClean="0">
                <a:solidFill>
                  <a:srgbClr val="898989"/>
                </a:solidFill>
                <a:latin typeface="Times New Roman" panose="02020603050405020304" pitchFamily="18" charset="0"/>
              </a:rPr>
              <a:pPr>
                <a:spcBef>
                  <a:spcPct val="0"/>
                </a:spcBef>
                <a:buFontTx/>
                <a:buNone/>
              </a:pPr>
              <a:t>18</a:t>
            </a:fld>
            <a:endParaRPr lang="en-US" altLang="tr-TR" sz="1200">
              <a:solidFill>
                <a:srgbClr val="898989"/>
              </a:solidFill>
              <a:latin typeface="Times New Roman" panose="02020603050405020304" pitchFamily="18" charset="0"/>
            </a:endParaRPr>
          </a:p>
        </p:txBody>
      </p:sp>
      <p:pic>
        <p:nvPicPr>
          <p:cNvPr id="5" name="Resim 4">
            <a:extLst>
              <a:ext uri="{FF2B5EF4-FFF2-40B4-BE49-F238E27FC236}">
                <a16:creationId xmlns:a16="http://schemas.microsoft.com/office/drawing/2014/main" id="{FAB35276-5747-D607-1951-D162BB0D8D8C}"/>
              </a:ext>
            </a:extLst>
          </p:cNvPr>
          <p:cNvPicPr>
            <a:picLocks noChangeAspect="1"/>
          </p:cNvPicPr>
          <p:nvPr/>
        </p:nvPicPr>
        <p:blipFill>
          <a:blip r:embed="rId2"/>
          <a:stretch>
            <a:fillRect/>
          </a:stretch>
        </p:blipFill>
        <p:spPr>
          <a:xfrm>
            <a:off x="3384551" y="476672"/>
            <a:ext cx="5528890" cy="581818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4528B31F-5A60-5FAC-757B-313C9874DB4B}"/>
              </a:ext>
            </a:extLst>
          </p:cNvPr>
          <p:cNvSpPr>
            <a:spLocks noGrp="1"/>
          </p:cNvSpPr>
          <p:nvPr>
            <p:ph type="title"/>
          </p:nvPr>
        </p:nvSpPr>
        <p:spPr>
          <a:xfrm>
            <a:off x="128588" y="333375"/>
            <a:ext cx="2520950" cy="6119813"/>
          </a:xfrm>
        </p:spPr>
        <p:txBody>
          <a:bodyPr/>
          <a:lstStyle/>
          <a:p>
            <a:r>
              <a:rPr lang="tr-TR" altLang="tr-TR" sz="2800" b="1"/>
              <a:t>TVF’na devredilen kuruluşlar: Yeni borçlanmalarda teminat olarak mı kullanılacaklar?</a:t>
            </a:r>
          </a:p>
        </p:txBody>
      </p:sp>
      <p:sp>
        <p:nvSpPr>
          <p:cNvPr id="3" name="Footer Placeholder 2">
            <a:extLst>
              <a:ext uri="{FF2B5EF4-FFF2-40B4-BE49-F238E27FC236}">
                <a16:creationId xmlns:a16="http://schemas.microsoft.com/office/drawing/2014/main" id="{07B696A4-B836-0223-364A-3E97CBB9F9D5}"/>
              </a:ext>
            </a:extLst>
          </p:cNvPr>
          <p:cNvSpPr>
            <a:spLocks noGrp="1"/>
          </p:cNvSpPr>
          <p:nvPr>
            <p:ph type="ftr" sz="quarter" idx="11"/>
          </p:nvPr>
        </p:nvSpPr>
        <p:spPr/>
        <p:txBody>
          <a:bodyPr/>
          <a:lstStyle/>
          <a:p>
            <a:pPr>
              <a:defRPr/>
            </a:pPr>
            <a:r>
              <a:rPr lang="en-US"/>
              <a:t>www.hakanozyildiz.com</a:t>
            </a:r>
          </a:p>
        </p:txBody>
      </p:sp>
      <p:sp>
        <p:nvSpPr>
          <p:cNvPr id="43011" name="Slide Number Placeholder 3">
            <a:extLst>
              <a:ext uri="{FF2B5EF4-FFF2-40B4-BE49-F238E27FC236}">
                <a16:creationId xmlns:a16="http://schemas.microsoft.com/office/drawing/2014/main" id="{9D2DDECE-E1FB-8D11-BF08-58D9E13C8B5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7726BBC-1CF0-8B4E-BCED-23BB12CD46F9}" type="slidenum">
              <a:rPr lang="en-US" altLang="tr-TR" sz="1200" smtClean="0">
                <a:solidFill>
                  <a:srgbClr val="898989"/>
                </a:solidFill>
                <a:latin typeface="Times New Roman" panose="02020603050405020304" pitchFamily="18" charset="0"/>
              </a:rPr>
              <a:pPr>
                <a:spcBef>
                  <a:spcPct val="0"/>
                </a:spcBef>
                <a:buFontTx/>
                <a:buNone/>
              </a:pPr>
              <a:t>19</a:t>
            </a:fld>
            <a:endParaRPr lang="en-US" altLang="tr-TR" sz="1200">
              <a:solidFill>
                <a:srgbClr val="898989"/>
              </a:solidFill>
              <a:latin typeface="Times New Roman" panose="02020603050405020304" pitchFamily="18" charset="0"/>
            </a:endParaRPr>
          </a:p>
        </p:txBody>
      </p:sp>
      <p:pic>
        <p:nvPicPr>
          <p:cNvPr id="4" name="Resim 3">
            <a:extLst>
              <a:ext uri="{FF2B5EF4-FFF2-40B4-BE49-F238E27FC236}">
                <a16:creationId xmlns:a16="http://schemas.microsoft.com/office/drawing/2014/main" id="{9006AC54-0BC8-FC32-B4A1-A819F1AA7BA3}"/>
              </a:ext>
            </a:extLst>
          </p:cNvPr>
          <p:cNvPicPr>
            <a:picLocks noChangeAspect="1"/>
          </p:cNvPicPr>
          <p:nvPr/>
        </p:nvPicPr>
        <p:blipFill>
          <a:blip r:embed="rId2"/>
          <a:stretch>
            <a:fillRect/>
          </a:stretch>
        </p:blipFill>
        <p:spPr>
          <a:xfrm>
            <a:off x="2864768" y="333375"/>
            <a:ext cx="6742053" cy="602297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2B7CE3E0-3208-CA5F-E361-CAE3AA901D09}"/>
              </a:ext>
            </a:extLst>
          </p:cNvPr>
          <p:cNvSpPr>
            <a:spLocks noGrp="1"/>
          </p:cNvSpPr>
          <p:nvPr>
            <p:ph type="title"/>
          </p:nvPr>
        </p:nvSpPr>
        <p:spPr/>
        <p:txBody>
          <a:bodyPr/>
          <a:lstStyle/>
          <a:p>
            <a:pPr eaLnBrk="1" hangingPunct="1"/>
            <a:r>
              <a:rPr lang="en-GB" altLang="tr-TR"/>
              <a:t>TÜRKİYE’DE KAMU KESİMİ</a:t>
            </a:r>
            <a:endParaRPr lang="tr-TR" altLang="tr-TR"/>
          </a:p>
        </p:txBody>
      </p:sp>
      <p:sp>
        <p:nvSpPr>
          <p:cNvPr id="17410" name="Rectangle 3">
            <a:extLst>
              <a:ext uri="{FF2B5EF4-FFF2-40B4-BE49-F238E27FC236}">
                <a16:creationId xmlns:a16="http://schemas.microsoft.com/office/drawing/2014/main" id="{25074BE5-79BA-DD48-78B7-E7DC868D909F}"/>
              </a:ext>
            </a:extLst>
          </p:cNvPr>
          <p:cNvSpPr>
            <a:spLocks noGrp="1"/>
          </p:cNvSpPr>
          <p:nvPr>
            <p:ph idx="4294967295"/>
          </p:nvPr>
        </p:nvSpPr>
        <p:spPr>
          <a:xfrm>
            <a:off x="482600" y="1206500"/>
            <a:ext cx="8647113" cy="5097463"/>
          </a:xfrm>
        </p:spPr>
        <p:txBody>
          <a:bodyPr/>
          <a:lstStyle/>
          <a:p>
            <a:pPr eaLnBrk="1" hangingPunct="1"/>
            <a:r>
              <a:rPr lang="tr-TR" altLang="tr-TR"/>
              <a:t>Merkezi hükümet bütçesi</a:t>
            </a:r>
          </a:p>
          <a:p>
            <a:pPr eaLnBrk="1" hangingPunct="1"/>
            <a:r>
              <a:rPr lang="tr-TR" altLang="tr-TR">
                <a:solidFill>
                  <a:srgbClr val="FF0000"/>
                </a:solidFill>
              </a:rPr>
              <a:t>Kamu İktisadi Teşebbüsleri</a:t>
            </a:r>
          </a:p>
          <a:p>
            <a:pPr eaLnBrk="1" hangingPunct="1"/>
            <a:r>
              <a:rPr lang="tr-TR" altLang="tr-TR"/>
              <a:t>Mahalli İdareler</a:t>
            </a:r>
          </a:p>
          <a:p>
            <a:pPr eaLnBrk="1" hangingPunct="1"/>
            <a:r>
              <a:rPr lang="tr-TR" altLang="tr-TR"/>
              <a:t>Fonlar</a:t>
            </a:r>
          </a:p>
          <a:p>
            <a:pPr eaLnBrk="1" hangingPunct="1"/>
            <a:r>
              <a:rPr lang="tr-TR" altLang="tr-TR"/>
              <a:t>Sosyal Güvenlik Kuruluşları</a:t>
            </a:r>
          </a:p>
          <a:p>
            <a:pPr eaLnBrk="1" hangingPunct="1"/>
            <a:r>
              <a:rPr lang="tr-TR" altLang="tr-TR"/>
              <a:t>Döner Sermayeler</a:t>
            </a:r>
          </a:p>
        </p:txBody>
      </p:sp>
      <p:sp>
        <p:nvSpPr>
          <p:cNvPr id="17411" name="Line 4">
            <a:extLst>
              <a:ext uri="{FF2B5EF4-FFF2-40B4-BE49-F238E27FC236}">
                <a16:creationId xmlns:a16="http://schemas.microsoft.com/office/drawing/2014/main" id="{5DF46839-1E77-8471-8E9C-126E4D724957}"/>
              </a:ext>
            </a:extLst>
          </p:cNvPr>
          <p:cNvSpPr>
            <a:spLocks noChangeShapeType="1"/>
          </p:cNvSpPr>
          <p:nvPr/>
        </p:nvSpPr>
        <p:spPr bwMode="auto">
          <a:xfrm>
            <a:off x="600075" y="1246188"/>
            <a:ext cx="87058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tr-TR"/>
          </a:p>
        </p:txBody>
      </p:sp>
      <p:sp>
        <p:nvSpPr>
          <p:cNvPr id="17412" name="Slide Number Placeholder 4">
            <a:extLst>
              <a:ext uri="{FF2B5EF4-FFF2-40B4-BE49-F238E27FC236}">
                <a16:creationId xmlns:a16="http://schemas.microsoft.com/office/drawing/2014/main" id="{3345D2AC-D0EC-43B8-0B06-88FEA5428A2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E25899B-6A22-1A4D-B873-C3FC2642B0A7}" type="slidenum">
              <a:rPr lang="en-US" altLang="tr-TR" sz="1200" smtClean="0">
                <a:solidFill>
                  <a:srgbClr val="898989"/>
                </a:solidFill>
                <a:latin typeface="Times New Roman" panose="02020603050405020304" pitchFamily="18" charset="0"/>
              </a:rPr>
              <a:pPr>
                <a:spcBef>
                  <a:spcPct val="0"/>
                </a:spcBef>
                <a:buFontTx/>
                <a:buNone/>
              </a:pPr>
              <a:t>2</a:t>
            </a:fld>
            <a:endParaRPr lang="en-US" altLang="tr-TR" sz="1200">
              <a:solidFill>
                <a:srgbClr val="898989"/>
              </a:solidFill>
              <a:latin typeface="Times New Roman" panose="02020603050405020304" pitchFamily="18" charset="0"/>
            </a:endParaRPr>
          </a:p>
        </p:txBody>
      </p:sp>
      <p:sp>
        <p:nvSpPr>
          <p:cNvPr id="6" name="Footer Placeholder 5">
            <a:extLst>
              <a:ext uri="{FF2B5EF4-FFF2-40B4-BE49-F238E27FC236}">
                <a16:creationId xmlns:a16="http://schemas.microsoft.com/office/drawing/2014/main" id="{C24EE279-A6A1-A9DA-6537-873BFA5FD6AB}"/>
              </a:ext>
            </a:extLst>
          </p:cNvPr>
          <p:cNvSpPr>
            <a:spLocks noGrp="1"/>
          </p:cNvSpPr>
          <p:nvPr>
            <p:ph type="ftr" sz="quarter" idx="11"/>
          </p:nvPr>
        </p:nvSpPr>
        <p:spPr/>
        <p:txBody>
          <a:bodyPr/>
          <a:lstStyle/>
          <a:p>
            <a:pPr>
              <a:defRPr/>
            </a:pPr>
            <a:r>
              <a:rPr lang="en-US"/>
              <a:t>www.hakanozyildiz.com</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A9EC116-46A1-1D5B-167E-6048ED356DB2}"/>
              </a:ext>
            </a:extLst>
          </p:cNvPr>
          <p:cNvSpPr>
            <a:spLocks noGrp="1"/>
          </p:cNvSpPr>
          <p:nvPr>
            <p:ph type="title"/>
          </p:nvPr>
        </p:nvSpPr>
        <p:spPr>
          <a:xfrm>
            <a:off x="272480" y="274638"/>
            <a:ext cx="2448272" cy="5602634"/>
          </a:xfrm>
        </p:spPr>
        <p:txBody>
          <a:bodyPr/>
          <a:lstStyle/>
          <a:p>
            <a:r>
              <a:rPr lang="tr-TR" sz="3200" dirty="0"/>
              <a:t>Hazine ve Özelleştirme İdaresi varken neden TVF kurulur?</a:t>
            </a:r>
          </a:p>
        </p:txBody>
      </p:sp>
      <p:sp>
        <p:nvSpPr>
          <p:cNvPr id="3" name="Alt Bilgi Yer Tutucusu 2">
            <a:extLst>
              <a:ext uri="{FF2B5EF4-FFF2-40B4-BE49-F238E27FC236}">
                <a16:creationId xmlns:a16="http://schemas.microsoft.com/office/drawing/2014/main" id="{B2FCC0C2-C652-CD20-3D45-7170BFC0B0CD}"/>
              </a:ext>
            </a:extLst>
          </p:cNvPr>
          <p:cNvSpPr>
            <a:spLocks noGrp="1"/>
          </p:cNvSpPr>
          <p:nvPr>
            <p:ph type="ftr" sz="quarter" idx="11"/>
          </p:nvPr>
        </p:nvSpPr>
        <p:spPr/>
        <p:txBody>
          <a:bodyPr/>
          <a:lstStyle/>
          <a:p>
            <a:pPr>
              <a:defRPr/>
            </a:pPr>
            <a:r>
              <a:rPr lang="en-US"/>
              <a:t>www.hakanozyildiz.com</a:t>
            </a:r>
          </a:p>
        </p:txBody>
      </p:sp>
      <p:sp>
        <p:nvSpPr>
          <p:cNvPr id="4" name="Slayt Numarası Yer Tutucusu 3">
            <a:extLst>
              <a:ext uri="{FF2B5EF4-FFF2-40B4-BE49-F238E27FC236}">
                <a16:creationId xmlns:a16="http://schemas.microsoft.com/office/drawing/2014/main" id="{4F30EAE2-17EF-00F6-DC7D-2C27B09B2F28}"/>
              </a:ext>
            </a:extLst>
          </p:cNvPr>
          <p:cNvSpPr>
            <a:spLocks noGrp="1"/>
          </p:cNvSpPr>
          <p:nvPr>
            <p:ph type="sldNum" sz="quarter" idx="12"/>
          </p:nvPr>
        </p:nvSpPr>
        <p:spPr/>
        <p:txBody>
          <a:bodyPr/>
          <a:lstStyle/>
          <a:p>
            <a:pPr>
              <a:defRPr/>
            </a:pPr>
            <a:fld id="{027471B0-47B7-8C46-A1ED-1BF9908ED89F}" type="slidenum">
              <a:rPr lang="en-US" altLang="tr-TR" smtClean="0"/>
              <a:pPr>
                <a:defRPr/>
              </a:pPr>
              <a:t>20</a:t>
            </a:fld>
            <a:endParaRPr lang="en-US" altLang="tr-TR"/>
          </a:p>
        </p:txBody>
      </p:sp>
      <p:pic>
        <p:nvPicPr>
          <p:cNvPr id="6" name="Resim 5">
            <a:extLst>
              <a:ext uri="{FF2B5EF4-FFF2-40B4-BE49-F238E27FC236}">
                <a16:creationId xmlns:a16="http://schemas.microsoft.com/office/drawing/2014/main" id="{7A242FD4-A6D5-F8FE-9991-2912C88E5BF1}"/>
              </a:ext>
            </a:extLst>
          </p:cNvPr>
          <p:cNvPicPr>
            <a:picLocks noChangeAspect="1"/>
          </p:cNvPicPr>
          <p:nvPr/>
        </p:nvPicPr>
        <p:blipFill>
          <a:blip r:embed="rId2"/>
          <a:stretch>
            <a:fillRect/>
          </a:stretch>
        </p:blipFill>
        <p:spPr>
          <a:xfrm>
            <a:off x="2936776" y="252413"/>
            <a:ext cx="6408712" cy="6103938"/>
          </a:xfrm>
          <a:prstGeom prst="rect">
            <a:avLst/>
          </a:prstGeom>
        </p:spPr>
      </p:pic>
    </p:spTree>
    <p:extLst>
      <p:ext uri="{BB962C8B-B14F-4D97-AF65-F5344CB8AC3E}">
        <p14:creationId xmlns:p14="http://schemas.microsoft.com/office/powerpoint/2010/main" val="446699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8F21E87-CFD6-A047-1128-7CC82A107AC7}"/>
              </a:ext>
            </a:extLst>
          </p:cNvPr>
          <p:cNvSpPr>
            <a:spLocks noGrp="1"/>
          </p:cNvSpPr>
          <p:nvPr>
            <p:ph type="ftr" sz="quarter" idx="11"/>
          </p:nvPr>
        </p:nvSpPr>
        <p:spPr/>
        <p:txBody>
          <a:bodyPr/>
          <a:lstStyle/>
          <a:p>
            <a:pPr>
              <a:defRPr/>
            </a:pPr>
            <a:r>
              <a:rPr lang="en-US"/>
              <a:t>www.hakanozyildiz.com</a:t>
            </a:r>
          </a:p>
        </p:txBody>
      </p:sp>
      <p:sp>
        <p:nvSpPr>
          <p:cNvPr id="44034" name="Slide Number Placeholder 3">
            <a:extLst>
              <a:ext uri="{FF2B5EF4-FFF2-40B4-BE49-F238E27FC236}">
                <a16:creationId xmlns:a16="http://schemas.microsoft.com/office/drawing/2014/main" id="{20ABF101-544C-9141-0A36-82D1B8C5EDA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12EC724-3553-AB49-B360-32C6E104FB1A}" type="slidenum">
              <a:rPr lang="en-US" altLang="tr-TR" sz="1200" smtClean="0">
                <a:solidFill>
                  <a:srgbClr val="898989"/>
                </a:solidFill>
                <a:latin typeface="Times New Roman" panose="02020603050405020304" pitchFamily="18" charset="0"/>
              </a:rPr>
              <a:pPr>
                <a:spcBef>
                  <a:spcPct val="0"/>
                </a:spcBef>
                <a:buFontTx/>
                <a:buNone/>
              </a:pPr>
              <a:t>21</a:t>
            </a:fld>
            <a:endParaRPr lang="en-US" altLang="tr-TR" sz="1200">
              <a:solidFill>
                <a:srgbClr val="898989"/>
              </a:solidFill>
              <a:latin typeface="Times New Roman" panose="02020603050405020304" pitchFamily="18" charset="0"/>
            </a:endParaRPr>
          </a:p>
        </p:txBody>
      </p:sp>
      <p:pic>
        <p:nvPicPr>
          <p:cNvPr id="5" name="Resim 4">
            <a:extLst>
              <a:ext uri="{FF2B5EF4-FFF2-40B4-BE49-F238E27FC236}">
                <a16:creationId xmlns:a16="http://schemas.microsoft.com/office/drawing/2014/main" id="{BCAE5313-7B6F-CECB-4AC7-C57BF5F0B2E1}"/>
              </a:ext>
            </a:extLst>
          </p:cNvPr>
          <p:cNvPicPr>
            <a:picLocks noChangeAspect="1"/>
          </p:cNvPicPr>
          <p:nvPr/>
        </p:nvPicPr>
        <p:blipFill>
          <a:blip r:embed="rId2"/>
          <a:stretch>
            <a:fillRect/>
          </a:stretch>
        </p:blipFill>
        <p:spPr>
          <a:xfrm>
            <a:off x="1136577" y="836712"/>
            <a:ext cx="7560840" cy="525658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C597D21-3BDB-1F30-6E1B-6AF3B2DE354A}"/>
              </a:ext>
            </a:extLst>
          </p:cNvPr>
          <p:cNvSpPr>
            <a:spLocks noGrp="1"/>
          </p:cNvSpPr>
          <p:nvPr>
            <p:ph type="ftr" sz="quarter" idx="11"/>
          </p:nvPr>
        </p:nvSpPr>
        <p:spPr/>
        <p:txBody>
          <a:bodyPr/>
          <a:lstStyle/>
          <a:p>
            <a:pPr>
              <a:defRPr/>
            </a:pPr>
            <a:r>
              <a:rPr lang="en-US"/>
              <a:t>www.hakanozyildiz.com</a:t>
            </a:r>
          </a:p>
        </p:txBody>
      </p:sp>
      <p:sp>
        <p:nvSpPr>
          <p:cNvPr id="45058" name="Slide Number Placeholder 3">
            <a:extLst>
              <a:ext uri="{FF2B5EF4-FFF2-40B4-BE49-F238E27FC236}">
                <a16:creationId xmlns:a16="http://schemas.microsoft.com/office/drawing/2014/main" id="{E93C546A-A521-1670-DC92-90BEE9A952B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80815F8-2471-A04F-B94F-600676946430}" type="slidenum">
              <a:rPr lang="en-US" altLang="tr-TR" sz="1200" smtClean="0">
                <a:solidFill>
                  <a:srgbClr val="898989"/>
                </a:solidFill>
                <a:latin typeface="Times New Roman" panose="02020603050405020304" pitchFamily="18" charset="0"/>
              </a:rPr>
              <a:pPr>
                <a:spcBef>
                  <a:spcPct val="0"/>
                </a:spcBef>
                <a:buFontTx/>
                <a:buNone/>
              </a:pPr>
              <a:t>22</a:t>
            </a:fld>
            <a:endParaRPr lang="en-US" altLang="tr-TR" sz="1200">
              <a:solidFill>
                <a:srgbClr val="898989"/>
              </a:solidFill>
              <a:latin typeface="Times New Roman" panose="02020603050405020304" pitchFamily="18" charset="0"/>
            </a:endParaRPr>
          </a:p>
        </p:txBody>
      </p:sp>
      <p:pic>
        <p:nvPicPr>
          <p:cNvPr id="5" name="Resim 4">
            <a:extLst>
              <a:ext uri="{FF2B5EF4-FFF2-40B4-BE49-F238E27FC236}">
                <a16:creationId xmlns:a16="http://schemas.microsoft.com/office/drawing/2014/main" id="{FC517BF7-E0D3-F74F-6238-79F25A478C2B}"/>
              </a:ext>
            </a:extLst>
          </p:cNvPr>
          <p:cNvPicPr>
            <a:picLocks noChangeAspect="1"/>
          </p:cNvPicPr>
          <p:nvPr/>
        </p:nvPicPr>
        <p:blipFill>
          <a:blip r:embed="rId2"/>
          <a:stretch>
            <a:fillRect/>
          </a:stretch>
        </p:blipFill>
        <p:spPr>
          <a:xfrm>
            <a:off x="1064569" y="692696"/>
            <a:ext cx="8346132" cy="540059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5CAF866-BA56-07F4-C9A3-33429987E5B2}"/>
              </a:ext>
            </a:extLst>
          </p:cNvPr>
          <p:cNvSpPr>
            <a:spLocks noGrp="1"/>
          </p:cNvSpPr>
          <p:nvPr>
            <p:ph type="ftr" sz="quarter" idx="11"/>
          </p:nvPr>
        </p:nvSpPr>
        <p:spPr/>
        <p:txBody>
          <a:bodyPr/>
          <a:lstStyle/>
          <a:p>
            <a:pPr>
              <a:defRPr/>
            </a:pPr>
            <a:r>
              <a:rPr lang="en-US"/>
              <a:t>www.hakanozyildiz.com</a:t>
            </a:r>
          </a:p>
        </p:txBody>
      </p:sp>
      <p:sp>
        <p:nvSpPr>
          <p:cNvPr id="46082" name="Slide Number Placeholder 2">
            <a:extLst>
              <a:ext uri="{FF2B5EF4-FFF2-40B4-BE49-F238E27FC236}">
                <a16:creationId xmlns:a16="http://schemas.microsoft.com/office/drawing/2014/main" id="{E4EAFEBF-D99F-B4E5-D4B9-793FFD51484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1BE64B5-0C77-1248-92AA-5B50ED01A53D}" type="slidenum">
              <a:rPr lang="en-US" altLang="tr-TR" sz="1200" smtClean="0">
                <a:solidFill>
                  <a:srgbClr val="898989"/>
                </a:solidFill>
                <a:latin typeface="Times New Roman" panose="02020603050405020304" pitchFamily="18" charset="0"/>
              </a:rPr>
              <a:pPr>
                <a:spcBef>
                  <a:spcPct val="0"/>
                </a:spcBef>
                <a:buFontTx/>
                <a:buNone/>
              </a:pPr>
              <a:t>23</a:t>
            </a:fld>
            <a:endParaRPr lang="en-US" altLang="tr-TR" sz="1200">
              <a:solidFill>
                <a:srgbClr val="898989"/>
              </a:solidFill>
              <a:latin typeface="Times New Roman" panose="02020603050405020304" pitchFamily="18" charset="0"/>
            </a:endParaRPr>
          </a:p>
        </p:txBody>
      </p:sp>
      <p:pic>
        <p:nvPicPr>
          <p:cNvPr id="46083" name="Resim 2">
            <a:extLst>
              <a:ext uri="{FF2B5EF4-FFF2-40B4-BE49-F238E27FC236}">
                <a16:creationId xmlns:a16="http://schemas.microsoft.com/office/drawing/2014/main" id="{EF79B68E-3A00-1E99-8AB3-1546DCE7D2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313" y="165100"/>
            <a:ext cx="8135937" cy="652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ilgi Yer Tutucusu 1">
            <a:extLst>
              <a:ext uri="{FF2B5EF4-FFF2-40B4-BE49-F238E27FC236}">
                <a16:creationId xmlns:a16="http://schemas.microsoft.com/office/drawing/2014/main" id="{056074EB-3E84-575F-5CDA-28A7151FA379}"/>
              </a:ext>
            </a:extLst>
          </p:cNvPr>
          <p:cNvSpPr>
            <a:spLocks noGrp="1"/>
          </p:cNvSpPr>
          <p:nvPr>
            <p:ph type="ftr" sz="quarter" idx="11"/>
          </p:nvPr>
        </p:nvSpPr>
        <p:spPr/>
        <p:txBody>
          <a:bodyPr/>
          <a:lstStyle/>
          <a:p>
            <a:pPr>
              <a:defRPr/>
            </a:pPr>
            <a:r>
              <a:rPr lang="en-US"/>
              <a:t>www.hakanozyildiz.com</a:t>
            </a:r>
          </a:p>
        </p:txBody>
      </p:sp>
      <p:sp>
        <p:nvSpPr>
          <p:cNvPr id="47106" name="Slayt Numarası Yer Tutucusu 2">
            <a:extLst>
              <a:ext uri="{FF2B5EF4-FFF2-40B4-BE49-F238E27FC236}">
                <a16:creationId xmlns:a16="http://schemas.microsoft.com/office/drawing/2014/main" id="{56FFA04D-397C-B5D8-E06C-CCCD6E8336D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967073D-59BB-9E46-9E65-84861202EF34}" type="slidenum">
              <a:rPr lang="en-US" altLang="tr-TR" sz="1200" smtClean="0">
                <a:solidFill>
                  <a:srgbClr val="898989"/>
                </a:solidFill>
                <a:latin typeface="Times New Roman" panose="02020603050405020304" pitchFamily="18" charset="0"/>
              </a:rPr>
              <a:pPr>
                <a:spcBef>
                  <a:spcPct val="0"/>
                </a:spcBef>
                <a:buFontTx/>
                <a:buNone/>
              </a:pPr>
              <a:t>24</a:t>
            </a:fld>
            <a:endParaRPr lang="en-US" altLang="tr-TR" sz="1200">
              <a:solidFill>
                <a:srgbClr val="898989"/>
              </a:solidFill>
              <a:latin typeface="Times New Roman" panose="02020603050405020304" pitchFamily="18" charset="0"/>
            </a:endParaRPr>
          </a:p>
        </p:txBody>
      </p:sp>
      <p:pic>
        <p:nvPicPr>
          <p:cNvPr id="47107" name="Resim 4">
            <a:extLst>
              <a:ext uri="{FF2B5EF4-FFF2-40B4-BE49-F238E27FC236}">
                <a16:creationId xmlns:a16="http://schemas.microsoft.com/office/drawing/2014/main" id="{8BE810B8-3400-4532-9790-BA8899FCEC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476250"/>
            <a:ext cx="4681538"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Resim 5">
            <a:extLst>
              <a:ext uri="{FF2B5EF4-FFF2-40B4-BE49-F238E27FC236}">
                <a16:creationId xmlns:a16="http://schemas.microsoft.com/office/drawing/2014/main" id="{A95A7062-F045-75DE-7559-0D0CD8B7FB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7463" y="476250"/>
            <a:ext cx="4313237"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Başlık 1">
            <a:extLst>
              <a:ext uri="{FF2B5EF4-FFF2-40B4-BE49-F238E27FC236}">
                <a16:creationId xmlns:a16="http://schemas.microsoft.com/office/drawing/2014/main" id="{E5AD260A-632C-A1CC-FBE9-5824C536D17E}"/>
              </a:ext>
            </a:extLst>
          </p:cNvPr>
          <p:cNvSpPr>
            <a:spLocks noGrp="1"/>
          </p:cNvSpPr>
          <p:nvPr>
            <p:ph type="title"/>
          </p:nvPr>
        </p:nvSpPr>
        <p:spPr>
          <a:xfrm>
            <a:off x="495300" y="274638"/>
            <a:ext cx="8915400" cy="706437"/>
          </a:xfrm>
        </p:spPr>
        <p:txBody>
          <a:bodyPr/>
          <a:lstStyle/>
          <a:p>
            <a:r>
              <a:rPr lang="tr-TR" altLang="tr-TR"/>
              <a:t>Görevlendirme (gideri) bedeli</a:t>
            </a:r>
          </a:p>
        </p:txBody>
      </p:sp>
      <p:sp>
        <p:nvSpPr>
          <p:cNvPr id="48130" name="İçerik Yer Tutucusu 2">
            <a:extLst>
              <a:ext uri="{FF2B5EF4-FFF2-40B4-BE49-F238E27FC236}">
                <a16:creationId xmlns:a16="http://schemas.microsoft.com/office/drawing/2014/main" id="{BCEDB583-F9C1-AFE8-A80D-FC899427E8EE}"/>
              </a:ext>
            </a:extLst>
          </p:cNvPr>
          <p:cNvSpPr>
            <a:spLocks noGrp="1"/>
          </p:cNvSpPr>
          <p:nvPr>
            <p:ph idx="1"/>
          </p:nvPr>
        </p:nvSpPr>
        <p:spPr>
          <a:xfrm>
            <a:off x="495300" y="1125538"/>
            <a:ext cx="8915400" cy="5000625"/>
          </a:xfrm>
        </p:spPr>
        <p:txBody>
          <a:bodyPr/>
          <a:lstStyle/>
          <a:p>
            <a:r>
              <a:rPr lang="tr-TR" altLang="tr-TR" sz="2800"/>
              <a:t>Cumhurbaşkanlığı kararı alınır, görev belirlenir,</a:t>
            </a:r>
          </a:p>
          <a:p>
            <a:r>
              <a:rPr lang="tr-TR" altLang="tr-TR" sz="2800"/>
              <a:t>KİT işlemleri yerine getirir,</a:t>
            </a:r>
          </a:p>
          <a:p>
            <a:r>
              <a:rPr lang="tr-TR" altLang="tr-TR" sz="2800"/>
              <a:t>Yılı sonundan sonra Hazine’ye başvuruyor, ne kadar zarar ettiğini beyan ediyor,</a:t>
            </a:r>
          </a:p>
          <a:p>
            <a:r>
              <a:rPr lang="tr-TR" altLang="tr-TR" sz="2800"/>
              <a:t>Hazine Kontrolörleri KİT’teki işlemleri denetliyorlar, zarar miktarını belirliyorlar</a:t>
            </a:r>
          </a:p>
          <a:p>
            <a:r>
              <a:rPr lang="tr-TR" altLang="tr-TR" sz="2800"/>
              <a:t>Hazine ilgili ödenekten KİT’e ödeme yapıyor.</a:t>
            </a:r>
          </a:p>
          <a:p>
            <a:r>
              <a:rPr lang="tr-TR" altLang="tr-TR" sz="2800"/>
              <a:t>İşlemin başlaması ile ödemenin yapılması arasında en azından 14-15 ay geçiyor. KİT’in fiili zararı, TÜFE ve döviz kurlarına bağlı olarak artıyor.</a:t>
            </a:r>
          </a:p>
        </p:txBody>
      </p:sp>
      <p:sp>
        <p:nvSpPr>
          <p:cNvPr id="4" name="Alt Bilgi Yer Tutucusu 3">
            <a:extLst>
              <a:ext uri="{FF2B5EF4-FFF2-40B4-BE49-F238E27FC236}">
                <a16:creationId xmlns:a16="http://schemas.microsoft.com/office/drawing/2014/main" id="{AA94F8D3-531C-76E0-E6AA-E3663B7F67AE}"/>
              </a:ext>
            </a:extLst>
          </p:cNvPr>
          <p:cNvSpPr>
            <a:spLocks noGrp="1"/>
          </p:cNvSpPr>
          <p:nvPr>
            <p:ph type="ftr" sz="quarter" idx="11"/>
          </p:nvPr>
        </p:nvSpPr>
        <p:spPr/>
        <p:txBody>
          <a:bodyPr/>
          <a:lstStyle/>
          <a:p>
            <a:pPr>
              <a:defRPr/>
            </a:pPr>
            <a:r>
              <a:rPr lang="en-US"/>
              <a:t>www.hakanozyildiz.com</a:t>
            </a:r>
          </a:p>
        </p:txBody>
      </p:sp>
      <p:sp>
        <p:nvSpPr>
          <p:cNvPr id="48132" name="Slayt Numarası Yer Tutucusu 4">
            <a:extLst>
              <a:ext uri="{FF2B5EF4-FFF2-40B4-BE49-F238E27FC236}">
                <a16:creationId xmlns:a16="http://schemas.microsoft.com/office/drawing/2014/main" id="{3D2B4ABC-0237-1108-D8B0-72955E1C4A2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29C50EB-E6B0-F548-844C-6D947C4D82F3}" type="slidenum">
              <a:rPr lang="en-US" altLang="tr-TR" sz="1200" smtClean="0">
                <a:solidFill>
                  <a:srgbClr val="898989"/>
                </a:solidFill>
                <a:latin typeface="Times New Roman" panose="02020603050405020304" pitchFamily="18" charset="0"/>
              </a:rPr>
              <a:pPr>
                <a:spcBef>
                  <a:spcPct val="0"/>
                </a:spcBef>
                <a:buFontTx/>
                <a:buNone/>
              </a:pPr>
              <a:t>25</a:t>
            </a:fld>
            <a:endParaRPr lang="en-US" altLang="tr-TR" sz="1200">
              <a:solidFill>
                <a:srgbClr val="898989"/>
              </a:solidFill>
              <a:latin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ilgi Yer Tutucusu 1">
            <a:extLst>
              <a:ext uri="{FF2B5EF4-FFF2-40B4-BE49-F238E27FC236}">
                <a16:creationId xmlns:a16="http://schemas.microsoft.com/office/drawing/2014/main" id="{EFD1FC7F-8777-40B0-84D0-3B37FE802EA8}"/>
              </a:ext>
            </a:extLst>
          </p:cNvPr>
          <p:cNvSpPr>
            <a:spLocks noGrp="1"/>
          </p:cNvSpPr>
          <p:nvPr>
            <p:ph type="ftr" sz="quarter" idx="11"/>
          </p:nvPr>
        </p:nvSpPr>
        <p:spPr/>
        <p:txBody>
          <a:bodyPr/>
          <a:lstStyle/>
          <a:p>
            <a:pPr>
              <a:defRPr/>
            </a:pPr>
            <a:r>
              <a:rPr lang="en-US"/>
              <a:t>www.hakanozyildiz.com</a:t>
            </a:r>
          </a:p>
        </p:txBody>
      </p:sp>
      <p:sp>
        <p:nvSpPr>
          <p:cNvPr id="49154" name="Slayt Numarası Yer Tutucusu 2">
            <a:extLst>
              <a:ext uri="{FF2B5EF4-FFF2-40B4-BE49-F238E27FC236}">
                <a16:creationId xmlns:a16="http://schemas.microsoft.com/office/drawing/2014/main" id="{5B0E9CDA-8E64-CF89-C7D4-18C588A377C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A76F92A-6F4B-BB48-83EB-EB28232B7C69}" type="slidenum">
              <a:rPr lang="en-US" altLang="tr-TR" sz="1200" smtClean="0">
                <a:solidFill>
                  <a:srgbClr val="898989"/>
                </a:solidFill>
                <a:latin typeface="Times New Roman" panose="02020603050405020304" pitchFamily="18" charset="0"/>
              </a:rPr>
              <a:pPr>
                <a:spcBef>
                  <a:spcPct val="0"/>
                </a:spcBef>
                <a:buFontTx/>
                <a:buNone/>
              </a:pPr>
              <a:t>26</a:t>
            </a:fld>
            <a:endParaRPr lang="en-US" altLang="tr-TR" sz="1200">
              <a:solidFill>
                <a:srgbClr val="898989"/>
              </a:solidFill>
              <a:latin typeface="Times New Roman" panose="02020603050405020304" pitchFamily="18" charset="0"/>
            </a:endParaRPr>
          </a:p>
        </p:txBody>
      </p:sp>
      <p:pic>
        <p:nvPicPr>
          <p:cNvPr id="10" name="Resim 9">
            <a:extLst>
              <a:ext uri="{FF2B5EF4-FFF2-40B4-BE49-F238E27FC236}">
                <a16:creationId xmlns:a16="http://schemas.microsoft.com/office/drawing/2014/main" id="{EB7E9B20-4118-95E2-6093-A20EEEE8480E}"/>
              </a:ext>
            </a:extLst>
          </p:cNvPr>
          <p:cNvPicPr>
            <a:picLocks noChangeAspect="1"/>
          </p:cNvPicPr>
          <p:nvPr/>
        </p:nvPicPr>
        <p:blipFill>
          <a:blip r:embed="rId2"/>
          <a:stretch>
            <a:fillRect/>
          </a:stretch>
        </p:blipFill>
        <p:spPr>
          <a:xfrm>
            <a:off x="225513" y="5339421"/>
            <a:ext cx="9361040" cy="869767"/>
          </a:xfrm>
          <a:prstGeom prst="rect">
            <a:avLst/>
          </a:prstGeom>
        </p:spPr>
      </p:pic>
      <p:pic>
        <p:nvPicPr>
          <p:cNvPr id="5" name="Resim 4">
            <a:extLst>
              <a:ext uri="{FF2B5EF4-FFF2-40B4-BE49-F238E27FC236}">
                <a16:creationId xmlns:a16="http://schemas.microsoft.com/office/drawing/2014/main" id="{DAF8B97C-B387-F31F-0766-B6AF17D612F9}"/>
              </a:ext>
            </a:extLst>
          </p:cNvPr>
          <p:cNvPicPr>
            <a:picLocks noChangeAspect="1"/>
          </p:cNvPicPr>
          <p:nvPr/>
        </p:nvPicPr>
        <p:blipFill>
          <a:blip r:embed="rId3"/>
          <a:stretch>
            <a:fillRect/>
          </a:stretch>
        </p:blipFill>
        <p:spPr>
          <a:xfrm>
            <a:off x="233078" y="620688"/>
            <a:ext cx="8778180" cy="439248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a:extLst>
              <a:ext uri="{FF2B5EF4-FFF2-40B4-BE49-F238E27FC236}">
                <a16:creationId xmlns:a16="http://schemas.microsoft.com/office/drawing/2014/main" id="{11C1738A-494C-D3D3-8B65-BE080109DE7E}"/>
              </a:ext>
            </a:extLst>
          </p:cNvPr>
          <p:cNvSpPr>
            <a:spLocks noGrp="1"/>
          </p:cNvSpPr>
          <p:nvPr>
            <p:ph type="title"/>
          </p:nvPr>
        </p:nvSpPr>
        <p:spPr>
          <a:xfrm>
            <a:off x="495300" y="274638"/>
            <a:ext cx="8915400" cy="1570186"/>
          </a:xfrm>
        </p:spPr>
        <p:txBody>
          <a:bodyPr/>
          <a:lstStyle/>
          <a:p>
            <a:r>
              <a:rPr lang="tr-TR" sz="2800" b="1" dirty="0"/>
              <a:t>Elektrik/enerji  sübvansiyonlarındaki gelişmeler özelleştirmenin doğruluğunu tartışmaya açıyor.</a:t>
            </a:r>
          </a:p>
        </p:txBody>
      </p:sp>
      <p:sp>
        <p:nvSpPr>
          <p:cNvPr id="2" name="Alt Bilgi Yer Tutucusu 1">
            <a:extLst>
              <a:ext uri="{FF2B5EF4-FFF2-40B4-BE49-F238E27FC236}">
                <a16:creationId xmlns:a16="http://schemas.microsoft.com/office/drawing/2014/main" id="{3FCE00B2-AF2F-2E48-7CD8-BBB2888A92EC}"/>
              </a:ext>
            </a:extLst>
          </p:cNvPr>
          <p:cNvSpPr>
            <a:spLocks noGrp="1"/>
          </p:cNvSpPr>
          <p:nvPr>
            <p:ph type="ftr" sz="quarter" idx="11"/>
          </p:nvPr>
        </p:nvSpPr>
        <p:spPr/>
        <p:txBody>
          <a:bodyPr/>
          <a:lstStyle/>
          <a:p>
            <a:pPr>
              <a:defRPr/>
            </a:pPr>
            <a:r>
              <a:rPr lang="en-US"/>
              <a:t>www.hakanozyildiz.com</a:t>
            </a:r>
          </a:p>
        </p:txBody>
      </p:sp>
      <p:sp>
        <p:nvSpPr>
          <p:cNvPr id="3" name="Slayt Numarası Yer Tutucusu 2">
            <a:extLst>
              <a:ext uri="{FF2B5EF4-FFF2-40B4-BE49-F238E27FC236}">
                <a16:creationId xmlns:a16="http://schemas.microsoft.com/office/drawing/2014/main" id="{7D4A79C3-AAD5-3CF2-11CF-EBA0FFC9BAFB}"/>
              </a:ext>
            </a:extLst>
          </p:cNvPr>
          <p:cNvSpPr>
            <a:spLocks noGrp="1"/>
          </p:cNvSpPr>
          <p:nvPr>
            <p:ph type="sldNum" sz="quarter" idx="12"/>
          </p:nvPr>
        </p:nvSpPr>
        <p:spPr/>
        <p:txBody>
          <a:bodyPr/>
          <a:lstStyle/>
          <a:p>
            <a:pPr>
              <a:defRPr/>
            </a:pPr>
            <a:fld id="{C2C245B2-E68F-BB49-BFC1-187A0392D129}" type="slidenum">
              <a:rPr lang="en-US" altLang="tr-TR" smtClean="0"/>
              <a:pPr>
                <a:defRPr/>
              </a:pPr>
              <a:t>27</a:t>
            </a:fld>
            <a:endParaRPr lang="en-US" altLang="tr-TR"/>
          </a:p>
        </p:txBody>
      </p:sp>
      <p:pic>
        <p:nvPicPr>
          <p:cNvPr id="7" name="Resim 6">
            <a:extLst>
              <a:ext uri="{FF2B5EF4-FFF2-40B4-BE49-F238E27FC236}">
                <a16:creationId xmlns:a16="http://schemas.microsoft.com/office/drawing/2014/main" id="{1839F06D-3575-6F81-6666-B873466A859E}"/>
              </a:ext>
            </a:extLst>
          </p:cNvPr>
          <p:cNvPicPr>
            <a:picLocks noChangeAspect="1"/>
          </p:cNvPicPr>
          <p:nvPr/>
        </p:nvPicPr>
        <p:blipFill>
          <a:blip r:embed="rId2"/>
          <a:stretch>
            <a:fillRect/>
          </a:stretch>
        </p:blipFill>
        <p:spPr>
          <a:xfrm>
            <a:off x="495300" y="2098216"/>
            <a:ext cx="8915400" cy="3779055"/>
          </a:xfrm>
          <a:prstGeom prst="rect">
            <a:avLst/>
          </a:prstGeom>
        </p:spPr>
      </p:pic>
    </p:spTree>
    <p:extLst>
      <p:ext uri="{BB962C8B-B14F-4D97-AF65-F5344CB8AC3E}">
        <p14:creationId xmlns:p14="http://schemas.microsoft.com/office/powerpoint/2010/main" val="3391665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6D8E3B2-1176-3032-67C3-4DB7079A282C}"/>
              </a:ext>
            </a:extLst>
          </p:cNvPr>
          <p:cNvSpPr>
            <a:spLocks noGrp="1"/>
          </p:cNvSpPr>
          <p:nvPr>
            <p:ph type="ftr" sz="quarter" idx="11"/>
          </p:nvPr>
        </p:nvSpPr>
        <p:spPr/>
        <p:txBody>
          <a:bodyPr/>
          <a:lstStyle/>
          <a:p>
            <a:pPr>
              <a:defRPr/>
            </a:pPr>
            <a:r>
              <a:rPr lang="en-US"/>
              <a:t>www.hakanozyildiz.com</a:t>
            </a:r>
          </a:p>
        </p:txBody>
      </p:sp>
      <p:sp>
        <p:nvSpPr>
          <p:cNvPr id="51202" name="Slide Number Placeholder 3">
            <a:extLst>
              <a:ext uri="{FF2B5EF4-FFF2-40B4-BE49-F238E27FC236}">
                <a16:creationId xmlns:a16="http://schemas.microsoft.com/office/drawing/2014/main" id="{582BD609-84E6-9808-83A6-4DE075A494E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24B7988-DF67-4A4B-8651-DBF92740EA5C}" type="slidenum">
              <a:rPr lang="en-US" altLang="tr-TR" sz="1200" smtClean="0">
                <a:solidFill>
                  <a:srgbClr val="898989"/>
                </a:solidFill>
                <a:latin typeface="Times New Roman" panose="02020603050405020304" pitchFamily="18" charset="0"/>
              </a:rPr>
              <a:pPr>
                <a:spcBef>
                  <a:spcPct val="0"/>
                </a:spcBef>
                <a:buFontTx/>
                <a:buNone/>
              </a:pPr>
              <a:t>28</a:t>
            </a:fld>
            <a:endParaRPr lang="en-US" altLang="tr-TR" sz="1200">
              <a:solidFill>
                <a:srgbClr val="898989"/>
              </a:solidFill>
              <a:latin typeface="Times New Roman" panose="02020603050405020304" pitchFamily="18" charset="0"/>
            </a:endParaRPr>
          </a:p>
        </p:txBody>
      </p:sp>
      <p:pic>
        <p:nvPicPr>
          <p:cNvPr id="5" name="Resim 4">
            <a:extLst>
              <a:ext uri="{FF2B5EF4-FFF2-40B4-BE49-F238E27FC236}">
                <a16:creationId xmlns:a16="http://schemas.microsoft.com/office/drawing/2014/main" id="{F9D2C262-C3E2-3F0B-E22B-B603B701289B}"/>
              </a:ext>
            </a:extLst>
          </p:cNvPr>
          <p:cNvPicPr>
            <a:picLocks noChangeAspect="1"/>
          </p:cNvPicPr>
          <p:nvPr/>
        </p:nvPicPr>
        <p:blipFill>
          <a:blip r:embed="rId2"/>
          <a:stretch>
            <a:fillRect/>
          </a:stretch>
        </p:blipFill>
        <p:spPr>
          <a:xfrm>
            <a:off x="166687" y="104775"/>
            <a:ext cx="9572625" cy="625157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Başlık 1">
            <a:extLst>
              <a:ext uri="{FF2B5EF4-FFF2-40B4-BE49-F238E27FC236}">
                <a16:creationId xmlns:a16="http://schemas.microsoft.com/office/drawing/2014/main" id="{E21E3314-08C5-0D82-5989-452537AC2734}"/>
              </a:ext>
            </a:extLst>
          </p:cNvPr>
          <p:cNvSpPr>
            <a:spLocks noGrp="1"/>
          </p:cNvSpPr>
          <p:nvPr>
            <p:ph type="title"/>
          </p:nvPr>
        </p:nvSpPr>
        <p:spPr>
          <a:xfrm>
            <a:off x="495300" y="274638"/>
            <a:ext cx="8915400" cy="633412"/>
          </a:xfrm>
        </p:spPr>
        <p:txBody>
          <a:bodyPr/>
          <a:lstStyle/>
          <a:p>
            <a:r>
              <a:rPr lang="tr-TR" altLang="tr-TR" sz="2800" b="1"/>
              <a:t>TVF kapsamındaki KİT’lere bütçeden yapılan aktarımlar</a:t>
            </a:r>
          </a:p>
        </p:txBody>
      </p:sp>
      <p:sp>
        <p:nvSpPr>
          <p:cNvPr id="52226" name="İçerik Yer Tutucusu 2">
            <a:extLst>
              <a:ext uri="{FF2B5EF4-FFF2-40B4-BE49-F238E27FC236}">
                <a16:creationId xmlns:a16="http://schemas.microsoft.com/office/drawing/2014/main" id="{0E003577-E6D9-2A9A-0D45-184A8CC869DD}"/>
              </a:ext>
            </a:extLst>
          </p:cNvPr>
          <p:cNvSpPr>
            <a:spLocks noGrp="1"/>
          </p:cNvSpPr>
          <p:nvPr>
            <p:ph idx="1"/>
          </p:nvPr>
        </p:nvSpPr>
        <p:spPr>
          <a:xfrm>
            <a:off x="495300" y="1052737"/>
            <a:ext cx="8915400" cy="4536504"/>
          </a:xfrm>
        </p:spPr>
        <p:txBody>
          <a:bodyPr/>
          <a:lstStyle/>
          <a:p>
            <a:r>
              <a:rPr lang="tr-TR" altLang="tr-TR" sz="2400" b="1" dirty="0"/>
              <a:t>Kamu bankalarına verilmek üzere 2019 yılında 86,4 milyar TL </a:t>
            </a:r>
            <a:r>
              <a:rPr lang="tr-TR" altLang="tr-TR" sz="2400" b="1" dirty="0" err="1"/>
              <a:t>lik</a:t>
            </a:r>
            <a:r>
              <a:rPr lang="tr-TR" altLang="tr-TR" sz="2400" b="1" dirty="0"/>
              <a:t> özel tertip DİBS verildi. </a:t>
            </a:r>
          </a:p>
          <a:p>
            <a:pPr lvl="1"/>
            <a:r>
              <a:rPr lang="tr-TR" altLang="tr-TR" sz="2000" b="1" dirty="0"/>
              <a:t>Bunların 8,3 milyar € karşılığı 55 milyar liralık bölümü Euro.</a:t>
            </a:r>
          </a:p>
          <a:p>
            <a:pPr lvl="1"/>
            <a:r>
              <a:rPr lang="tr-TR" altLang="tr-TR" sz="2000" b="1" dirty="0"/>
              <a:t>Bir bölümü 25,6 milyar TL </a:t>
            </a:r>
            <a:r>
              <a:rPr lang="tr-TR" altLang="tr-TR" sz="2000" b="1" dirty="0" err="1"/>
              <a:t>lik</a:t>
            </a:r>
            <a:r>
              <a:rPr lang="tr-TR" altLang="tr-TR" sz="2000" b="1" dirty="0"/>
              <a:t> bölümü TÜFE’ye endeksli,</a:t>
            </a:r>
          </a:p>
          <a:p>
            <a:pPr lvl="1"/>
            <a:r>
              <a:rPr lang="tr-TR" altLang="tr-TR" sz="2000" b="1" dirty="0"/>
              <a:t>6,4 milyar liralık bölümü değişken TLREF faizli.</a:t>
            </a:r>
          </a:p>
          <a:p>
            <a:r>
              <a:rPr lang="tr-TR" altLang="tr-TR" sz="2400" b="1" dirty="0"/>
              <a:t>Aradan 3 yıl geçmeden Şubat 2022’de, kamu bankalarına 51,5 milyar TL </a:t>
            </a:r>
            <a:r>
              <a:rPr lang="tr-TR" altLang="tr-TR" sz="2400" b="1" dirty="0" err="1"/>
              <a:t>lık</a:t>
            </a:r>
            <a:r>
              <a:rPr lang="tr-TR" altLang="tr-TR" sz="2400" b="1" dirty="0"/>
              <a:t> özel tertip DİBS daha verildi.</a:t>
            </a:r>
          </a:p>
          <a:p>
            <a:r>
              <a:rPr lang="tr-TR" altLang="tr-TR" sz="2400" b="1" dirty="0"/>
              <a:t>BOTAŞ’a aralık 2021’de 65 milyar TL, 2022 de ise 126milyar TL olmak üzere toplam 191 milyar TL sermaye ve görevlendirme ödemesi yapıldı. 2023’ten 224 milyar TL görevlendirme gideri devredildi. Yıl içinde 222 milyar TL daha tahakkuk etti. Toplam 446 milyar TL yüke karşılık bütçeden sadece 66 TL ödendi.</a:t>
            </a:r>
          </a:p>
        </p:txBody>
      </p:sp>
      <p:sp>
        <p:nvSpPr>
          <p:cNvPr id="4" name="Alt Bilgi Yer Tutucusu 3">
            <a:extLst>
              <a:ext uri="{FF2B5EF4-FFF2-40B4-BE49-F238E27FC236}">
                <a16:creationId xmlns:a16="http://schemas.microsoft.com/office/drawing/2014/main" id="{FE1527E9-DFA6-A3E5-D968-8BB0551A9B4B}"/>
              </a:ext>
            </a:extLst>
          </p:cNvPr>
          <p:cNvSpPr>
            <a:spLocks noGrp="1"/>
          </p:cNvSpPr>
          <p:nvPr>
            <p:ph type="ftr" sz="quarter" idx="11"/>
          </p:nvPr>
        </p:nvSpPr>
        <p:spPr>
          <a:xfrm>
            <a:off x="3384550" y="5998066"/>
            <a:ext cx="3136900" cy="365125"/>
          </a:xfrm>
        </p:spPr>
        <p:txBody>
          <a:bodyPr/>
          <a:lstStyle/>
          <a:p>
            <a:pPr>
              <a:defRPr/>
            </a:pPr>
            <a:r>
              <a:rPr lang="en-US"/>
              <a:t>www.hakanozyildiz.com</a:t>
            </a:r>
          </a:p>
        </p:txBody>
      </p:sp>
      <p:sp>
        <p:nvSpPr>
          <p:cNvPr id="52228" name="Slayt Numarası Yer Tutucusu 4">
            <a:extLst>
              <a:ext uri="{FF2B5EF4-FFF2-40B4-BE49-F238E27FC236}">
                <a16:creationId xmlns:a16="http://schemas.microsoft.com/office/drawing/2014/main" id="{321B4B87-1CC7-E11A-4CE2-A07B6DECCE4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670970B-34DD-7E47-B5A2-72150C88DE16}" type="slidenum">
              <a:rPr lang="en-US" altLang="tr-TR" sz="1200" smtClean="0">
                <a:solidFill>
                  <a:srgbClr val="898989"/>
                </a:solidFill>
                <a:latin typeface="Times New Roman" panose="02020603050405020304" pitchFamily="18" charset="0"/>
              </a:rPr>
              <a:pPr>
                <a:spcBef>
                  <a:spcPct val="0"/>
                </a:spcBef>
                <a:buFontTx/>
                <a:buNone/>
              </a:pPr>
              <a:t>29</a:t>
            </a:fld>
            <a:endParaRPr lang="en-US" altLang="tr-TR" sz="1200">
              <a:solidFill>
                <a:srgbClr val="898989"/>
              </a:solidFill>
              <a:latin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C6838622-D9DA-E171-539C-2CBE73EB550A}"/>
              </a:ext>
            </a:extLst>
          </p:cNvPr>
          <p:cNvSpPr>
            <a:spLocks noGrp="1"/>
          </p:cNvSpPr>
          <p:nvPr>
            <p:ph type="title"/>
          </p:nvPr>
        </p:nvSpPr>
        <p:spPr>
          <a:xfrm>
            <a:off x="495300" y="274638"/>
            <a:ext cx="2028825" cy="3440112"/>
          </a:xfrm>
        </p:spPr>
        <p:txBody>
          <a:bodyPr/>
          <a:lstStyle/>
          <a:p>
            <a:r>
              <a:rPr lang="tr-TR" altLang="tr-TR" sz="2800"/>
              <a:t>Tanıma dikkat</a:t>
            </a:r>
          </a:p>
        </p:txBody>
      </p:sp>
      <p:sp>
        <p:nvSpPr>
          <p:cNvPr id="3" name="Footer Placeholder 2">
            <a:extLst>
              <a:ext uri="{FF2B5EF4-FFF2-40B4-BE49-F238E27FC236}">
                <a16:creationId xmlns:a16="http://schemas.microsoft.com/office/drawing/2014/main" id="{645C2C50-B52F-89F7-E2E9-2CE39069B05B}"/>
              </a:ext>
            </a:extLst>
          </p:cNvPr>
          <p:cNvSpPr>
            <a:spLocks noGrp="1"/>
          </p:cNvSpPr>
          <p:nvPr>
            <p:ph type="ftr" sz="quarter" idx="11"/>
          </p:nvPr>
        </p:nvSpPr>
        <p:spPr/>
        <p:txBody>
          <a:bodyPr/>
          <a:lstStyle/>
          <a:p>
            <a:pPr>
              <a:defRPr/>
            </a:pPr>
            <a:r>
              <a:rPr lang="en-US"/>
              <a:t>www.hakanozyildiz.com</a:t>
            </a:r>
          </a:p>
        </p:txBody>
      </p:sp>
      <p:pic>
        <p:nvPicPr>
          <p:cNvPr id="20483" name="Picture 2">
            <a:extLst>
              <a:ext uri="{FF2B5EF4-FFF2-40B4-BE49-F238E27FC236}">
                <a16:creationId xmlns:a16="http://schemas.microsoft.com/office/drawing/2014/main" id="{F1F75820-9E7C-7156-500E-485EE2BFDD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6550" y="357188"/>
            <a:ext cx="6148388" cy="592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0484" name="Slide Number Placeholder 4">
            <a:extLst>
              <a:ext uri="{FF2B5EF4-FFF2-40B4-BE49-F238E27FC236}">
                <a16:creationId xmlns:a16="http://schemas.microsoft.com/office/drawing/2014/main" id="{C356EA65-2747-FE89-88F1-3E80DD38E39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3127285-93DA-4B4C-97B4-CBC60E43BBC4}" type="slidenum">
              <a:rPr lang="en-US" altLang="tr-TR" sz="1200" smtClean="0">
                <a:solidFill>
                  <a:srgbClr val="898989"/>
                </a:solidFill>
                <a:latin typeface="Times New Roman" panose="02020603050405020304" pitchFamily="18" charset="0"/>
              </a:rPr>
              <a:pPr>
                <a:spcBef>
                  <a:spcPct val="0"/>
                </a:spcBef>
                <a:buFontTx/>
                <a:buNone/>
              </a:pPr>
              <a:t>3</a:t>
            </a:fld>
            <a:endParaRPr lang="en-US" altLang="tr-TR" sz="1200">
              <a:solidFill>
                <a:srgbClr val="898989"/>
              </a:solidFill>
              <a:latin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Unvan 3">
            <a:extLst>
              <a:ext uri="{FF2B5EF4-FFF2-40B4-BE49-F238E27FC236}">
                <a16:creationId xmlns:a16="http://schemas.microsoft.com/office/drawing/2014/main" id="{ADE3DCB4-432D-E4B6-88C9-C2CCA84037B8}"/>
              </a:ext>
            </a:extLst>
          </p:cNvPr>
          <p:cNvSpPr>
            <a:spLocks noGrp="1"/>
          </p:cNvSpPr>
          <p:nvPr>
            <p:ph type="title"/>
          </p:nvPr>
        </p:nvSpPr>
        <p:spPr>
          <a:xfrm>
            <a:off x="200472" y="274638"/>
            <a:ext cx="2304256" cy="6081712"/>
          </a:xfrm>
        </p:spPr>
        <p:txBody>
          <a:bodyPr/>
          <a:lstStyle/>
          <a:p>
            <a:r>
              <a:rPr lang="tr-TR" altLang="tr-TR" sz="2000" b="1" dirty="0"/>
              <a:t>Kamu sermayeli işletmelerden elde edilen vergi dışı gelirler</a:t>
            </a:r>
          </a:p>
        </p:txBody>
      </p:sp>
      <p:sp>
        <p:nvSpPr>
          <p:cNvPr id="3" name="Footer Placeholder 2">
            <a:extLst>
              <a:ext uri="{FF2B5EF4-FFF2-40B4-BE49-F238E27FC236}">
                <a16:creationId xmlns:a16="http://schemas.microsoft.com/office/drawing/2014/main" id="{6CA0F9D9-B644-10E5-512F-32D6FF55A0E1}"/>
              </a:ext>
            </a:extLst>
          </p:cNvPr>
          <p:cNvSpPr>
            <a:spLocks noGrp="1"/>
          </p:cNvSpPr>
          <p:nvPr>
            <p:ph type="ftr" sz="quarter" idx="11"/>
          </p:nvPr>
        </p:nvSpPr>
        <p:spPr/>
        <p:txBody>
          <a:bodyPr/>
          <a:lstStyle/>
          <a:p>
            <a:pPr>
              <a:defRPr/>
            </a:pPr>
            <a:r>
              <a:rPr lang="en-US"/>
              <a:t>www.hakanozyildiz.com</a:t>
            </a:r>
          </a:p>
        </p:txBody>
      </p:sp>
      <p:sp>
        <p:nvSpPr>
          <p:cNvPr id="53251" name="Slide Number Placeholder 3">
            <a:extLst>
              <a:ext uri="{FF2B5EF4-FFF2-40B4-BE49-F238E27FC236}">
                <a16:creationId xmlns:a16="http://schemas.microsoft.com/office/drawing/2014/main" id="{2CFD52AC-2C87-7657-1D9A-D5259EAB7E8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70B94CF-2E38-1C44-96B5-C0607BA2B2EF}" type="slidenum">
              <a:rPr lang="en-US" altLang="tr-TR" sz="1200" smtClean="0">
                <a:solidFill>
                  <a:srgbClr val="898989"/>
                </a:solidFill>
                <a:latin typeface="Times New Roman" panose="02020603050405020304" pitchFamily="18" charset="0"/>
              </a:rPr>
              <a:pPr>
                <a:spcBef>
                  <a:spcPct val="0"/>
                </a:spcBef>
                <a:buFontTx/>
                <a:buNone/>
              </a:pPr>
              <a:t>30</a:t>
            </a:fld>
            <a:endParaRPr lang="en-US" altLang="tr-TR" sz="1200">
              <a:solidFill>
                <a:srgbClr val="898989"/>
              </a:solidFill>
              <a:latin typeface="Times New Roman" panose="02020603050405020304" pitchFamily="18" charset="0"/>
            </a:endParaRPr>
          </a:p>
        </p:txBody>
      </p:sp>
      <p:pic>
        <p:nvPicPr>
          <p:cNvPr id="5" name="Resim 4">
            <a:extLst>
              <a:ext uri="{FF2B5EF4-FFF2-40B4-BE49-F238E27FC236}">
                <a16:creationId xmlns:a16="http://schemas.microsoft.com/office/drawing/2014/main" id="{DB5BEB54-D1A3-A040-720B-5EE066DC4B79}"/>
              </a:ext>
            </a:extLst>
          </p:cNvPr>
          <p:cNvPicPr>
            <a:picLocks noChangeAspect="1"/>
          </p:cNvPicPr>
          <p:nvPr/>
        </p:nvPicPr>
        <p:blipFill>
          <a:blip r:embed="rId2"/>
          <a:stretch>
            <a:fillRect/>
          </a:stretch>
        </p:blipFill>
        <p:spPr>
          <a:xfrm>
            <a:off x="2504728" y="274637"/>
            <a:ext cx="6905972" cy="5943599"/>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FEB3C98B-7711-D325-AA87-34A1C4C6445A}"/>
              </a:ext>
            </a:extLst>
          </p:cNvPr>
          <p:cNvSpPr>
            <a:spLocks noGrp="1"/>
          </p:cNvSpPr>
          <p:nvPr>
            <p:ph type="title"/>
          </p:nvPr>
        </p:nvSpPr>
        <p:spPr>
          <a:xfrm>
            <a:off x="495300" y="274638"/>
            <a:ext cx="8915400" cy="922337"/>
          </a:xfrm>
        </p:spPr>
        <p:txBody>
          <a:bodyPr/>
          <a:lstStyle/>
          <a:p>
            <a:r>
              <a:rPr lang="tr-TR" altLang="tr-TR" sz="2800" b="1" dirty="0"/>
              <a:t>Ticari banka, resmi daire ve kamu işletmelerine borçları neden artıyor?</a:t>
            </a:r>
          </a:p>
        </p:txBody>
      </p:sp>
      <p:sp>
        <p:nvSpPr>
          <p:cNvPr id="3" name="Footer Placeholder 2">
            <a:extLst>
              <a:ext uri="{FF2B5EF4-FFF2-40B4-BE49-F238E27FC236}">
                <a16:creationId xmlns:a16="http://schemas.microsoft.com/office/drawing/2014/main" id="{8B95ACFB-E428-BF6B-949B-E5E10D997D19}"/>
              </a:ext>
            </a:extLst>
          </p:cNvPr>
          <p:cNvSpPr>
            <a:spLocks noGrp="1"/>
          </p:cNvSpPr>
          <p:nvPr>
            <p:ph type="ftr" sz="quarter" idx="11"/>
          </p:nvPr>
        </p:nvSpPr>
        <p:spPr/>
        <p:txBody>
          <a:bodyPr/>
          <a:lstStyle/>
          <a:p>
            <a:pPr>
              <a:defRPr/>
            </a:pPr>
            <a:r>
              <a:rPr lang="en-US"/>
              <a:t>www.hakanozyildiz.com</a:t>
            </a:r>
          </a:p>
        </p:txBody>
      </p:sp>
      <p:sp>
        <p:nvSpPr>
          <p:cNvPr id="54275" name="Slide Number Placeholder 3">
            <a:extLst>
              <a:ext uri="{FF2B5EF4-FFF2-40B4-BE49-F238E27FC236}">
                <a16:creationId xmlns:a16="http://schemas.microsoft.com/office/drawing/2014/main" id="{338736C0-BC25-CBD7-40C1-7D9B7CE255C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2913793-14E3-A941-8FD6-81344183D23D}" type="slidenum">
              <a:rPr lang="en-US" altLang="tr-TR" sz="1200" smtClean="0">
                <a:solidFill>
                  <a:srgbClr val="898989"/>
                </a:solidFill>
                <a:latin typeface="Times New Roman" panose="02020603050405020304" pitchFamily="18" charset="0"/>
              </a:rPr>
              <a:pPr>
                <a:spcBef>
                  <a:spcPct val="0"/>
                </a:spcBef>
                <a:buFontTx/>
                <a:buNone/>
              </a:pPr>
              <a:t>31</a:t>
            </a:fld>
            <a:endParaRPr lang="en-US" altLang="tr-TR" sz="1200">
              <a:solidFill>
                <a:srgbClr val="898989"/>
              </a:solidFill>
              <a:latin typeface="Times New Roman" panose="02020603050405020304" pitchFamily="18" charset="0"/>
            </a:endParaRPr>
          </a:p>
        </p:txBody>
      </p:sp>
      <p:pic>
        <p:nvPicPr>
          <p:cNvPr id="7" name="Resim 6">
            <a:extLst>
              <a:ext uri="{FF2B5EF4-FFF2-40B4-BE49-F238E27FC236}">
                <a16:creationId xmlns:a16="http://schemas.microsoft.com/office/drawing/2014/main" id="{6535647E-EB7B-F144-FD89-9849D36A1663}"/>
              </a:ext>
            </a:extLst>
          </p:cNvPr>
          <p:cNvPicPr>
            <a:picLocks noChangeAspect="1"/>
          </p:cNvPicPr>
          <p:nvPr/>
        </p:nvPicPr>
        <p:blipFill>
          <a:blip r:embed="rId2"/>
          <a:stretch>
            <a:fillRect/>
          </a:stretch>
        </p:blipFill>
        <p:spPr>
          <a:xfrm>
            <a:off x="495300" y="1412775"/>
            <a:ext cx="8706172" cy="4680521"/>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076EB049-61B4-A3F0-E00D-72B7499520A6}"/>
              </a:ext>
            </a:extLst>
          </p:cNvPr>
          <p:cNvSpPr>
            <a:spLocks noGrp="1" noChangeArrowheads="1"/>
          </p:cNvSpPr>
          <p:nvPr>
            <p:ph type="title"/>
          </p:nvPr>
        </p:nvSpPr>
        <p:spPr>
          <a:xfrm>
            <a:off x="381000" y="304800"/>
            <a:ext cx="9190038" cy="577850"/>
          </a:xfrm>
        </p:spPr>
        <p:txBody>
          <a:bodyPr rtlCol="0">
            <a:normAutofit fontScale="90000"/>
          </a:bodyPr>
          <a:lstStyle/>
          <a:p>
            <a:pPr eaLnBrk="1" fontAlgn="auto" hangingPunct="1">
              <a:spcAft>
                <a:spcPts val="0"/>
              </a:spcAft>
              <a:defRPr/>
            </a:pPr>
            <a:r>
              <a:rPr lang="en-GB" b="1"/>
              <a:t>KİT DENETİMİ</a:t>
            </a:r>
          </a:p>
        </p:txBody>
      </p:sp>
      <p:sp>
        <p:nvSpPr>
          <p:cNvPr id="27651" name="Rectangle 3">
            <a:extLst>
              <a:ext uri="{FF2B5EF4-FFF2-40B4-BE49-F238E27FC236}">
                <a16:creationId xmlns:a16="http://schemas.microsoft.com/office/drawing/2014/main" id="{E74E74F1-FB49-690B-35D0-A645DDE5DB25}"/>
              </a:ext>
            </a:extLst>
          </p:cNvPr>
          <p:cNvSpPr>
            <a:spLocks noGrp="1" noChangeArrowheads="1"/>
          </p:cNvSpPr>
          <p:nvPr>
            <p:ph idx="1"/>
          </p:nvPr>
        </p:nvSpPr>
        <p:spPr/>
        <p:txBody>
          <a:bodyPr rtlCol="0">
            <a:normAutofit lnSpcReduction="10000"/>
          </a:bodyPr>
          <a:lstStyle/>
          <a:p>
            <a:pPr algn="ctr" eaLnBrk="1" fontAlgn="auto" hangingPunct="1">
              <a:spcAft>
                <a:spcPts val="0"/>
              </a:spcAft>
              <a:buFont typeface="Wingdings" pitchFamily="2" charset="2"/>
              <a:buNone/>
              <a:defRPr/>
            </a:pPr>
            <a:r>
              <a:rPr lang="en-GB" sz="2800" b="1" u="sng"/>
              <a:t>Kamu</a:t>
            </a:r>
            <a:r>
              <a:rPr lang="en-GB" sz="3600" b="1" u="sng">
                <a:solidFill>
                  <a:srgbClr val="1D8245"/>
                </a:solidFill>
              </a:rPr>
              <a:t> </a:t>
            </a:r>
            <a:r>
              <a:rPr lang="en-GB" sz="2800" b="1" u="sng"/>
              <a:t>kaynaklarının kullanımı kurallara bağlıdır</a:t>
            </a:r>
            <a:endParaRPr lang="en-GB" b="1"/>
          </a:p>
          <a:p>
            <a:pPr algn="ctr" eaLnBrk="1" fontAlgn="auto" hangingPunct="1">
              <a:spcAft>
                <a:spcPts val="0"/>
              </a:spcAft>
              <a:buFont typeface="Wingdings" pitchFamily="2" charset="2"/>
              <a:buNone/>
              <a:defRPr/>
            </a:pPr>
            <a:endParaRPr lang="en-GB" sz="2700"/>
          </a:p>
          <a:p>
            <a:pPr algn="ctr" eaLnBrk="1" fontAlgn="auto" hangingPunct="1">
              <a:spcAft>
                <a:spcPts val="0"/>
              </a:spcAft>
              <a:buFont typeface="Wingdings" pitchFamily="2" charset="2"/>
              <a:buNone/>
              <a:defRPr/>
            </a:pPr>
            <a:r>
              <a:rPr lang="en-GB" sz="2700" b="1"/>
              <a:t>1982 Anayasası’nın 165. maddesi gereği çıkartılan 3346 sayılı Kanun çerçevesinde TBMM tarafından denetim</a:t>
            </a:r>
          </a:p>
          <a:p>
            <a:pPr algn="ctr" eaLnBrk="1" fontAlgn="auto" hangingPunct="1">
              <a:spcAft>
                <a:spcPts val="0"/>
              </a:spcAft>
              <a:buFont typeface="Wingdings" pitchFamily="2" charset="2"/>
              <a:buNone/>
              <a:defRPr/>
            </a:pPr>
            <a:endParaRPr lang="en-GB" sz="2700"/>
          </a:p>
          <a:p>
            <a:pPr algn="ctr" eaLnBrk="1" fontAlgn="auto" hangingPunct="1">
              <a:spcAft>
                <a:spcPts val="0"/>
              </a:spcAft>
              <a:buFont typeface="Wingdings" pitchFamily="2" charset="2"/>
              <a:buNone/>
              <a:defRPr/>
            </a:pPr>
            <a:r>
              <a:rPr lang="en-GB" sz="2700" b="1"/>
              <a:t>72 sayılı Başbakanlık Yüksek Denetleme Kurulu Hakkında KHK uyarınca YDK tarafından denetim</a:t>
            </a:r>
          </a:p>
          <a:p>
            <a:pPr algn="ctr" eaLnBrk="1" fontAlgn="auto" hangingPunct="1">
              <a:spcAft>
                <a:spcPts val="0"/>
              </a:spcAft>
              <a:buFont typeface="Wingdings" pitchFamily="2" charset="2"/>
              <a:buNone/>
              <a:defRPr/>
            </a:pPr>
            <a:endParaRPr lang="en-GB" sz="2700"/>
          </a:p>
          <a:p>
            <a:pPr algn="ctr" eaLnBrk="1" fontAlgn="auto" hangingPunct="1">
              <a:spcAft>
                <a:spcPts val="0"/>
              </a:spcAft>
              <a:buFont typeface="Wingdings" pitchFamily="2" charset="2"/>
              <a:buNone/>
              <a:defRPr/>
            </a:pPr>
            <a:r>
              <a:rPr lang="en-GB" sz="2700" b="1"/>
              <a:t> KİT  faaliyetlerinin  denetimi  ve  yıl  sonu  hesaplarının  KİT Komisyonu tarafından ibra edilmesi</a:t>
            </a:r>
          </a:p>
        </p:txBody>
      </p:sp>
      <p:sp>
        <p:nvSpPr>
          <p:cNvPr id="55299" name="AutoShape 5">
            <a:extLst>
              <a:ext uri="{FF2B5EF4-FFF2-40B4-BE49-F238E27FC236}">
                <a16:creationId xmlns:a16="http://schemas.microsoft.com/office/drawing/2014/main" id="{336BB413-24EA-6FEF-2DCD-CADC0AF0E548}"/>
              </a:ext>
            </a:extLst>
          </p:cNvPr>
          <p:cNvSpPr>
            <a:spLocks noChangeArrowheads="1"/>
          </p:cNvSpPr>
          <p:nvPr/>
        </p:nvSpPr>
        <p:spPr bwMode="auto">
          <a:xfrm rot="16200000" flipH="1">
            <a:off x="4603750" y="3290888"/>
            <a:ext cx="596900" cy="444500"/>
          </a:xfrm>
          <a:prstGeom prst="rightArrow">
            <a:avLst>
              <a:gd name="adj1" fmla="val 50000"/>
              <a:gd name="adj2" fmla="val 67149"/>
            </a:avLst>
          </a:prstGeom>
          <a:solidFill>
            <a:srgbClr val="FFC5CF"/>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2800">
              <a:latin typeface="Times New Roman" panose="02020603050405020304" pitchFamily="18" charset="0"/>
            </a:endParaRPr>
          </a:p>
        </p:txBody>
      </p:sp>
      <p:sp>
        <p:nvSpPr>
          <p:cNvPr id="55300" name="AutoShape 6">
            <a:extLst>
              <a:ext uri="{FF2B5EF4-FFF2-40B4-BE49-F238E27FC236}">
                <a16:creationId xmlns:a16="http://schemas.microsoft.com/office/drawing/2014/main" id="{B3C96784-3992-DD54-9D6A-F03B5D282E48}"/>
              </a:ext>
            </a:extLst>
          </p:cNvPr>
          <p:cNvSpPr>
            <a:spLocks noChangeArrowheads="1"/>
          </p:cNvSpPr>
          <p:nvPr/>
        </p:nvSpPr>
        <p:spPr bwMode="auto">
          <a:xfrm rot="16200000" flipH="1">
            <a:off x="4619625" y="4687888"/>
            <a:ext cx="596900" cy="444500"/>
          </a:xfrm>
          <a:prstGeom prst="rightArrow">
            <a:avLst>
              <a:gd name="adj1" fmla="val 50000"/>
              <a:gd name="adj2" fmla="val 67149"/>
            </a:avLst>
          </a:prstGeom>
          <a:solidFill>
            <a:srgbClr val="FFC5CF"/>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2800">
              <a:latin typeface="Times New Roman" panose="02020603050405020304" pitchFamily="18" charset="0"/>
            </a:endParaRPr>
          </a:p>
        </p:txBody>
      </p:sp>
      <p:sp>
        <p:nvSpPr>
          <p:cNvPr id="55301" name="Slide Number Placeholder 5">
            <a:extLst>
              <a:ext uri="{FF2B5EF4-FFF2-40B4-BE49-F238E27FC236}">
                <a16:creationId xmlns:a16="http://schemas.microsoft.com/office/drawing/2014/main" id="{62624ED8-6A28-90C0-93A8-18BBF5F36B3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21519CE-6D96-8A4C-BFFB-EFE0BF782756}" type="slidenum">
              <a:rPr lang="en-US" altLang="tr-TR" sz="1200" smtClean="0">
                <a:solidFill>
                  <a:srgbClr val="898989"/>
                </a:solidFill>
                <a:latin typeface="Times New Roman" panose="02020603050405020304" pitchFamily="18" charset="0"/>
              </a:rPr>
              <a:pPr>
                <a:spcBef>
                  <a:spcPct val="0"/>
                </a:spcBef>
                <a:buFontTx/>
                <a:buNone/>
              </a:pPr>
              <a:t>32</a:t>
            </a:fld>
            <a:endParaRPr lang="en-US" altLang="tr-TR" sz="1200">
              <a:solidFill>
                <a:srgbClr val="898989"/>
              </a:solidFill>
              <a:latin typeface="Times New Roman" panose="02020603050405020304" pitchFamily="18" charset="0"/>
            </a:endParaRPr>
          </a:p>
        </p:txBody>
      </p:sp>
      <p:sp>
        <p:nvSpPr>
          <p:cNvPr id="7" name="Footer Placeholder 6">
            <a:extLst>
              <a:ext uri="{FF2B5EF4-FFF2-40B4-BE49-F238E27FC236}">
                <a16:creationId xmlns:a16="http://schemas.microsoft.com/office/drawing/2014/main" id="{D632A49F-1143-5F26-C833-AFC0F6BA45AF}"/>
              </a:ext>
            </a:extLst>
          </p:cNvPr>
          <p:cNvSpPr>
            <a:spLocks noGrp="1"/>
          </p:cNvSpPr>
          <p:nvPr>
            <p:ph type="ftr" sz="quarter" idx="11"/>
          </p:nvPr>
        </p:nvSpPr>
        <p:spPr/>
        <p:txBody>
          <a:bodyPr/>
          <a:lstStyle/>
          <a:p>
            <a:pPr>
              <a:defRPr/>
            </a:pPr>
            <a:r>
              <a:rPr lang="en-US"/>
              <a:t>www.hakanozyildiz.com</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9296588D-53E3-540A-966B-955C48707632}"/>
              </a:ext>
            </a:extLst>
          </p:cNvPr>
          <p:cNvSpPr>
            <a:spLocks noGrp="1"/>
          </p:cNvSpPr>
          <p:nvPr>
            <p:ph type="title"/>
          </p:nvPr>
        </p:nvSpPr>
        <p:spPr>
          <a:xfrm>
            <a:off x="412750" y="228600"/>
            <a:ext cx="9188450" cy="577850"/>
          </a:xfrm>
        </p:spPr>
        <p:txBody>
          <a:bodyPr/>
          <a:lstStyle/>
          <a:p>
            <a:pPr eaLnBrk="1" hangingPunct="1"/>
            <a:r>
              <a:rPr lang="en-GB" altLang="tr-TR" sz="2800" b="1">
                <a:latin typeface="Times New Roman" panose="02020603050405020304" pitchFamily="18" charset="0"/>
              </a:rPr>
              <a:t>KİTLERİN EKONOMİ İÇİNDEKİ YERİ</a:t>
            </a:r>
            <a:r>
              <a:rPr lang="tr-TR" altLang="tr-TR" sz="2800" b="1">
                <a:latin typeface="Times New Roman" panose="02020603050405020304" pitchFamily="18" charset="0"/>
              </a:rPr>
              <a:t> - 2003</a:t>
            </a:r>
            <a:endParaRPr lang="en-GB" altLang="tr-TR" sz="2800" b="1">
              <a:latin typeface="Times New Roman" panose="02020603050405020304" pitchFamily="18" charset="0"/>
            </a:endParaRPr>
          </a:p>
        </p:txBody>
      </p:sp>
      <p:sp>
        <p:nvSpPr>
          <p:cNvPr id="57346" name="Rectangle 3">
            <a:extLst>
              <a:ext uri="{FF2B5EF4-FFF2-40B4-BE49-F238E27FC236}">
                <a16:creationId xmlns:a16="http://schemas.microsoft.com/office/drawing/2014/main" id="{7CE1A5C3-21F3-5192-F33A-B785EA5255DD}"/>
              </a:ext>
            </a:extLst>
          </p:cNvPr>
          <p:cNvSpPr>
            <a:spLocks noGrp="1"/>
          </p:cNvSpPr>
          <p:nvPr>
            <p:ph type="body" sz="half" idx="1"/>
          </p:nvPr>
        </p:nvSpPr>
        <p:spPr>
          <a:xfrm>
            <a:off x="631825" y="1052513"/>
            <a:ext cx="8858250" cy="576262"/>
          </a:xfrm>
          <a:noFill/>
        </p:spPr>
        <p:txBody>
          <a:bodyPr/>
          <a:lstStyle/>
          <a:p>
            <a:pPr eaLnBrk="1" hangingPunct="1">
              <a:lnSpc>
                <a:spcPct val="80000"/>
              </a:lnSpc>
              <a:buFont typeface="Wingdings" pitchFamily="2" charset="2"/>
              <a:buChar char="§"/>
            </a:pPr>
            <a:r>
              <a:rPr lang="en-GB" altLang="tr-TR" sz="1800"/>
              <a:t>İstanbul Sanayi Odası tarafından hazırlanan 500 Büyük Sanayi Kuruluşu listesinde görülmektedir.</a:t>
            </a:r>
          </a:p>
        </p:txBody>
      </p:sp>
      <p:graphicFrame>
        <p:nvGraphicFramePr>
          <p:cNvPr id="57347" name="Object 4">
            <a:extLst>
              <a:ext uri="{FF2B5EF4-FFF2-40B4-BE49-F238E27FC236}">
                <a16:creationId xmlns:a16="http://schemas.microsoft.com/office/drawing/2014/main" id="{50B998C5-BA0B-B414-6803-B00340B673C1}"/>
              </a:ext>
            </a:extLst>
          </p:cNvPr>
          <p:cNvGraphicFramePr>
            <a:graphicFrameLocks noGrp="1" noChangeAspect="1"/>
          </p:cNvGraphicFramePr>
          <p:nvPr>
            <p:ph sz="quarter" idx="2"/>
          </p:nvPr>
        </p:nvGraphicFramePr>
        <p:xfrm>
          <a:off x="6254750" y="1206500"/>
          <a:ext cx="2251075" cy="2471738"/>
        </p:xfrm>
        <a:graphic>
          <a:graphicData uri="http://schemas.openxmlformats.org/presentationml/2006/ole">
            <mc:AlternateContent xmlns:mc="http://schemas.openxmlformats.org/markup-compatibility/2006">
              <mc:Choice xmlns:v="urn:schemas-microsoft-com:vml" Requires="v">
                <p:oleObj name="Chart" r:id="rId3" imgW="4648200" imgH="5105400" progId="MSGraph.Chart.8">
                  <p:embed followColorScheme="full"/>
                </p:oleObj>
              </mc:Choice>
              <mc:Fallback>
                <p:oleObj name="Chart" r:id="rId3" imgW="4648200" imgH="5105400" progId="MSGraph.Chart.8">
                  <p:embed followColorScheme="full"/>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4750" y="1206500"/>
                        <a:ext cx="2251075"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9421" name="Group 109">
            <a:extLst>
              <a:ext uri="{FF2B5EF4-FFF2-40B4-BE49-F238E27FC236}">
                <a16:creationId xmlns:a16="http://schemas.microsoft.com/office/drawing/2014/main" id="{8A64DFE5-0025-8425-5F2A-BBEE0E8586FD}"/>
              </a:ext>
            </a:extLst>
          </p:cNvPr>
          <p:cNvGraphicFramePr>
            <a:graphicFrameLocks noGrp="1"/>
          </p:cNvGraphicFramePr>
          <p:nvPr>
            <p:ph sz="quarter" idx="3"/>
          </p:nvPr>
        </p:nvGraphicFramePr>
        <p:xfrm>
          <a:off x="992188" y="1700213"/>
          <a:ext cx="8281987" cy="4664074"/>
        </p:xfrm>
        <a:graphic>
          <a:graphicData uri="http://schemas.openxmlformats.org/drawingml/2006/table">
            <a:tbl>
              <a:tblPr/>
              <a:tblGrid>
                <a:gridCol w="461962">
                  <a:extLst>
                    <a:ext uri="{9D8B030D-6E8A-4147-A177-3AD203B41FA5}">
                      <a16:colId xmlns:a16="http://schemas.microsoft.com/office/drawing/2014/main" val="20000"/>
                    </a:ext>
                  </a:extLst>
                </a:gridCol>
                <a:gridCol w="1209675">
                  <a:extLst>
                    <a:ext uri="{9D8B030D-6E8A-4147-A177-3AD203B41FA5}">
                      <a16:colId xmlns:a16="http://schemas.microsoft.com/office/drawing/2014/main" val="20001"/>
                    </a:ext>
                  </a:extLst>
                </a:gridCol>
                <a:gridCol w="1322388">
                  <a:extLst>
                    <a:ext uri="{9D8B030D-6E8A-4147-A177-3AD203B41FA5}">
                      <a16:colId xmlns:a16="http://schemas.microsoft.com/office/drawing/2014/main" val="20002"/>
                    </a:ext>
                  </a:extLst>
                </a:gridCol>
                <a:gridCol w="1322387">
                  <a:extLst>
                    <a:ext uri="{9D8B030D-6E8A-4147-A177-3AD203B41FA5}">
                      <a16:colId xmlns:a16="http://schemas.microsoft.com/office/drawing/2014/main" val="20003"/>
                    </a:ext>
                  </a:extLst>
                </a:gridCol>
                <a:gridCol w="1322388">
                  <a:extLst>
                    <a:ext uri="{9D8B030D-6E8A-4147-A177-3AD203B41FA5}">
                      <a16:colId xmlns:a16="http://schemas.microsoft.com/office/drawing/2014/main" val="20004"/>
                    </a:ext>
                  </a:extLst>
                </a:gridCol>
                <a:gridCol w="1322387">
                  <a:extLst>
                    <a:ext uri="{9D8B030D-6E8A-4147-A177-3AD203B41FA5}">
                      <a16:colId xmlns:a16="http://schemas.microsoft.com/office/drawing/2014/main" val="20005"/>
                    </a:ext>
                  </a:extLst>
                </a:gridCol>
                <a:gridCol w="1320800">
                  <a:extLst>
                    <a:ext uri="{9D8B030D-6E8A-4147-A177-3AD203B41FA5}">
                      <a16:colId xmlns:a16="http://schemas.microsoft.com/office/drawing/2014/main" val="20006"/>
                    </a:ext>
                  </a:extLst>
                </a:gridCol>
              </a:tblGrid>
              <a:tr h="396294">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GB" sz="1000" b="1" i="0" u="none" strike="noStrike" cap="none" normalizeH="0" baseline="0">
                          <a:ln>
                            <a:noFill/>
                          </a:ln>
                          <a:solidFill>
                            <a:schemeClr val="tx1"/>
                          </a:solidFill>
                          <a:effectLst/>
                          <a:latin typeface="Arial" charset="0"/>
                          <a:cs typeface="Arial" charset="0"/>
                        </a:rPr>
                        <a:t>Sıra</a:t>
                      </a:r>
                      <a:endParaRPr kumimoji="0" lang="en-GB" sz="2400" b="1" i="0" u="none" strike="noStrike" cap="none" normalizeH="0" baseline="0">
                        <a:ln>
                          <a:noFill/>
                        </a:ln>
                        <a:solidFill>
                          <a:schemeClr val="tx1"/>
                        </a:solidFill>
                        <a:effectLst/>
                        <a:latin typeface="Times New Roman"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GB" sz="1000" b="1" i="0" u="none" strike="noStrike" cap="none" normalizeH="0" baseline="0">
                          <a:ln>
                            <a:noFill/>
                          </a:ln>
                          <a:solidFill>
                            <a:srgbClr val="1948E8"/>
                          </a:solidFill>
                          <a:effectLst/>
                          <a:latin typeface="Arial" charset="0"/>
                          <a:cs typeface="Arial" charset="0"/>
                        </a:rPr>
                        <a:t>ÜRETİMDEN SATIŞLAR</a:t>
                      </a:r>
                      <a:endParaRPr kumimoji="0" lang="en-GB" sz="2400" b="0" i="0" u="none" strike="noStrike" cap="none" normalizeH="0" baseline="0">
                        <a:ln>
                          <a:noFill/>
                        </a:ln>
                        <a:solidFill>
                          <a:srgbClr val="1948E8"/>
                        </a:solidFill>
                        <a:effectLst/>
                        <a:latin typeface="Times New Roman"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GB" sz="1000" b="1" i="0" u="none" strike="noStrike" cap="none" normalizeH="0" baseline="0">
                          <a:ln>
                            <a:noFill/>
                          </a:ln>
                          <a:solidFill>
                            <a:srgbClr val="1948E8"/>
                          </a:solidFill>
                          <a:effectLst/>
                          <a:latin typeface="Arial" charset="0"/>
                          <a:cs typeface="Arial" charset="0"/>
                        </a:rPr>
                        <a:t>KATMA DEĞER</a:t>
                      </a:r>
                      <a:endParaRPr kumimoji="0" lang="en-GB" sz="2400" b="0" i="0" u="none" strike="noStrike" cap="none" normalizeH="0" baseline="0">
                        <a:ln>
                          <a:noFill/>
                        </a:ln>
                        <a:solidFill>
                          <a:srgbClr val="1948E8"/>
                        </a:solidFill>
                        <a:effectLst/>
                        <a:latin typeface="Times New Roman"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GB" sz="1000" b="1" i="0" u="none" strike="noStrike" cap="none" normalizeH="0" baseline="0">
                          <a:ln>
                            <a:noFill/>
                          </a:ln>
                          <a:solidFill>
                            <a:srgbClr val="1948E8"/>
                          </a:solidFill>
                          <a:effectLst/>
                          <a:latin typeface="Arial" charset="0"/>
                          <a:cs typeface="Arial" charset="0"/>
                        </a:rPr>
                        <a:t>KAR</a:t>
                      </a:r>
                      <a:endParaRPr kumimoji="0" lang="en-GB" sz="2400" b="0" i="0" u="none" strike="noStrike" cap="none" normalizeH="0" baseline="0">
                        <a:ln>
                          <a:noFill/>
                        </a:ln>
                        <a:solidFill>
                          <a:srgbClr val="1948E8"/>
                        </a:solidFill>
                        <a:effectLst/>
                        <a:latin typeface="Times New Roman"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GB" sz="1000" b="1" i="0" u="none" strike="noStrike" cap="none" normalizeH="0" baseline="0">
                          <a:ln>
                            <a:noFill/>
                          </a:ln>
                          <a:solidFill>
                            <a:srgbClr val="1948E8"/>
                          </a:solidFill>
                          <a:effectLst/>
                          <a:latin typeface="Arial" charset="0"/>
                          <a:cs typeface="Arial" charset="0"/>
                        </a:rPr>
                        <a:t>İHRACAT</a:t>
                      </a:r>
                      <a:endParaRPr kumimoji="0" lang="en-GB" sz="2400" b="0" i="0" u="none" strike="noStrike" cap="none" normalizeH="0" baseline="0">
                        <a:ln>
                          <a:noFill/>
                        </a:ln>
                        <a:solidFill>
                          <a:srgbClr val="1948E8"/>
                        </a:solidFill>
                        <a:effectLst/>
                        <a:latin typeface="Times New Roman"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GB" sz="1000" b="1" i="0" u="none" strike="noStrike" cap="none" normalizeH="0" baseline="0">
                          <a:ln>
                            <a:noFill/>
                          </a:ln>
                          <a:solidFill>
                            <a:srgbClr val="1948E8"/>
                          </a:solidFill>
                          <a:effectLst/>
                          <a:latin typeface="Arial" charset="0"/>
                          <a:cs typeface="Arial" charset="0"/>
                        </a:rPr>
                        <a:t>NET AKTİF</a:t>
                      </a:r>
                      <a:endParaRPr kumimoji="0" lang="en-GB" sz="2400" b="0" i="0" u="none" strike="noStrike" cap="none" normalizeH="0" baseline="0">
                        <a:ln>
                          <a:noFill/>
                        </a:ln>
                        <a:solidFill>
                          <a:srgbClr val="1948E8"/>
                        </a:solidFill>
                        <a:effectLst/>
                        <a:latin typeface="Times New Roman"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GB" sz="1000" b="1" i="0" u="none" strike="noStrike" cap="none" normalizeH="0" baseline="0">
                          <a:ln>
                            <a:noFill/>
                          </a:ln>
                          <a:solidFill>
                            <a:srgbClr val="1948E8"/>
                          </a:solidFill>
                          <a:effectLst/>
                          <a:latin typeface="Arial" charset="0"/>
                          <a:cs typeface="Arial" charset="0"/>
                        </a:rPr>
                        <a:t>ÖZ SERMAYE</a:t>
                      </a:r>
                      <a:endParaRPr kumimoji="0" lang="en-GB" sz="2400" b="0" i="0" u="none" strike="noStrike" cap="none" normalizeH="0" baseline="0">
                        <a:ln>
                          <a:noFill/>
                        </a:ln>
                        <a:solidFill>
                          <a:srgbClr val="1948E8"/>
                        </a:solidFill>
                        <a:effectLst/>
                        <a:latin typeface="Times New Roman"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911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000" b="1" i="0" u="none" strike="noStrike" cap="none" normalizeH="0" baseline="0">
                          <a:ln>
                            <a:noFill/>
                          </a:ln>
                          <a:solidFill>
                            <a:schemeClr val="tx1"/>
                          </a:solidFill>
                          <a:effectLst/>
                          <a:latin typeface="Arial" charset="0"/>
                          <a:cs typeface="Arial" charset="0"/>
                        </a:rPr>
                        <a:t>1</a:t>
                      </a:r>
                      <a:endParaRPr kumimoji="0" lang="en-GB" sz="2400" b="0"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chemeClr val="hlink"/>
                          </a:solidFill>
                          <a:effectLst/>
                          <a:latin typeface="Arial" charset="0"/>
                          <a:cs typeface="Arial" charset="0"/>
                        </a:rPr>
                        <a:t>TÜPRAŞ</a:t>
                      </a:r>
                      <a:endParaRPr kumimoji="0" lang="en-GB" sz="1100" b="1" i="0" u="none" strike="noStrike" cap="none" normalizeH="0" baseline="0">
                        <a:ln>
                          <a:noFill/>
                        </a:ln>
                        <a:solidFill>
                          <a:schemeClr val="hlink"/>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chemeClr val="hlink"/>
                          </a:solidFill>
                          <a:effectLst/>
                          <a:latin typeface="Arial" charset="0"/>
                          <a:cs typeface="Arial" charset="0"/>
                        </a:rPr>
                        <a:t>TÜPRAŞ</a:t>
                      </a:r>
                      <a:endParaRPr kumimoji="0" lang="en-GB" sz="1100" b="1" i="0" u="none" strike="noStrike" cap="none" normalizeH="0" baseline="0">
                        <a:ln>
                          <a:noFill/>
                        </a:ln>
                        <a:solidFill>
                          <a:schemeClr val="hlink"/>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chemeClr val="hlink"/>
                          </a:solidFill>
                          <a:effectLst/>
                          <a:latin typeface="Arial" charset="0"/>
                          <a:cs typeface="Arial" charset="0"/>
                        </a:rPr>
                        <a:t>T</a:t>
                      </a:r>
                      <a:r>
                        <a:rPr kumimoji="0" lang="tr-TR" sz="1100" b="1" i="0" u="none" strike="noStrike" cap="none" normalizeH="0" baseline="0">
                          <a:ln>
                            <a:noFill/>
                          </a:ln>
                          <a:solidFill>
                            <a:schemeClr val="hlink"/>
                          </a:solidFill>
                          <a:effectLst/>
                          <a:latin typeface="Arial" charset="0"/>
                        </a:rPr>
                        <a:t>ÜPRAŞ</a:t>
                      </a:r>
                      <a:endParaRPr kumimoji="0" lang="en-GB" sz="1100" b="1" i="0" u="none" strike="noStrike" cap="none" normalizeH="0" baseline="0">
                        <a:ln>
                          <a:noFill/>
                        </a:ln>
                        <a:solidFill>
                          <a:schemeClr val="hlink"/>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chemeClr val="tx1"/>
                          </a:solidFill>
                          <a:effectLst/>
                          <a:latin typeface="Arial" charset="0"/>
                          <a:cs typeface="Arial" charset="0"/>
                        </a:rPr>
                        <a:t>VESTEL</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rgbClr val="FF0000"/>
                          </a:solidFill>
                          <a:effectLst/>
                          <a:latin typeface="Arial" charset="0"/>
                          <a:cs typeface="Arial" charset="0"/>
                        </a:rPr>
                        <a:t>EÜAŞ </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rgbClr val="FF0000"/>
                          </a:solidFill>
                          <a:effectLst/>
                          <a:latin typeface="Arial" charset="0"/>
                          <a:cs typeface="Arial" charset="0"/>
                        </a:rPr>
                        <a:t>EÜAŞ </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677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000" b="1" i="0" u="none" strike="noStrike" cap="none" normalizeH="0" baseline="0">
                          <a:ln>
                            <a:noFill/>
                          </a:ln>
                          <a:solidFill>
                            <a:schemeClr val="tx1"/>
                          </a:solidFill>
                          <a:effectLst/>
                          <a:latin typeface="Arial" charset="0"/>
                          <a:cs typeface="Arial" charset="0"/>
                        </a:rPr>
                        <a:t>2</a:t>
                      </a:r>
                      <a:endParaRPr kumimoji="0" lang="en-GB" sz="2400" b="0"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cs typeface="Arial" charset="0"/>
                        </a:rPr>
                        <a:t>FORD OTOMOTİV</a:t>
                      </a:r>
                      <a:endParaRPr kumimoji="0" lang="en-GB" sz="1100" b="1" i="0" u="none" strike="noStrike" cap="none" normalizeH="0" baseline="0">
                        <a:ln>
                          <a:noFill/>
                        </a:ln>
                        <a:solidFill>
                          <a:schemeClr val="tx1"/>
                        </a:solidFill>
                        <a:effectLst/>
                        <a:latin typeface="Arial"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rgbClr val="FF0000"/>
                          </a:solidFill>
                          <a:effectLst/>
                          <a:latin typeface="Arial" charset="0"/>
                          <a:cs typeface="Arial" charset="0"/>
                        </a:rPr>
                        <a:t>TEKEL</a:t>
                      </a:r>
                      <a:r>
                        <a:rPr kumimoji="0" lang="en-GB" sz="1100" b="1" i="0" u="none" strike="noStrike" cap="none" normalizeH="0" baseline="0">
                          <a:ln>
                            <a:noFill/>
                          </a:ln>
                          <a:solidFill>
                            <a:srgbClr val="FF0000"/>
                          </a:solidFill>
                          <a:effectLst/>
                          <a:latin typeface="Arial" charset="0"/>
                          <a:cs typeface="Arial" charset="0"/>
                        </a:rPr>
                        <a:t> </a:t>
                      </a: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cs typeface="Arial" charset="0"/>
                        </a:rPr>
                        <a:t>PETROL OFİSİ</a:t>
                      </a:r>
                      <a:endParaRPr kumimoji="0" lang="en-GB" sz="1100" b="1" i="0" u="none" strike="noStrike" cap="none" normalizeH="0" baseline="0">
                        <a:ln>
                          <a:noFill/>
                        </a:ln>
                        <a:solidFill>
                          <a:schemeClr val="tx1"/>
                        </a:solidFill>
                        <a:effectLst/>
                        <a:latin typeface="Arial"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chemeClr val="tx1"/>
                          </a:solidFill>
                          <a:effectLst/>
                          <a:latin typeface="Arial" charset="0"/>
                          <a:cs typeface="Arial" charset="0"/>
                        </a:rPr>
                        <a:t>OYAK-RENAULT</a:t>
                      </a: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chemeClr val="tx1"/>
                          </a:solidFill>
                          <a:effectLst/>
                          <a:latin typeface="Arial" charset="0"/>
                          <a:cs typeface="Arial" charset="0"/>
                        </a:rPr>
                        <a:t>PETROL OFİSİ </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chemeClr val="tx1"/>
                          </a:solidFill>
                          <a:effectLst/>
                          <a:latin typeface="Arial" charset="0"/>
                          <a:cs typeface="Arial" charset="0"/>
                        </a:rPr>
                        <a:t>EREĞLİ DEMİR ÇELİK</a:t>
                      </a: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4441">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000" b="1" i="0" u="none" strike="noStrike" cap="none" normalizeH="0" baseline="0">
                          <a:ln>
                            <a:noFill/>
                          </a:ln>
                          <a:solidFill>
                            <a:schemeClr val="tx1"/>
                          </a:solidFill>
                          <a:effectLst/>
                          <a:latin typeface="Arial" charset="0"/>
                          <a:cs typeface="Arial" charset="0"/>
                        </a:rPr>
                        <a:t>3</a:t>
                      </a:r>
                      <a:endParaRPr kumimoji="0" lang="en-GB" sz="2400" b="0"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cs typeface="Arial" charset="0"/>
                        </a:rPr>
                        <a:t>TOYOTA</a:t>
                      </a:r>
                      <a:endParaRPr kumimoji="0" lang="en-GB" sz="1100" b="1" i="0" u="none" strike="noStrike" cap="none" normalizeH="0" baseline="0">
                        <a:ln>
                          <a:noFill/>
                        </a:ln>
                        <a:solidFill>
                          <a:schemeClr val="tx1"/>
                        </a:solidFill>
                        <a:effectLst/>
                        <a:latin typeface="Arial"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cs typeface="Arial" charset="0"/>
                        </a:rPr>
                        <a:t>PHILSA</a:t>
                      </a:r>
                      <a:endParaRPr kumimoji="0" lang="en-GB" sz="1100" b="1" i="0" u="none" strike="noStrike" cap="none" normalizeH="0" baseline="0">
                        <a:ln>
                          <a:noFill/>
                        </a:ln>
                        <a:solidFill>
                          <a:schemeClr val="tx1"/>
                        </a:solidFill>
                        <a:effectLst/>
                        <a:latin typeface="Arial"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cs typeface="Arial" charset="0"/>
                        </a:rPr>
                        <a:t>EREĞLİ DEMİR ÇELİK</a:t>
                      </a:r>
                      <a:endParaRPr kumimoji="0" lang="en-GB" sz="1100" b="1" i="0" u="none" strike="noStrike" cap="none" normalizeH="0" baseline="0">
                        <a:ln>
                          <a:noFill/>
                        </a:ln>
                        <a:solidFill>
                          <a:schemeClr val="tx1"/>
                        </a:solidFill>
                        <a:effectLst/>
                        <a:latin typeface="Arial"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n-GB" sz="1100" b="1" i="0" u="none" strike="noStrike" cap="none" normalizeH="0" baseline="0">
                        <a:ln>
                          <a:noFill/>
                        </a:ln>
                        <a:solidFill>
                          <a:schemeClr val="tx1"/>
                        </a:solidFill>
                        <a:effectLst/>
                        <a:latin typeface="Times New Roman"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rPr>
                        <a:t>FORD OTOMOTİV</a:t>
                      </a:r>
                      <a:endParaRPr kumimoji="0" lang="en-GB" sz="1100" b="1" i="0" u="none" strike="noStrike" cap="none" normalizeH="0" baseline="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rgbClr val="FF0000"/>
                          </a:solidFill>
                          <a:effectLst/>
                          <a:latin typeface="Arial" charset="0"/>
                          <a:cs typeface="Arial" charset="0"/>
                        </a:rPr>
                        <a:t>TÜPRAŞ</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rgbClr val="FF0000"/>
                          </a:solidFill>
                          <a:effectLst/>
                          <a:latin typeface="Arial" charset="0"/>
                          <a:cs typeface="Arial" charset="0"/>
                        </a:rPr>
                        <a:t>TÜRKŞEKER</a:t>
                      </a:r>
                      <a:endParaRPr kumimoji="0" lang="en-GB" sz="1100" b="1" i="0" u="none" strike="noStrike" cap="none" normalizeH="0" baseline="0">
                        <a:ln>
                          <a:noFill/>
                        </a:ln>
                        <a:solidFill>
                          <a:srgbClr val="FF0000"/>
                        </a:solidFill>
                        <a:effectLst/>
                        <a:latin typeface="Arial"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677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000" b="1" i="0" u="none" strike="noStrike" cap="none" normalizeH="0" baseline="0">
                          <a:ln>
                            <a:noFill/>
                          </a:ln>
                          <a:solidFill>
                            <a:schemeClr val="tx1"/>
                          </a:solidFill>
                          <a:effectLst/>
                          <a:latin typeface="Arial" charset="0"/>
                          <a:cs typeface="Arial" charset="0"/>
                        </a:rPr>
                        <a:t>4</a:t>
                      </a:r>
                      <a:endParaRPr kumimoji="0" lang="en-GB" sz="2400" b="0"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rgbClr val="FF0000"/>
                          </a:solidFill>
                          <a:effectLst/>
                          <a:latin typeface="Arial" charset="0"/>
                          <a:cs typeface="Arial" charset="0"/>
                        </a:rPr>
                        <a:t>EÜAŞ</a:t>
                      </a:r>
                      <a:endParaRPr kumimoji="0" lang="en-GB" sz="1100" b="1" i="0" u="none" strike="noStrike" cap="none" normalizeH="0" baseline="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chemeClr val="tx1"/>
                          </a:solidFill>
                          <a:effectLst/>
                          <a:latin typeface="Arial" charset="0"/>
                          <a:cs typeface="Arial" charset="0"/>
                        </a:rPr>
                        <a:t>P</a:t>
                      </a:r>
                      <a:r>
                        <a:rPr kumimoji="0" lang="tr-TR" sz="1100" b="1" i="0" u="none" strike="noStrike" cap="none" normalizeH="0" baseline="0">
                          <a:ln>
                            <a:noFill/>
                          </a:ln>
                          <a:solidFill>
                            <a:schemeClr val="tx1"/>
                          </a:solidFill>
                          <a:effectLst/>
                          <a:latin typeface="Arial" charset="0"/>
                        </a:rPr>
                        <a:t>ETROL OFİSİ</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rgbClr val="FF0000"/>
                          </a:solidFill>
                          <a:effectLst/>
                          <a:latin typeface="Arial" charset="0"/>
                        </a:rPr>
                        <a:t>EÜAŞ</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chemeClr val="tx1"/>
                          </a:solidFill>
                          <a:effectLst/>
                          <a:latin typeface="Arial" charset="0"/>
                        </a:rPr>
                        <a:t>T</a:t>
                      </a:r>
                      <a:r>
                        <a:rPr kumimoji="0" lang="tr-TR" sz="1100" b="1" i="0" u="none" strike="noStrike" cap="none" normalizeH="0" baseline="0">
                          <a:ln>
                            <a:noFill/>
                          </a:ln>
                          <a:solidFill>
                            <a:schemeClr val="tx1"/>
                          </a:solidFill>
                          <a:effectLst/>
                          <a:latin typeface="Arial" charset="0"/>
                        </a:rPr>
                        <a:t>OYOTA</a:t>
                      </a:r>
                      <a:endParaRPr kumimoji="0" lang="en-GB" sz="1100" b="1" i="0" u="none" strike="noStrike" cap="none" normalizeH="0" baseline="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rPr>
                        <a:t>EREĞLİ DEMİR ÇELİK</a:t>
                      </a:r>
                      <a:endParaRPr kumimoji="0" lang="en-GB" sz="1100" b="1" i="0" u="none" strike="noStrike" cap="none" normalizeH="0" baseline="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n-GB" sz="1100" b="1" i="0" u="none" strike="noStrike" cap="none" normalizeH="0" baseline="0">
                        <a:ln>
                          <a:noFill/>
                        </a:ln>
                        <a:solidFill>
                          <a:schemeClr val="tx1"/>
                        </a:solidFill>
                        <a:effectLst/>
                        <a:latin typeface="Times New Roman"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rgbClr val="FF0000"/>
                          </a:solidFill>
                          <a:effectLst/>
                          <a:latin typeface="Arial" charset="0"/>
                          <a:cs typeface="Arial" charset="0"/>
                        </a:rPr>
                        <a:t>TÜPRAŞ</a:t>
                      </a:r>
                      <a:endParaRPr kumimoji="0" lang="en-GB" sz="1100" b="1" i="0" u="none" strike="noStrike" cap="none" normalizeH="0" baseline="0">
                        <a:ln>
                          <a:noFill/>
                        </a:ln>
                        <a:solidFill>
                          <a:srgbClr val="FF0000"/>
                        </a:solidFill>
                        <a:effectLst/>
                        <a:latin typeface="Arial"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677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000" b="1" i="0" u="none" strike="noStrike" cap="none" normalizeH="0" baseline="0">
                          <a:ln>
                            <a:noFill/>
                          </a:ln>
                          <a:solidFill>
                            <a:schemeClr val="tx1"/>
                          </a:solidFill>
                          <a:effectLst/>
                          <a:latin typeface="Arial" charset="0"/>
                          <a:cs typeface="Arial" charset="0"/>
                        </a:rPr>
                        <a:t>5</a:t>
                      </a:r>
                      <a:endParaRPr kumimoji="0" lang="en-GB" sz="2400" b="0"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rPr>
                        <a:t>ARÇELİK A.Ş.</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rgbClr val="FF0000"/>
                          </a:solidFill>
                          <a:effectLst/>
                          <a:latin typeface="Arial" charset="0"/>
                          <a:cs typeface="Arial" charset="0"/>
                        </a:rPr>
                        <a:t>EÜAŞ </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rgbClr val="FF0000"/>
                          </a:solidFill>
                          <a:effectLst/>
                          <a:latin typeface="Arial" charset="0"/>
                          <a:cs typeface="Arial" charset="0"/>
                        </a:rPr>
                        <a:t>TÜRKŞEKER</a:t>
                      </a:r>
                      <a:endParaRPr kumimoji="0" lang="en-GB" sz="1100" b="1" i="0" u="none" strike="noStrike" cap="none" normalizeH="0" baseline="0">
                        <a:ln>
                          <a:noFill/>
                        </a:ln>
                        <a:solidFill>
                          <a:srgbClr val="FF0000"/>
                        </a:solidFill>
                        <a:effectLst/>
                        <a:latin typeface="Arial"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rPr>
                        <a:t>TOFAŞ</a:t>
                      </a:r>
                      <a:endParaRPr kumimoji="0" lang="en-GB" sz="1100" b="1" i="0" u="none" strike="noStrike" cap="none" normalizeH="0" baseline="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tr-TR" sz="1100" b="1" i="0" u="none" strike="noStrike" cap="none" normalizeH="0" baseline="0">
                        <a:ln>
                          <a:noFill/>
                        </a:ln>
                        <a:solidFill>
                          <a:srgbClr val="FF0000"/>
                        </a:solidFill>
                        <a:effectLst/>
                        <a:latin typeface="Arial"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rgbClr val="FF0000"/>
                          </a:solidFill>
                          <a:effectLst/>
                          <a:latin typeface="Arial" charset="0"/>
                          <a:cs typeface="Arial" charset="0"/>
                        </a:rPr>
                        <a:t>TÜRKŞEKER</a:t>
                      </a:r>
                      <a:endParaRPr kumimoji="0" lang="en-GB" sz="1100" b="1" i="0" u="none" strike="noStrike" cap="none" normalizeH="0" baseline="0">
                        <a:ln>
                          <a:noFill/>
                        </a:ln>
                        <a:solidFill>
                          <a:srgbClr val="FF0000"/>
                        </a:solidFill>
                        <a:effectLst/>
                        <a:latin typeface="Arial"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chemeClr val="tx1"/>
                          </a:solidFill>
                          <a:effectLst/>
                          <a:latin typeface="Arial" charset="0"/>
                          <a:cs typeface="Arial" charset="0"/>
                        </a:rPr>
                        <a:t>PETROL OFİSİ</a:t>
                      </a: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677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000" b="1" i="0" u="none" strike="noStrike" cap="none" normalizeH="0" baseline="0">
                          <a:ln>
                            <a:noFill/>
                          </a:ln>
                          <a:solidFill>
                            <a:schemeClr val="tx1"/>
                          </a:solidFill>
                          <a:effectLst/>
                          <a:latin typeface="Arial" charset="0"/>
                          <a:cs typeface="Arial" charset="0"/>
                        </a:rPr>
                        <a:t>6</a:t>
                      </a:r>
                      <a:endParaRPr kumimoji="0" lang="en-GB" sz="2400" b="0"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chemeClr val="tx1"/>
                          </a:solidFill>
                          <a:effectLst/>
                          <a:latin typeface="Arial" charset="0"/>
                          <a:cs typeface="Arial" charset="0"/>
                        </a:rPr>
                        <a:t>EREĞLİ DEMİR ÇELİK </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rgbClr val="FF0000"/>
                          </a:solidFill>
                          <a:effectLst/>
                          <a:latin typeface="Arial" charset="0"/>
                          <a:cs typeface="Arial" charset="0"/>
                        </a:rPr>
                        <a:t>TÜRKŞEKER </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cs typeface="Arial" charset="0"/>
                        </a:rPr>
                        <a:t>ARÇELİK A.Ş.</a:t>
                      </a:r>
                      <a:endParaRPr kumimoji="0" lang="en-GB" sz="1100" b="1" i="0" u="none" strike="noStrike" cap="none" normalizeH="0" baseline="0">
                        <a:ln>
                          <a:noFill/>
                        </a:ln>
                        <a:solidFill>
                          <a:schemeClr val="tx1"/>
                        </a:solidFill>
                        <a:effectLst/>
                        <a:latin typeface="Arial"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tr-TR" sz="1100" b="1" i="0" u="none" strike="noStrike" cap="none" normalizeH="0" baseline="0">
                        <a:ln>
                          <a:noFill/>
                        </a:ln>
                        <a:solidFill>
                          <a:schemeClr val="tx1"/>
                        </a:solidFill>
                        <a:effectLst/>
                        <a:latin typeface="Times New Roman"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rgbClr val="FF0000"/>
                          </a:solidFill>
                          <a:effectLst/>
                          <a:latin typeface="Arial" charset="0"/>
                          <a:cs typeface="Arial" charset="0"/>
                        </a:rPr>
                        <a:t>T</a:t>
                      </a:r>
                      <a:r>
                        <a:rPr kumimoji="0" lang="tr-TR" sz="1100" b="1" i="0" u="none" strike="noStrike" cap="none" normalizeH="0" baseline="0">
                          <a:ln>
                            <a:noFill/>
                          </a:ln>
                          <a:solidFill>
                            <a:srgbClr val="FF0000"/>
                          </a:solidFill>
                          <a:effectLst/>
                          <a:latin typeface="Arial" charset="0"/>
                        </a:rPr>
                        <a:t>ÜPRAŞ</a:t>
                      </a:r>
                      <a:endParaRPr kumimoji="0" lang="en-GB" sz="1100" b="1" i="0" u="none" strike="noStrike" cap="none" normalizeH="0" baseline="0">
                        <a:ln>
                          <a:noFill/>
                        </a:ln>
                        <a:solidFill>
                          <a:srgbClr val="FF0000"/>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n-GB" sz="1100" b="1" i="0" u="none" strike="noStrike" cap="none" normalizeH="0" baseline="0">
                        <a:ln>
                          <a:noFill/>
                        </a:ln>
                        <a:solidFill>
                          <a:schemeClr val="tx1"/>
                        </a:solidFill>
                        <a:effectLst/>
                        <a:latin typeface="Times New Roman"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rgbClr val="FF0000"/>
                          </a:solidFill>
                          <a:effectLst/>
                          <a:latin typeface="Arial" charset="0"/>
                          <a:cs typeface="Arial" charset="0"/>
                        </a:rPr>
                        <a:t>TEKEL</a:t>
                      </a:r>
                      <a:endParaRPr kumimoji="0" lang="en-GB" sz="1100" b="1" i="0" u="none" strike="noStrike" cap="none" normalizeH="0" baseline="0">
                        <a:ln>
                          <a:noFill/>
                        </a:ln>
                        <a:solidFill>
                          <a:srgbClr val="FF0000"/>
                        </a:solidFill>
                        <a:effectLst/>
                        <a:latin typeface="Arial"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rgbClr val="FF0000"/>
                          </a:solidFill>
                          <a:effectLst/>
                          <a:latin typeface="Arial" charset="0"/>
                          <a:cs typeface="Arial" charset="0"/>
                        </a:rPr>
                        <a:t>TEKEL</a:t>
                      </a: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677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000" b="1" i="0" u="none" strike="noStrike" cap="none" normalizeH="0" baseline="0">
                          <a:ln>
                            <a:noFill/>
                          </a:ln>
                          <a:solidFill>
                            <a:schemeClr val="tx1"/>
                          </a:solidFill>
                          <a:effectLst/>
                          <a:latin typeface="Arial" charset="0"/>
                          <a:cs typeface="Arial" charset="0"/>
                        </a:rPr>
                        <a:t>7</a:t>
                      </a:r>
                      <a:endParaRPr kumimoji="0" lang="en-GB" sz="2400" b="0"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rPr>
                        <a:t>OYAK-RENO</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rPr>
                        <a:t>EREĞLİ DEMİR ÇELİK</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rPr>
                        <a:t>FORD OTOMOTİV</a:t>
                      </a:r>
                      <a:r>
                        <a:rPr kumimoji="0" lang="en-GB" sz="1100" b="1" i="0" u="none" strike="noStrike" cap="none" normalizeH="0" baseline="0">
                          <a:ln>
                            <a:noFill/>
                          </a:ln>
                          <a:solidFill>
                            <a:schemeClr val="tx1"/>
                          </a:solidFill>
                          <a:effectLst/>
                          <a:latin typeface="Arial" charset="0"/>
                          <a:cs typeface="Arial" charset="0"/>
                        </a:rPr>
                        <a:t> </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chemeClr val="tx1"/>
                          </a:solidFill>
                          <a:effectLst/>
                          <a:latin typeface="Arial" charset="0"/>
                          <a:cs typeface="Arial" charset="0"/>
                        </a:rPr>
                        <a:t>ARÇELİK A.Ş.</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n-GB" sz="1100" b="1" i="0" u="none" strike="noStrike" cap="none" normalizeH="0" baseline="0">
                        <a:ln>
                          <a:noFill/>
                        </a:ln>
                        <a:solidFill>
                          <a:schemeClr val="tx1"/>
                        </a:solidFill>
                        <a:effectLst/>
                        <a:latin typeface="Arial" charset="0"/>
                        <a:cs typeface="Arial"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rPr>
                        <a:t>VESTEL</a:t>
                      </a:r>
                      <a:endParaRPr kumimoji="0" lang="en-GB" sz="1100" b="1" i="0" u="none" strike="noStrike" cap="none" normalizeH="0" baseline="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rgbClr val="FF0000"/>
                          </a:solidFill>
                          <a:effectLst/>
                          <a:latin typeface="Arial" charset="0"/>
                        </a:rPr>
                        <a:t>TPAO</a:t>
                      </a:r>
                      <a:endParaRPr kumimoji="0" lang="en-GB" sz="1100" b="1" i="0" u="none" strike="noStrike" cap="none" normalizeH="0" baseline="0">
                        <a:ln>
                          <a:noFill/>
                        </a:ln>
                        <a:solidFill>
                          <a:srgbClr val="FF0000"/>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2677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000" b="1" i="0" u="none" strike="noStrike" cap="none" normalizeH="0" baseline="0">
                          <a:ln>
                            <a:noFill/>
                          </a:ln>
                          <a:solidFill>
                            <a:schemeClr val="tx1"/>
                          </a:solidFill>
                          <a:effectLst/>
                          <a:latin typeface="Arial" charset="0"/>
                          <a:cs typeface="Arial" charset="0"/>
                        </a:rPr>
                        <a:t>8</a:t>
                      </a:r>
                      <a:endParaRPr kumimoji="0" lang="en-GB" sz="2400" b="0"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cs typeface="Arial" charset="0"/>
                        </a:rPr>
                        <a:t>VESTEL</a:t>
                      </a:r>
                      <a:endParaRPr kumimoji="0" lang="en-GB" sz="1100" b="1" i="0" u="none" strike="noStrike" cap="none" normalizeH="0" baseline="0">
                        <a:ln>
                          <a:noFill/>
                        </a:ln>
                        <a:solidFill>
                          <a:schemeClr val="tx1"/>
                        </a:solidFill>
                        <a:effectLst/>
                        <a:latin typeface="Arial" charset="0"/>
                        <a:cs typeface="Arial"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rgbClr val="FF0000"/>
                          </a:solidFill>
                          <a:effectLst/>
                          <a:latin typeface="Arial" charset="0"/>
                          <a:cs typeface="Arial" charset="0"/>
                        </a:rPr>
                        <a:t> </a:t>
                      </a: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rPr>
                        <a:t>JTI</a:t>
                      </a:r>
                      <a:endParaRPr kumimoji="0" lang="en-GB" sz="1100" b="1" i="0" u="none" strike="noStrike" cap="none" normalizeH="0" baseline="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rgbClr val="FF0000"/>
                          </a:solidFill>
                          <a:effectLst/>
                          <a:latin typeface="Arial" charset="0"/>
                        </a:rPr>
                        <a:t>TPAO</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rPr>
                        <a:t>BEKO ELEKTRONİK</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n-GB" sz="1100" b="1" i="0" u="none" strike="noStrike" cap="none" normalizeH="0" baseline="0">
                        <a:ln>
                          <a:noFill/>
                        </a:ln>
                        <a:solidFill>
                          <a:schemeClr val="tx1"/>
                        </a:solidFill>
                        <a:effectLst/>
                        <a:latin typeface="Arial"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chemeClr val="tx1"/>
                          </a:solidFill>
                          <a:effectLst/>
                          <a:latin typeface="Arial" charset="0"/>
                          <a:cs typeface="Arial" charset="0"/>
                        </a:rPr>
                        <a:t>ARÇELİK A.Ş</a:t>
                      </a:r>
                      <a:r>
                        <a:rPr kumimoji="0" lang="tr-TR" sz="1100" b="1" i="0" u="none" strike="noStrike" cap="none" normalizeH="0" baseline="0">
                          <a:ln>
                            <a:noFill/>
                          </a:ln>
                          <a:solidFill>
                            <a:schemeClr val="tx1"/>
                          </a:solidFill>
                          <a:effectLst/>
                          <a:latin typeface="Arial" charset="0"/>
                        </a:rPr>
                        <a:t>.</a:t>
                      </a:r>
                      <a:endParaRPr kumimoji="0" lang="en-GB" sz="1100" b="1" i="0" u="none" strike="noStrike" cap="none" normalizeH="0" baseline="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rgbClr val="FF0000"/>
                          </a:solidFill>
                          <a:effectLst/>
                          <a:latin typeface="Arial" charset="0"/>
                        </a:rPr>
                        <a:t>PETKİM</a:t>
                      </a:r>
                      <a:endParaRPr kumimoji="0" lang="en-GB" sz="1100" b="1" i="0" u="none" strike="noStrike" cap="none" normalizeH="0" baseline="0">
                        <a:ln>
                          <a:noFill/>
                        </a:ln>
                        <a:solidFill>
                          <a:srgbClr val="FF0000"/>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2677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000" b="1" i="0" u="none" strike="noStrike" cap="none" normalizeH="0" baseline="0">
                          <a:ln>
                            <a:noFill/>
                          </a:ln>
                          <a:solidFill>
                            <a:schemeClr val="tx1"/>
                          </a:solidFill>
                          <a:effectLst/>
                          <a:latin typeface="Arial" charset="0"/>
                          <a:cs typeface="Arial" charset="0"/>
                        </a:rPr>
                        <a:t>9</a:t>
                      </a:r>
                      <a:endParaRPr kumimoji="0" lang="en-GB" sz="2400" b="0"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rgbClr val="FF0000"/>
                          </a:solidFill>
                          <a:effectLst/>
                          <a:latin typeface="Arial" charset="0"/>
                          <a:cs typeface="Arial" charset="0"/>
                        </a:rPr>
                        <a:t>TÜRKŞEKER</a:t>
                      </a: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rPr>
                        <a:t>ARÇELİK A.Ş.</a:t>
                      </a:r>
                      <a:endParaRPr kumimoji="0" lang="en-GB" sz="1100" b="1" i="0" u="none" strike="noStrike" cap="none" normalizeH="0" baseline="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rPr>
                        <a:t>OYAK-RENAULT</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chemeClr val="tx1"/>
                          </a:solidFill>
                          <a:effectLst/>
                          <a:latin typeface="Arial" charset="0"/>
                          <a:cs typeface="Arial" charset="0"/>
                        </a:rPr>
                        <a:t>BOSCH </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cs typeface="Arial" charset="0"/>
                        </a:rPr>
                        <a:t>FORD OTOMOTİV</a:t>
                      </a:r>
                      <a:endParaRPr kumimoji="0" lang="en-GB" sz="1100" b="1" i="0" u="none" strike="noStrike" cap="none" normalizeH="0" baseline="0">
                        <a:ln>
                          <a:noFill/>
                        </a:ln>
                        <a:solidFill>
                          <a:schemeClr val="tx1"/>
                        </a:solidFill>
                        <a:effectLst/>
                        <a:latin typeface="Arial"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chemeClr val="tx1"/>
                          </a:solidFill>
                          <a:effectLst/>
                          <a:latin typeface="Arial" charset="0"/>
                          <a:cs typeface="Arial" charset="0"/>
                        </a:rPr>
                        <a:t>ARÇELİK A.Ş.</a:t>
                      </a: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2677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000" b="1" i="0" u="none" strike="noStrike" cap="none" normalizeH="0" baseline="0">
                          <a:ln>
                            <a:noFill/>
                          </a:ln>
                          <a:solidFill>
                            <a:schemeClr val="tx1"/>
                          </a:solidFill>
                          <a:effectLst/>
                          <a:latin typeface="Arial" charset="0"/>
                          <a:cs typeface="Arial" charset="0"/>
                        </a:rPr>
                        <a:t>10</a:t>
                      </a:r>
                      <a:endParaRPr kumimoji="0" lang="en-GB" sz="2400" b="0"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chemeClr val="tx1"/>
                          </a:solidFill>
                          <a:effectLst/>
                          <a:latin typeface="Arial" charset="0"/>
                          <a:cs typeface="Arial" charset="0"/>
                        </a:rPr>
                        <a:t>AYGAZ A.Ş.</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rPr>
                        <a:t>FORD OTOMOTİV</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rgbClr val="FF0000"/>
                          </a:solidFill>
                          <a:effectLst/>
                          <a:latin typeface="Arial" charset="0"/>
                          <a:cs typeface="Arial" charset="0"/>
                        </a:rPr>
                        <a:t>T</a:t>
                      </a:r>
                      <a:r>
                        <a:rPr kumimoji="0" lang="tr-TR" sz="1100" b="1" i="0" u="none" strike="noStrike" cap="none" normalizeH="0" baseline="0">
                          <a:ln>
                            <a:noFill/>
                          </a:ln>
                          <a:solidFill>
                            <a:srgbClr val="FF0000"/>
                          </a:solidFill>
                          <a:effectLst/>
                          <a:latin typeface="Arial" charset="0"/>
                        </a:rPr>
                        <a:t>EKEL</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chemeClr val="tx1"/>
                          </a:solidFill>
                          <a:effectLst/>
                          <a:latin typeface="Arial" charset="0"/>
                          <a:cs typeface="Arial" charset="0"/>
                        </a:rPr>
                        <a:t>HABAŞ</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rPr>
                        <a:t>TOFAŞ</a:t>
                      </a:r>
                      <a:r>
                        <a:rPr kumimoji="0" lang="en-GB" sz="1100" b="1" i="0" u="none" strike="noStrike" cap="none" normalizeH="0" baseline="0">
                          <a:ln>
                            <a:noFill/>
                          </a:ln>
                          <a:solidFill>
                            <a:schemeClr val="tx1"/>
                          </a:solidFill>
                          <a:effectLst/>
                          <a:latin typeface="Arial" charset="0"/>
                          <a:cs typeface="Arial" charset="0"/>
                        </a:rPr>
                        <a:t> </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chemeClr val="tx1"/>
                          </a:solidFill>
                          <a:effectLst/>
                          <a:latin typeface="Arial" charset="0"/>
                          <a:cs typeface="Arial" charset="0"/>
                        </a:rPr>
                        <a:t> </a:t>
                      </a:r>
                      <a:endParaRPr kumimoji="0" lang="en-GB" sz="1100" b="1" i="0" u="none" strike="noStrike" cap="none" normalizeH="0" baseline="0">
                        <a:ln>
                          <a:noFill/>
                        </a:ln>
                        <a:solidFill>
                          <a:schemeClr val="tx1"/>
                        </a:solidFill>
                        <a:effectLst/>
                        <a:latin typeface="Times New Roman"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cs typeface="Arial" charset="0"/>
                        </a:rPr>
                        <a:t>SANKO</a:t>
                      </a:r>
                      <a:endParaRPr kumimoji="0" lang="en-GB" sz="1100" b="1" i="0" u="none" strike="noStrike" cap="none" normalizeH="0" baseline="0">
                        <a:ln>
                          <a:noFill/>
                        </a:ln>
                        <a:solidFill>
                          <a:schemeClr val="tx1"/>
                        </a:solidFill>
                        <a:effectLst/>
                        <a:latin typeface="Arial"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cSld>
  <p:clrMapOvr>
    <a:overrideClrMapping bg1="lt1" tx1="dk1" bg2="lt2" tx2="dk2" accent1="accent1" accent2="accent2" accent3="accent3" accent4="accent4" accent5="accent5" accent6="accent6" hlink="hlink" folHlink="folHlink"/>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4" name="Rectangle 4">
            <a:extLst>
              <a:ext uri="{FF2B5EF4-FFF2-40B4-BE49-F238E27FC236}">
                <a16:creationId xmlns:a16="http://schemas.microsoft.com/office/drawing/2014/main" id="{97F21B74-A75E-A802-6089-FEE78AA68A1B}"/>
              </a:ext>
            </a:extLst>
          </p:cNvPr>
          <p:cNvSpPr>
            <a:spLocks noGrp="1" noChangeArrowheads="1"/>
          </p:cNvSpPr>
          <p:nvPr>
            <p:ph type="title"/>
          </p:nvPr>
        </p:nvSpPr>
        <p:spPr>
          <a:xfrm>
            <a:off x="382588" y="304800"/>
            <a:ext cx="9188450" cy="1179513"/>
          </a:xfrm>
        </p:spPr>
        <p:txBody>
          <a:bodyPr rtlCol="0">
            <a:normAutofit fontScale="90000"/>
          </a:bodyPr>
          <a:lstStyle/>
          <a:p>
            <a:pPr eaLnBrk="1" fontAlgn="auto" hangingPunct="1">
              <a:spcAft>
                <a:spcPts val="0"/>
              </a:spcAft>
              <a:defRPr/>
            </a:pPr>
            <a:r>
              <a:rPr lang="tr-TR"/>
              <a:t>2005 te isimler fazla değişmiyor. Ancak, sahipler artık faklı.</a:t>
            </a:r>
          </a:p>
        </p:txBody>
      </p:sp>
      <p:pic>
        <p:nvPicPr>
          <p:cNvPr id="59394" name="Picture 5">
            <a:extLst>
              <a:ext uri="{FF2B5EF4-FFF2-40B4-BE49-F238E27FC236}">
                <a16:creationId xmlns:a16="http://schemas.microsoft.com/office/drawing/2014/main" id="{0F8C1BCC-58F1-9F77-B3B9-9F51D93EDF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488" y="1844675"/>
            <a:ext cx="8970962"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9395" name="Slide Number Placeholder 3">
            <a:extLst>
              <a:ext uri="{FF2B5EF4-FFF2-40B4-BE49-F238E27FC236}">
                <a16:creationId xmlns:a16="http://schemas.microsoft.com/office/drawing/2014/main" id="{75252864-7BC6-F11F-919E-AC8706EA754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469C486-5C4A-374A-A544-E46E4DA1E7C6}" type="slidenum">
              <a:rPr lang="en-US" altLang="tr-TR" sz="1200" smtClean="0">
                <a:solidFill>
                  <a:srgbClr val="898989"/>
                </a:solidFill>
                <a:latin typeface="Times New Roman" panose="02020603050405020304" pitchFamily="18" charset="0"/>
              </a:rPr>
              <a:pPr>
                <a:spcBef>
                  <a:spcPct val="0"/>
                </a:spcBef>
                <a:buFontTx/>
                <a:buNone/>
              </a:pPr>
              <a:t>34</a:t>
            </a:fld>
            <a:endParaRPr lang="en-US" altLang="tr-TR" sz="1200">
              <a:solidFill>
                <a:srgbClr val="898989"/>
              </a:solidFill>
              <a:latin typeface="Times New Roman" panose="02020603050405020304" pitchFamily="18" charset="0"/>
            </a:endParaRPr>
          </a:p>
        </p:txBody>
      </p:sp>
      <p:sp>
        <p:nvSpPr>
          <p:cNvPr id="5" name="Footer Placeholder 4">
            <a:extLst>
              <a:ext uri="{FF2B5EF4-FFF2-40B4-BE49-F238E27FC236}">
                <a16:creationId xmlns:a16="http://schemas.microsoft.com/office/drawing/2014/main" id="{4006D95B-C8B1-6A28-C33E-E8E73C5BAFD8}"/>
              </a:ext>
            </a:extLst>
          </p:cNvPr>
          <p:cNvSpPr>
            <a:spLocks noGrp="1"/>
          </p:cNvSpPr>
          <p:nvPr>
            <p:ph type="ftr" sz="quarter" idx="11"/>
          </p:nvPr>
        </p:nvSpPr>
        <p:spPr/>
        <p:txBody>
          <a:bodyPr/>
          <a:lstStyle/>
          <a:p>
            <a:pPr>
              <a:defRPr/>
            </a:pPr>
            <a:r>
              <a:rPr lang="en-US"/>
              <a:t>www.hakanozyildiz.com</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019A6FF9-2397-980E-2CCF-C1BEE9E945E8}"/>
              </a:ext>
            </a:extLst>
          </p:cNvPr>
          <p:cNvSpPr>
            <a:spLocks noGrp="1"/>
          </p:cNvSpPr>
          <p:nvPr>
            <p:ph type="title"/>
          </p:nvPr>
        </p:nvSpPr>
        <p:spPr>
          <a:xfrm>
            <a:off x="204936" y="823824"/>
            <a:ext cx="2011760" cy="5532525"/>
          </a:xfrm>
        </p:spPr>
        <p:txBody>
          <a:bodyPr/>
          <a:lstStyle/>
          <a:p>
            <a:r>
              <a:rPr lang="tr-TR" altLang="tr-TR" dirty="0"/>
              <a:t>İSO 500’te KİT sayısı azalıyor</a:t>
            </a:r>
          </a:p>
        </p:txBody>
      </p:sp>
      <p:sp>
        <p:nvSpPr>
          <p:cNvPr id="3" name="Footer Placeholder 2">
            <a:extLst>
              <a:ext uri="{FF2B5EF4-FFF2-40B4-BE49-F238E27FC236}">
                <a16:creationId xmlns:a16="http://schemas.microsoft.com/office/drawing/2014/main" id="{9953EB83-5431-85B5-93E2-175B3455BA49}"/>
              </a:ext>
            </a:extLst>
          </p:cNvPr>
          <p:cNvSpPr>
            <a:spLocks noGrp="1"/>
          </p:cNvSpPr>
          <p:nvPr>
            <p:ph type="ftr" sz="quarter" idx="11"/>
          </p:nvPr>
        </p:nvSpPr>
        <p:spPr/>
        <p:txBody>
          <a:bodyPr/>
          <a:lstStyle/>
          <a:p>
            <a:pPr>
              <a:defRPr/>
            </a:pPr>
            <a:r>
              <a:rPr lang="en-US"/>
              <a:t>www.hakanozyildiz.com</a:t>
            </a:r>
          </a:p>
        </p:txBody>
      </p:sp>
      <p:sp>
        <p:nvSpPr>
          <p:cNvPr id="60419" name="Slide Number Placeholder 3">
            <a:extLst>
              <a:ext uri="{FF2B5EF4-FFF2-40B4-BE49-F238E27FC236}">
                <a16:creationId xmlns:a16="http://schemas.microsoft.com/office/drawing/2014/main" id="{7AB18EE7-9A89-8BDD-8E61-193A126721E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C13653B-3F6E-B34A-A151-E93841E7B3FA}" type="slidenum">
              <a:rPr lang="en-US" altLang="tr-TR" sz="1200" smtClean="0">
                <a:solidFill>
                  <a:srgbClr val="898989"/>
                </a:solidFill>
                <a:latin typeface="Times New Roman" panose="02020603050405020304" pitchFamily="18" charset="0"/>
              </a:rPr>
              <a:pPr>
                <a:spcBef>
                  <a:spcPct val="0"/>
                </a:spcBef>
                <a:buFontTx/>
                <a:buNone/>
              </a:pPr>
              <a:t>35</a:t>
            </a:fld>
            <a:endParaRPr lang="en-US" altLang="tr-TR" sz="1200">
              <a:solidFill>
                <a:srgbClr val="898989"/>
              </a:solidFill>
              <a:latin typeface="Times New Roman" panose="02020603050405020304" pitchFamily="18" charset="0"/>
            </a:endParaRPr>
          </a:p>
        </p:txBody>
      </p:sp>
      <p:pic>
        <p:nvPicPr>
          <p:cNvPr id="5" name="Resim 4">
            <a:extLst>
              <a:ext uri="{FF2B5EF4-FFF2-40B4-BE49-F238E27FC236}">
                <a16:creationId xmlns:a16="http://schemas.microsoft.com/office/drawing/2014/main" id="{8291188C-9E92-15FD-27E9-F00965BEF106}"/>
              </a:ext>
            </a:extLst>
          </p:cNvPr>
          <p:cNvPicPr>
            <a:picLocks noChangeAspect="1"/>
          </p:cNvPicPr>
          <p:nvPr/>
        </p:nvPicPr>
        <p:blipFill>
          <a:blip r:embed="rId2"/>
          <a:stretch>
            <a:fillRect/>
          </a:stretch>
        </p:blipFill>
        <p:spPr>
          <a:xfrm>
            <a:off x="2360712" y="404664"/>
            <a:ext cx="7340352" cy="604867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EDC08045-1B7D-712C-8E52-33286B4012ED}"/>
              </a:ext>
            </a:extLst>
          </p:cNvPr>
          <p:cNvSpPr>
            <a:spLocks noGrp="1"/>
          </p:cNvSpPr>
          <p:nvPr>
            <p:ph type="title"/>
          </p:nvPr>
        </p:nvSpPr>
        <p:spPr>
          <a:xfrm>
            <a:off x="495300" y="274638"/>
            <a:ext cx="8915400" cy="706437"/>
          </a:xfrm>
        </p:spPr>
        <p:txBody>
          <a:bodyPr/>
          <a:lstStyle/>
          <a:p>
            <a:r>
              <a:rPr lang="tr-TR" altLang="tr-TR"/>
              <a:t>Ekonomiye katkıları sınırlı</a:t>
            </a:r>
          </a:p>
        </p:txBody>
      </p:sp>
      <p:sp>
        <p:nvSpPr>
          <p:cNvPr id="3" name="Footer Placeholder 2">
            <a:extLst>
              <a:ext uri="{FF2B5EF4-FFF2-40B4-BE49-F238E27FC236}">
                <a16:creationId xmlns:a16="http://schemas.microsoft.com/office/drawing/2014/main" id="{A456CCFD-F8DB-7CB0-5AF1-B73CA620B154}"/>
              </a:ext>
            </a:extLst>
          </p:cNvPr>
          <p:cNvSpPr>
            <a:spLocks noGrp="1"/>
          </p:cNvSpPr>
          <p:nvPr>
            <p:ph type="ftr" sz="quarter" idx="11"/>
          </p:nvPr>
        </p:nvSpPr>
        <p:spPr/>
        <p:txBody>
          <a:bodyPr/>
          <a:lstStyle/>
          <a:p>
            <a:pPr>
              <a:defRPr/>
            </a:pPr>
            <a:r>
              <a:rPr lang="en-US"/>
              <a:t>www.hakanozyildiz.com</a:t>
            </a:r>
          </a:p>
        </p:txBody>
      </p:sp>
      <p:sp>
        <p:nvSpPr>
          <p:cNvPr id="63491" name="Slide Number Placeholder 3">
            <a:extLst>
              <a:ext uri="{FF2B5EF4-FFF2-40B4-BE49-F238E27FC236}">
                <a16:creationId xmlns:a16="http://schemas.microsoft.com/office/drawing/2014/main" id="{A3E66E8A-045D-9286-92CB-2678031C894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9AAF6CA-7BC8-EF43-B96E-64EF98BF3F82}" type="slidenum">
              <a:rPr lang="en-US" altLang="tr-TR" sz="1200" smtClean="0">
                <a:solidFill>
                  <a:srgbClr val="898989"/>
                </a:solidFill>
                <a:latin typeface="Times New Roman" panose="02020603050405020304" pitchFamily="18" charset="0"/>
              </a:rPr>
              <a:pPr>
                <a:spcBef>
                  <a:spcPct val="0"/>
                </a:spcBef>
                <a:buFontTx/>
                <a:buNone/>
              </a:pPr>
              <a:t>36</a:t>
            </a:fld>
            <a:endParaRPr lang="en-US" altLang="tr-TR" sz="1200">
              <a:solidFill>
                <a:srgbClr val="898989"/>
              </a:solidFill>
              <a:latin typeface="Times New Roman" panose="02020603050405020304" pitchFamily="18" charset="0"/>
            </a:endParaRPr>
          </a:p>
        </p:txBody>
      </p:sp>
      <p:pic>
        <p:nvPicPr>
          <p:cNvPr id="5" name="Resim 4">
            <a:extLst>
              <a:ext uri="{FF2B5EF4-FFF2-40B4-BE49-F238E27FC236}">
                <a16:creationId xmlns:a16="http://schemas.microsoft.com/office/drawing/2014/main" id="{BFCB98BA-A9E8-B2E6-571B-D8C9FEE0A86A}"/>
              </a:ext>
            </a:extLst>
          </p:cNvPr>
          <p:cNvPicPr>
            <a:picLocks noChangeAspect="1"/>
          </p:cNvPicPr>
          <p:nvPr/>
        </p:nvPicPr>
        <p:blipFill>
          <a:blip r:embed="rId2"/>
          <a:stretch>
            <a:fillRect/>
          </a:stretch>
        </p:blipFill>
        <p:spPr>
          <a:xfrm>
            <a:off x="560512" y="1462087"/>
            <a:ext cx="8850187" cy="477522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a:extLst>
              <a:ext uri="{FF2B5EF4-FFF2-40B4-BE49-F238E27FC236}">
                <a16:creationId xmlns:a16="http://schemas.microsoft.com/office/drawing/2014/main" id="{90026E50-76E0-07E7-B32A-26CAC7266D6E}"/>
              </a:ext>
            </a:extLst>
          </p:cNvPr>
          <p:cNvSpPr>
            <a:spLocks noGrp="1"/>
          </p:cNvSpPr>
          <p:nvPr>
            <p:ph type="title"/>
          </p:nvPr>
        </p:nvSpPr>
        <p:spPr/>
        <p:txBody>
          <a:bodyPr/>
          <a:lstStyle/>
          <a:p>
            <a:r>
              <a:rPr lang="tr-TR" altLang="tr-TR"/>
              <a:t>KİT’lerde çalışanlar</a:t>
            </a:r>
          </a:p>
        </p:txBody>
      </p:sp>
      <p:sp>
        <p:nvSpPr>
          <p:cNvPr id="3" name="Footer Placeholder 2">
            <a:extLst>
              <a:ext uri="{FF2B5EF4-FFF2-40B4-BE49-F238E27FC236}">
                <a16:creationId xmlns:a16="http://schemas.microsoft.com/office/drawing/2014/main" id="{E92B41A3-00CF-8C95-716A-E07B2773F00B}"/>
              </a:ext>
            </a:extLst>
          </p:cNvPr>
          <p:cNvSpPr>
            <a:spLocks noGrp="1"/>
          </p:cNvSpPr>
          <p:nvPr>
            <p:ph type="ftr" sz="quarter" idx="11"/>
          </p:nvPr>
        </p:nvSpPr>
        <p:spPr/>
        <p:txBody>
          <a:bodyPr/>
          <a:lstStyle/>
          <a:p>
            <a:pPr>
              <a:defRPr/>
            </a:pPr>
            <a:r>
              <a:rPr lang="en-US"/>
              <a:t>www.hakanozyildiz.com</a:t>
            </a:r>
          </a:p>
        </p:txBody>
      </p:sp>
      <p:sp>
        <p:nvSpPr>
          <p:cNvPr id="64515" name="Slide Number Placeholder 3">
            <a:extLst>
              <a:ext uri="{FF2B5EF4-FFF2-40B4-BE49-F238E27FC236}">
                <a16:creationId xmlns:a16="http://schemas.microsoft.com/office/drawing/2014/main" id="{C5CD6D7A-3FA0-4BE0-5C85-419D13A0952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208954-04DA-6241-A39A-8347D1BF4883}" type="slidenum">
              <a:rPr lang="en-US" altLang="tr-TR" sz="1200" smtClean="0">
                <a:solidFill>
                  <a:srgbClr val="898989"/>
                </a:solidFill>
                <a:latin typeface="Times New Roman" panose="02020603050405020304" pitchFamily="18" charset="0"/>
              </a:rPr>
              <a:pPr>
                <a:spcBef>
                  <a:spcPct val="0"/>
                </a:spcBef>
                <a:buFontTx/>
                <a:buNone/>
              </a:pPr>
              <a:t>37</a:t>
            </a:fld>
            <a:endParaRPr lang="en-US" altLang="tr-TR" sz="1200">
              <a:solidFill>
                <a:srgbClr val="898989"/>
              </a:solidFill>
              <a:latin typeface="Times New Roman" panose="02020603050405020304" pitchFamily="18" charset="0"/>
            </a:endParaRPr>
          </a:p>
        </p:txBody>
      </p:sp>
      <p:pic>
        <p:nvPicPr>
          <p:cNvPr id="64516" name="Picture 2">
            <a:extLst>
              <a:ext uri="{FF2B5EF4-FFF2-40B4-BE49-F238E27FC236}">
                <a16:creationId xmlns:a16="http://schemas.microsoft.com/office/drawing/2014/main" id="{7329A8D8-41B5-06A4-1EC6-2615EC74AF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63" y="1500188"/>
            <a:ext cx="9034462" cy="478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1403DC0-F315-9767-18DE-CBF815D3343E}"/>
              </a:ext>
            </a:extLst>
          </p:cNvPr>
          <p:cNvSpPr>
            <a:spLocks noGrp="1"/>
          </p:cNvSpPr>
          <p:nvPr>
            <p:ph type="ftr" sz="quarter" idx="11"/>
          </p:nvPr>
        </p:nvSpPr>
        <p:spPr/>
        <p:txBody>
          <a:bodyPr/>
          <a:lstStyle/>
          <a:p>
            <a:pPr>
              <a:defRPr/>
            </a:pPr>
            <a:r>
              <a:rPr lang="en-US"/>
              <a:t>www.hakanozyildiz.com</a:t>
            </a:r>
          </a:p>
        </p:txBody>
      </p:sp>
      <p:sp>
        <p:nvSpPr>
          <p:cNvPr id="65538" name="Slide Number Placeholder 4">
            <a:extLst>
              <a:ext uri="{FF2B5EF4-FFF2-40B4-BE49-F238E27FC236}">
                <a16:creationId xmlns:a16="http://schemas.microsoft.com/office/drawing/2014/main" id="{19D6F28B-C728-D939-42B4-96E62995C7A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9F3C589-CE8F-9547-B432-43B7DC40847E}" type="slidenum">
              <a:rPr lang="en-US" altLang="tr-TR" sz="1200" smtClean="0">
                <a:solidFill>
                  <a:srgbClr val="898989"/>
                </a:solidFill>
                <a:latin typeface="Times New Roman" panose="02020603050405020304" pitchFamily="18" charset="0"/>
              </a:rPr>
              <a:pPr>
                <a:spcBef>
                  <a:spcPct val="0"/>
                </a:spcBef>
                <a:buFontTx/>
                <a:buNone/>
              </a:pPr>
              <a:t>38</a:t>
            </a:fld>
            <a:endParaRPr lang="en-US" altLang="tr-TR" sz="1200">
              <a:solidFill>
                <a:srgbClr val="898989"/>
              </a:solidFill>
              <a:latin typeface="Times New Roman" panose="02020603050405020304" pitchFamily="18" charset="0"/>
            </a:endParaRPr>
          </a:p>
        </p:txBody>
      </p:sp>
      <p:pic>
        <p:nvPicPr>
          <p:cNvPr id="5" name="Resim 4">
            <a:extLst>
              <a:ext uri="{FF2B5EF4-FFF2-40B4-BE49-F238E27FC236}">
                <a16:creationId xmlns:a16="http://schemas.microsoft.com/office/drawing/2014/main" id="{F562C868-61E1-2AD9-1915-A3F4D274AA32}"/>
              </a:ext>
            </a:extLst>
          </p:cNvPr>
          <p:cNvPicPr>
            <a:picLocks noChangeAspect="1"/>
          </p:cNvPicPr>
          <p:nvPr/>
        </p:nvPicPr>
        <p:blipFill>
          <a:blip r:embed="rId2"/>
          <a:stretch>
            <a:fillRect/>
          </a:stretch>
        </p:blipFill>
        <p:spPr>
          <a:xfrm>
            <a:off x="488504" y="836713"/>
            <a:ext cx="8856983" cy="54006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a:extLst>
              <a:ext uri="{FF2B5EF4-FFF2-40B4-BE49-F238E27FC236}">
                <a16:creationId xmlns:a16="http://schemas.microsoft.com/office/drawing/2014/main" id="{A6CCE9C4-FC8C-1385-4D86-A20632F88444}"/>
              </a:ext>
            </a:extLst>
          </p:cNvPr>
          <p:cNvSpPr>
            <a:spLocks noGrp="1"/>
          </p:cNvSpPr>
          <p:nvPr>
            <p:ph type="title"/>
          </p:nvPr>
        </p:nvSpPr>
        <p:spPr/>
        <p:txBody>
          <a:bodyPr/>
          <a:lstStyle/>
          <a:p>
            <a:pPr eaLnBrk="1" hangingPunct="1"/>
            <a:r>
              <a:rPr lang="tr-TR" altLang="tr-TR"/>
              <a:t>ÖZELLEŞTİRME-1</a:t>
            </a:r>
          </a:p>
        </p:txBody>
      </p:sp>
      <p:sp>
        <p:nvSpPr>
          <p:cNvPr id="50179" name="Rectangle 3">
            <a:extLst>
              <a:ext uri="{FF2B5EF4-FFF2-40B4-BE49-F238E27FC236}">
                <a16:creationId xmlns:a16="http://schemas.microsoft.com/office/drawing/2014/main" id="{63AB1E7F-94D3-8DEE-8D8D-D183422986F0}"/>
              </a:ext>
            </a:extLst>
          </p:cNvPr>
          <p:cNvSpPr>
            <a:spLocks noGrp="1" noChangeArrowheads="1"/>
          </p:cNvSpPr>
          <p:nvPr>
            <p:ph idx="1"/>
          </p:nvPr>
        </p:nvSpPr>
        <p:spPr/>
        <p:txBody>
          <a:bodyPr rtlCol="0">
            <a:normAutofit fontScale="92500" lnSpcReduction="10000"/>
          </a:bodyPr>
          <a:lstStyle/>
          <a:p>
            <a:pPr marL="457200" indent="-457200" eaLnBrk="1" fontAlgn="auto" hangingPunct="1">
              <a:lnSpc>
                <a:spcPct val="90000"/>
              </a:lnSpc>
              <a:spcAft>
                <a:spcPts val="0"/>
              </a:spcAft>
              <a:defRPr/>
            </a:pPr>
            <a:r>
              <a:rPr lang="tr-TR" sz="2000" b="1"/>
              <a:t>Özelleştirmenin hedefleri;</a:t>
            </a:r>
          </a:p>
          <a:p>
            <a:pPr marL="876300" lvl="1" indent="-419100" eaLnBrk="1" fontAlgn="auto" hangingPunct="1">
              <a:lnSpc>
                <a:spcPct val="90000"/>
              </a:lnSpc>
              <a:spcAft>
                <a:spcPts val="0"/>
              </a:spcAft>
              <a:defRPr/>
            </a:pPr>
            <a:r>
              <a:rPr lang="tr-TR" sz="1800" b="1"/>
              <a:t>Ekonomide verimliliği arttırmak ve rekabetçi piyasa mekanizmalarının çalışmasını sağlamak, (</a:t>
            </a:r>
            <a:r>
              <a:rPr lang="tr-TR" sz="2400"/>
              <a:t>İngiltere - Ms. Teacher deneyi - sermayenin özel sektöre transferi, kamu açığını kapatma amacı)</a:t>
            </a:r>
          </a:p>
          <a:p>
            <a:pPr marL="876300" lvl="1" indent="-419100" eaLnBrk="1" fontAlgn="auto" hangingPunct="1">
              <a:lnSpc>
                <a:spcPct val="90000"/>
              </a:lnSpc>
              <a:spcAft>
                <a:spcPts val="0"/>
              </a:spcAft>
              <a:defRPr/>
            </a:pPr>
            <a:r>
              <a:rPr lang="tr-TR" sz="1800" b="1"/>
              <a:t>Devletin rolünü yeniden tanımlamak ve klasik fonksiyonlarına (eğitim, sağlık, adalet, savunma) konsantre olmasını sağlamak (</a:t>
            </a:r>
            <a:r>
              <a:rPr lang="tr-TR" sz="2400"/>
              <a:t>Doğu Bloğu kupon  özelleştirmesi deneyimi, kamu hisseleri işçilere dağıtılıyor, yönetim işçilerde)</a:t>
            </a:r>
          </a:p>
          <a:p>
            <a:pPr marL="876300" lvl="1" indent="-419100" eaLnBrk="1" fontAlgn="auto" hangingPunct="1">
              <a:lnSpc>
                <a:spcPct val="90000"/>
              </a:lnSpc>
              <a:spcAft>
                <a:spcPts val="0"/>
              </a:spcAft>
              <a:defRPr/>
            </a:pPr>
            <a:r>
              <a:rPr lang="tr-TR" sz="1800" b="1"/>
              <a:t>Zarar eden ekonomik kamu kuruluşlarının bütçeye yük olmasına son vermek. (</a:t>
            </a:r>
            <a:r>
              <a:rPr lang="tr-TR" sz="2400"/>
              <a:t>Türkiye – 1984’te başlayan süreç. Kamu açıklarını kapatmak için gelir yaratmak temel amaç. Et-Balık örneği.)</a:t>
            </a:r>
          </a:p>
          <a:p>
            <a:pPr marL="876300" lvl="1" indent="-419100" eaLnBrk="1" fontAlgn="auto" hangingPunct="1">
              <a:lnSpc>
                <a:spcPct val="90000"/>
              </a:lnSpc>
              <a:spcAft>
                <a:spcPts val="0"/>
              </a:spcAft>
              <a:defRPr/>
            </a:pPr>
            <a:r>
              <a:rPr lang="tr-TR" sz="1800" b="1"/>
              <a:t>Kamu borcunu  azaltmak,</a:t>
            </a:r>
          </a:p>
          <a:p>
            <a:pPr marL="876300" lvl="1" indent="-419100" eaLnBrk="1" fontAlgn="auto" hangingPunct="1">
              <a:lnSpc>
                <a:spcPct val="90000"/>
              </a:lnSpc>
              <a:spcAft>
                <a:spcPts val="0"/>
              </a:spcAft>
              <a:defRPr/>
            </a:pPr>
            <a:r>
              <a:rPr lang="tr-TR" sz="1800" b="1"/>
              <a:t>Kamu kaynaklarını diğer yararlı/gerekli (örn. Eğitim) alanlara yönlendirebilmek</a:t>
            </a:r>
          </a:p>
          <a:p>
            <a:pPr marL="876300" lvl="1" indent="-419100" eaLnBrk="1" fontAlgn="auto" hangingPunct="1">
              <a:lnSpc>
                <a:spcPct val="90000"/>
              </a:lnSpc>
              <a:spcAft>
                <a:spcPts val="0"/>
              </a:spcAft>
              <a:defRPr/>
            </a:pPr>
            <a:r>
              <a:rPr lang="tr-TR" sz="1800" b="1"/>
              <a:t>Yerel kaynakları kalkınmaya yönlendirebilmek ve finansal piyasaları geliştirmek</a:t>
            </a:r>
          </a:p>
          <a:p>
            <a:pPr marL="876300" lvl="1" indent="-419100" eaLnBrk="1" fontAlgn="auto" hangingPunct="1">
              <a:lnSpc>
                <a:spcPct val="90000"/>
              </a:lnSpc>
              <a:spcAft>
                <a:spcPts val="0"/>
              </a:spcAft>
              <a:defRPr/>
            </a:pPr>
            <a:r>
              <a:rPr lang="tr-TR" sz="1800" b="1"/>
              <a:t>Sermayeyi tabana yaymak (</a:t>
            </a:r>
            <a:r>
              <a:rPr lang="tr-TR" sz="2400"/>
              <a:t>Başarılı Alman örneği.)</a:t>
            </a:r>
          </a:p>
          <a:p>
            <a:pPr marL="876300" lvl="1" indent="-419100" eaLnBrk="1" fontAlgn="auto" hangingPunct="1">
              <a:lnSpc>
                <a:spcPct val="90000"/>
              </a:lnSpc>
              <a:spcAft>
                <a:spcPts val="0"/>
              </a:spcAft>
              <a:defRPr/>
            </a:pPr>
            <a:r>
              <a:rPr lang="tr-TR" sz="2400"/>
              <a:t>	 iyi yönetişimi esas alan OECD yaklaşımı. (istihdam gibi kavramlar öne çıkarıldı.)</a:t>
            </a:r>
          </a:p>
          <a:p>
            <a:pPr marL="876300" lvl="1" indent="-419100" eaLnBrk="1" fontAlgn="auto" hangingPunct="1">
              <a:lnSpc>
                <a:spcPct val="90000"/>
              </a:lnSpc>
              <a:spcAft>
                <a:spcPts val="0"/>
              </a:spcAft>
              <a:defRPr/>
            </a:pPr>
            <a:endParaRPr lang="tr-TR" sz="1800" b="1"/>
          </a:p>
          <a:p>
            <a:pPr marL="876300" lvl="1" indent="-419100" eaLnBrk="1" fontAlgn="auto" hangingPunct="1">
              <a:lnSpc>
                <a:spcPct val="90000"/>
              </a:lnSpc>
              <a:spcAft>
                <a:spcPts val="0"/>
              </a:spcAft>
              <a:defRPr/>
            </a:pPr>
            <a:endParaRPr lang="tr-TR" sz="1800" b="1"/>
          </a:p>
          <a:p>
            <a:pPr marL="876300" lvl="1" indent="-419100" eaLnBrk="1" fontAlgn="auto" hangingPunct="1">
              <a:lnSpc>
                <a:spcPct val="90000"/>
              </a:lnSpc>
              <a:spcAft>
                <a:spcPts val="0"/>
              </a:spcAft>
              <a:defRPr/>
            </a:pPr>
            <a:endParaRPr lang="tr-TR" sz="2400"/>
          </a:p>
          <a:p>
            <a:pPr marL="876300" lvl="1" indent="-419100" eaLnBrk="1" fontAlgn="auto" hangingPunct="1">
              <a:lnSpc>
                <a:spcPct val="90000"/>
              </a:lnSpc>
              <a:spcAft>
                <a:spcPts val="0"/>
              </a:spcAft>
              <a:buFont typeface="Wingdings" pitchFamily="2" charset="2"/>
              <a:buChar char="ü"/>
              <a:defRPr/>
            </a:pPr>
            <a:endParaRPr lang="tr-TR" sz="2400"/>
          </a:p>
        </p:txBody>
      </p:sp>
      <p:sp>
        <p:nvSpPr>
          <p:cNvPr id="66563" name="Slide Number Placeholder 3">
            <a:extLst>
              <a:ext uri="{FF2B5EF4-FFF2-40B4-BE49-F238E27FC236}">
                <a16:creationId xmlns:a16="http://schemas.microsoft.com/office/drawing/2014/main" id="{11A6D8F6-54E9-4BC8-4F64-51902CF4FCD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92DF8CB-2B82-EE40-BCCA-C0E5EF6D38B0}" type="slidenum">
              <a:rPr lang="en-US" altLang="tr-TR" sz="1200" smtClean="0">
                <a:solidFill>
                  <a:srgbClr val="898989"/>
                </a:solidFill>
                <a:latin typeface="Times New Roman" panose="02020603050405020304" pitchFamily="18" charset="0"/>
              </a:rPr>
              <a:pPr>
                <a:spcBef>
                  <a:spcPct val="0"/>
                </a:spcBef>
                <a:buFontTx/>
                <a:buNone/>
              </a:pPr>
              <a:t>39</a:t>
            </a:fld>
            <a:endParaRPr lang="en-US" altLang="tr-TR" sz="1200">
              <a:solidFill>
                <a:srgbClr val="898989"/>
              </a:solidFill>
              <a:latin typeface="Times New Roman" panose="02020603050405020304" pitchFamily="18" charset="0"/>
            </a:endParaRPr>
          </a:p>
        </p:txBody>
      </p:sp>
      <p:sp>
        <p:nvSpPr>
          <p:cNvPr id="5" name="Footer Placeholder 4">
            <a:extLst>
              <a:ext uri="{FF2B5EF4-FFF2-40B4-BE49-F238E27FC236}">
                <a16:creationId xmlns:a16="http://schemas.microsoft.com/office/drawing/2014/main" id="{39FC0070-5A6D-9431-C857-40BD91CD5AA0}"/>
              </a:ext>
            </a:extLst>
          </p:cNvPr>
          <p:cNvSpPr>
            <a:spLocks noGrp="1"/>
          </p:cNvSpPr>
          <p:nvPr>
            <p:ph type="ftr" sz="quarter" idx="11"/>
          </p:nvPr>
        </p:nvSpPr>
        <p:spPr/>
        <p:txBody>
          <a:bodyPr/>
          <a:lstStyle/>
          <a:p>
            <a:pPr>
              <a:defRPr/>
            </a:pPr>
            <a:r>
              <a:rPr lang="en-US"/>
              <a:t>www.hakanozyildiz.com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6">
            <a:extLst>
              <a:ext uri="{FF2B5EF4-FFF2-40B4-BE49-F238E27FC236}">
                <a16:creationId xmlns:a16="http://schemas.microsoft.com/office/drawing/2014/main" id="{7680EC69-BBA8-C02E-7982-4ED550CEE548}"/>
              </a:ext>
            </a:extLst>
          </p:cNvPr>
          <p:cNvSpPr>
            <a:spLocks noGrp="1"/>
          </p:cNvSpPr>
          <p:nvPr>
            <p:ph type="title"/>
          </p:nvPr>
        </p:nvSpPr>
        <p:spPr/>
        <p:txBody>
          <a:bodyPr/>
          <a:lstStyle/>
          <a:p>
            <a:pPr eaLnBrk="1" hangingPunct="1"/>
            <a:r>
              <a:rPr lang="tr-TR" altLang="tr-TR"/>
              <a:t>KİT lerin kuruluş nedenleri</a:t>
            </a:r>
          </a:p>
        </p:txBody>
      </p:sp>
      <p:sp>
        <p:nvSpPr>
          <p:cNvPr id="10243" name="Rectangle 7">
            <a:extLst>
              <a:ext uri="{FF2B5EF4-FFF2-40B4-BE49-F238E27FC236}">
                <a16:creationId xmlns:a16="http://schemas.microsoft.com/office/drawing/2014/main" id="{98D9D9CB-9CE8-39E1-AB09-E4AF3F9C8077}"/>
              </a:ext>
            </a:extLst>
          </p:cNvPr>
          <p:cNvSpPr>
            <a:spLocks noGrp="1" noChangeArrowheads="1"/>
          </p:cNvSpPr>
          <p:nvPr>
            <p:ph idx="1"/>
          </p:nvPr>
        </p:nvSpPr>
        <p:spPr/>
        <p:txBody>
          <a:bodyPr rtlCol="0">
            <a:normAutofit fontScale="85000" lnSpcReduction="10000"/>
          </a:bodyPr>
          <a:lstStyle/>
          <a:p>
            <a:pPr marL="457200" indent="-457200" eaLnBrk="1" fontAlgn="auto" hangingPunct="1">
              <a:spcAft>
                <a:spcPts val="0"/>
              </a:spcAft>
              <a:defRPr/>
            </a:pPr>
            <a:r>
              <a:rPr lang="tr-TR" dirty="0"/>
              <a:t>Dört yaklaşım vardır: </a:t>
            </a:r>
          </a:p>
          <a:p>
            <a:pPr marL="876300" lvl="1" indent="-419100" eaLnBrk="1" fontAlgn="auto" hangingPunct="1">
              <a:spcAft>
                <a:spcPts val="0"/>
              </a:spcAft>
              <a:defRPr/>
            </a:pPr>
            <a:r>
              <a:rPr lang="tr-TR" dirty="0"/>
              <a:t>1- </a:t>
            </a:r>
            <a:r>
              <a:rPr lang="tr-TR" dirty="0">
                <a:solidFill>
                  <a:schemeClr val="hlink"/>
                </a:solidFill>
              </a:rPr>
              <a:t>Ampirik yaklaşım</a:t>
            </a:r>
            <a:r>
              <a:rPr lang="tr-TR" dirty="0"/>
              <a:t>: Kendi içinde ikiye ayrılır:</a:t>
            </a:r>
          </a:p>
          <a:p>
            <a:pPr marL="1295400" lvl="2" indent="-381000" eaLnBrk="1" fontAlgn="auto" hangingPunct="1">
              <a:spcAft>
                <a:spcPts val="0"/>
              </a:spcAft>
              <a:defRPr/>
            </a:pPr>
            <a:r>
              <a:rPr lang="tr-TR" dirty="0"/>
              <a:t>Tarihsel Yaklaşım. KİTlerin kurulduğu dönemdeki tarihsel koşulları incelemek gerektiği düşünülür. Ekonomik krizler, savaşlar ve savaş sonrası ülke koşulları, sol partilerin uzun süreli iktidarda kalmaları, ulusal savunmada dışa bağımlılığı azaltma arzusu, devlete gelir sağlama vb nedenlerle KİTler kurulur.</a:t>
            </a:r>
          </a:p>
          <a:p>
            <a:pPr marL="1295400" lvl="2" indent="-381000" eaLnBrk="1" fontAlgn="auto" hangingPunct="1">
              <a:spcAft>
                <a:spcPts val="0"/>
              </a:spcAft>
              <a:defRPr/>
            </a:pPr>
            <a:r>
              <a:rPr lang="tr-TR" dirty="0"/>
              <a:t>Sektörel Yaklaşım. KİTlerin faaliyette bulunduğu sektörlerin ve endüstrilerin ortak niteliklerinden hareketle kuruluşlarına ilişkin kriterler ortaya çıkarılır.</a:t>
            </a:r>
          </a:p>
          <a:p>
            <a:pPr marL="1752600" lvl="3" indent="-381000" eaLnBrk="1" fontAlgn="auto" hangingPunct="1">
              <a:spcAft>
                <a:spcPts val="0"/>
              </a:spcAft>
              <a:defRPr/>
            </a:pPr>
            <a:r>
              <a:rPr lang="tr-TR" dirty="0"/>
              <a:t>Ulusal savunma kriteri: Bir sektörün ulusal savunmayla dolaylı doğrudan ilişkisi bir KİTin kuruluş nedeni olabilir.</a:t>
            </a:r>
          </a:p>
          <a:p>
            <a:pPr marL="1752600" lvl="3" indent="-381000" eaLnBrk="1" fontAlgn="auto" hangingPunct="1">
              <a:spcAft>
                <a:spcPts val="0"/>
              </a:spcAft>
              <a:defRPr/>
            </a:pPr>
            <a:r>
              <a:rPr lang="tr-TR" dirty="0"/>
              <a:t>Sermaye yoğunluğu kriteri: KİTlerin sermaye yoğunluğu yüksek sektörlerde kurulmasının nedeni, bu sektörlerde konsantrasyonun kuvvetli olması ve çok sayıda işletmenin faaliyet göstermesinin rasyonel olmamasıdır. (Tüpraş örneği)</a:t>
            </a:r>
          </a:p>
        </p:txBody>
      </p:sp>
      <p:sp>
        <p:nvSpPr>
          <p:cNvPr id="21507" name="Slide Number Placeholder 3">
            <a:extLst>
              <a:ext uri="{FF2B5EF4-FFF2-40B4-BE49-F238E27FC236}">
                <a16:creationId xmlns:a16="http://schemas.microsoft.com/office/drawing/2014/main" id="{D4DC0050-905E-92B8-47E7-81DCAF1498D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C0E2B1B-7D9C-A341-B1D5-4F73271BA53C}" type="slidenum">
              <a:rPr lang="en-US" altLang="tr-TR" sz="1200" smtClean="0">
                <a:solidFill>
                  <a:srgbClr val="898989"/>
                </a:solidFill>
                <a:latin typeface="Times New Roman" panose="02020603050405020304" pitchFamily="18" charset="0"/>
              </a:rPr>
              <a:pPr>
                <a:spcBef>
                  <a:spcPct val="0"/>
                </a:spcBef>
                <a:buFontTx/>
                <a:buNone/>
              </a:pPr>
              <a:t>4</a:t>
            </a:fld>
            <a:endParaRPr lang="en-US" altLang="tr-TR" sz="1200">
              <a:solidFill>
                <a:srgbClr val="898989"/>
              </a:solidFill>
              <a:latin typeface="Times New Roman" panose="02020603050405020304" pitchFamily="18" charset="0"/>
            </a:endParaRPr>
          </a:p>
        </p:txBody>
      </p:sp>
      <p:sp>
        <p:nvSpPr>
          <p:cNvPr id="5" name="Footer Placeholder 4">
            <a:extLst>
              <a:ext uri="{FF2B5EF4-FFF2-40B4-BE49-F238E27FC236}">
                <a16:creationId xmlns:a16="http://schemas.microsoft.com/office/drawing/2014/main" id="{EF5E470E-B274-D95B-6291-054FCDBA4F61}"/>
              </a:ext>
            </a:extLst>
          </p:cNvPr>
          <p:cNvSpPr>
            <a:spLocks noGrp="1"/>
          </p:cNvSpPr>
          <p:nvPr>
            <p:ph type="ftr" sz="quarter" idx="11"/>
          </p:nvPr>
        </p:nvSpPr>
        <p:spPr/>
        <p:txBody>
          <a:bodyPr/>
          <a:lstStyle/>
          <a:p>
            <a:pPr>
              <a:defRPr/>
            </a:pPr>
            <a:r>
              <a:rPr lang="en-US"/>
              <a:t>www.hakanozyildiz.com</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a:extLst>
              <a:ext uri="{FF2B5EF4-FFF2-40B4-BE49-F238E27FC236}">
                <a16:creationId xmlns:a16="http://schemas.microsoft.com/office/drawing/2014/main" id="{FD7C9E98-4F85-E167-D357-CC4E411B18F1}"/>
              </a:ext>
            </a:extLst>
          </p:cNvPr>
          <p:cNvSpPr>
            <a:spLocks noGrp="1"/>
          </p:cNvSpPr>
          <p:nvPr>
            <p:ph type="title"/>
          </p:nvPr>
        </p:nvSpPr>
        <p:spPr/>
        <p:txBody>
          <a:bodyPr/>
          <a:lstStyle/>
          <a:p>
            <a:pPr eaLnBrk="1" hangingPunct="1"/>
            <a:r>
              <a:rPr lang="tr-TR" altLang="tr-TR"/>
              <a:t>ÖZELLEŞTİRME-2</a:t>
            </a:r>
          </a:p>
        </p:txBody>
      </p:sp>
      <p:sp>
        <p:nvSpPr>
          <p:cNvPr id="51203" name="Rectangle 3">
            <a:extLst>
              <a:ext uri="{FF2B5EF4-FFF2-40B4-BE49-F238E27FC236}">
                <a16:creationId xmlns:a16="http://schemas.microsoft.com/office/drawing/2014/main" id="{94BB83AC-BCED-D85F-3DB3-548CBC571AAD}"/>
              </a:ext>
            </a:extLst>
          </p:cNvPr>
          <p:cNvSpPr>
            <a:spLocks noGrp="1" noChangeArrowheads="1"/>
          </p:cNvSpPr>
          <p:nvPr>
            <p:ph sz="half" idx="1"/>
          </p:nvPr>
        </p:nvSpPr>
        <p:spPr>
          <a:xfrm>
            <a:off x="495300" y="1600200"/>
            <a:ext cx="4375150" cy="4525963"/>
          </a:xfrm>
        </p:spPr>
        <p:txBody>
          <a:bodyPr rtlCol="0">
            <a:normAutofit lnSpcReduction="10000"/>
          </a:bodyPr>
          <a:lstStyle/>
          <a:p>
            <a:pPr eaLnBrk="1" fontAlgn="auto" hangingPunct="1">
              <a:spcAft>
                <a:spcPts val="0"/>
              </a:spcAft>
              <a:defRPr/>
            </a:pPr>
            <a:r>
              <a:rPr lang="tr-TR" sz="2000"/>
              <a:t>Özelleştirmeden etkilenen guruplar:</a:t>
            </a:r>
          </a:p>
          <a:p>
            <a:pPr lvl="1" eaLnBrk="1" fontAlgn="auto" hangingPunct="1">
              <a:spcAft>
                <a:spcPts val="0"/>
              </a:spcAft>
              <a:defRPr/>
            </a:pPr>
            <a:r>
              <a:rPr lang="tr-TR" sz="2000"/>
              <a:t>KİT çalışanları (doğrudan)</a:t>
            </a:r>
          </a:p>
          <a:p>
            <a:pPr lvl="1" eaLnBrk="1" fontAlgn="auto" hangingPunct="1">
              <a:spcAft>
                <a:spcPts val="0"/>
              </a:spcAft>
              <a:defRPr/>
            </a:pPr>
            <a:r>
              <a:rPr lang="tr-TR" sz="2000"/>
              <a:t>Bürokratlar (Bakanlıklar ve diğer birimlerde KİT lerle bağlantılı iş yapanlar)</a:t>
            </a:r>
          </a:p>
          <a:p>
            <a:pPr lvl="1" eaLnBrk="1" fontAlgn="auto" hangingPunct="1">
              <a:spcAft>
                <a:spcPts val="0"/>
              </a:spcAft>
              <a:defRPr/>
            </a:pPr>
            <a:r>
              <a:rPr lang="tr-TR" sz="2000"/>
              <a:t>Sendikalar ( Üye kayıplarının artması ve dolayısıyla gelirlerinin azalması)</a:t>
            </a:r>
          </a:p>
          <a:p>
            <a:pPr lvl="1" eaLnBrk="1" fontAlgn="auto" hangingPunct="1">
              <a:spcAft>
                <a:spcPts val="0"/>
              </a:spcAft>
              <a:defRPr/>
            </a:pPr>
            <a:r>
              <a:rPr lang="tr-TR" sz="2000"/>
              <a:t>Halk ( Üretilen mal ve hizmetin kalitesinde ve/fiyatında meydana gelen olumlu/olumsuz değişmeler)</a:t>
            </a:r>
          </a:p>
        </p:txBody>
      </p:sp>
      <p:sp>
        <p:nvSpPr>
          <p:cNvPr id="51204" name="Rectangle 4">
            <a:extLst>
              <a:ext uri="{FF2B5EF4-FFF2-40B4-BE49-F238E27FC236}">
                <a16:creationId xmlns:a16="http://schemas.microsoft.com/office/drawing/2014/main" id="{2CA2BA35-D736-406E-EE49-C2BECB70DFE8}"/>
              </a:ext>
            </a:extLst>
          </p:cNvPr>
          <p:cNvSpPr>
            <a:spLocks noGrp="1" noChangeArrowheads="1"/>
          </p:cNvSpPr>
          <p:nvPr>
            <p:ph sz="half" idx="2"/>
          </p:nvPr>
        </p:nvSpPr>
        <p:spPr>
          <a:xfrm>
            <a:off x="5035550" y="1600200"/>
            <a:ext cx="4375150" cy="4525963"/>
          </a:xfrm>
        </p:spPr>
        <p:txBody>
          <a:bodyPr rtlCol="0">
            <a:normAutofit lnSpcReduction="10000"/>
          </a:bodyPr>
          <a:lstStyle/>
          <a:p>
            <a:pPr eaLnBrk="1" fontAlgn="auto" hangingPunct="1">
              <a:spcAft>
                <a:spcPts val="0"/>
              </a:spcAft>
              <a:defRPr/>
            </a:pPr>
            <a:r>
              <a:rPr lang="tr-TR" sz="2000"/>
              <a:t>Özelleştirme stratejisinin unsurları:</a:t>
            </a:r>
          </a:p>
          <a:p>
            <a:pPr lvl="1" eaLnBrk="1" fontAlgn="auto" hangingPunct="1">
              <a:spcAft>
                <a:spcPts val="0"/>
              </a:spcAft>
              <a:defRPr/>
            </a:pPr>
            <a:r>
              <a:rPr lang="tr-TR" sz="2000"/>
              <a:t>İletişim kampanyaları ile en geniş kamuoyu desteğini sağlamak</a:t>
            </a:r>
          </a:p>
          <a:p>
            <a:pPr lvl="1" eaLnBrk="1" fontAlgn="auto" hangingPunct="1">
              <a:spcAft>
                <a:spcPts val="0"/>
              </a:spcAft>
              <a:defRPr/>
            </a:pPr>
            <a:r>
              <a:rPr lang="tr-TR" sz="2000"/>
              <a:t>Gerekiyorsa özelleştirilecek KİT’in bulunduğu sektörü rehabilite ederek, satış fiyatını yükseltmek.</a:t>
            </a:r>
          </a:p>
          <a:p>
            <a:pPr lvl="1" eaLnBrk="1" fontAlgn="auto" hangingPunct="1">
              <a:spcAft>
                <a:spcPts val="0"/>
              </a:spcAft>
              <a:defRPr/>
            </a:pPr>
            <a:r>
              <a:rPr lang="tr-TR" sz="2000"/>
              <a:t>Özelleştirilecek KİT’e uygun özelleştirme teknikleri seçmek.</a:t>
            </a:r>
          </a:p>
          <a:p>
            <a:pPr lvl="1" eaLnBrk="1" fontAlgn="auto" hangingPunct="1">
              <a:spcAft>
                <a:spcPts val="0"/>
              </a:spcAft>
              <a:defRPr/>
            </a:pPr>
            <a:r>
              <a:rPr lang="tr-TR" sz="2000"/>
              <a:t>Özelleştirme için hangi KİT’in, nasıl seçileceğine ilişkin prosedürü belirlemek.</a:t>
            </a:r>
          </a:p>
          <a:p>
            <a:pPr lvl="1" eaLnBrk="1" fontAlgn="auto" hangingPunct="1">
              <a:spcAft>
                <a:spcPts val="0"/>
              </a:spcAft>
              <a:defRPr/>
            </a:pPr>
            <a:r>
              <a:rPr lang="tr-TR" sz="2000"/>
              <a:t>Şeffaflık ve kamuoyuna hesap vermek için gerekli altyapıyı oluşturmak.</a:t>
            </a:r>
          </a:p>
        </p:txBody>
      </p:sp>
      <p:sp>
        <p:nvSpPr>
          <p:cNvPr id="68612" name="Slide Number Placeholder 4">
            <a:extLst>
              <a:ext uri="{FF2B5EF4-FFF2-40B4-BE49-F238E27FC236}">
                <a16:creationId xmlns:a16="http://schemas.microsoft.com/office/drawing/2014/main" id="{9AB01C55-9671-C4F8-5FA8-1F78E1C7C84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4446A0A-D29F-8348-869C-62E652D8DA0F}" type="slidenum">
              <a:rPr lang="en-US" altLang="tr-TR" sz="1200" smtClean="0">
                <a:solidFill>
                  <a:srgbClr val="898989"/>
                </a:solidFill>
                <a:latin typeface="Times New Roman" panose="02020603050405020304" pitchFamily="18" charset="0"/>
              </a:rPr>
              <a:pPr>
                <a:spcBef>
                  <a:spcPct val="0"/>
                </a:spcBef>
                <a:buFontTx/>
                <a:buNone/>
              </a:pPr>
              <a:t>40</a:t>
            </a:fld>
            <a:endParaRPr lang="en-US" altLang="tr-TR" sz="1200">
              <a:solidFill>
                <a:srgbClr val="898989"/>
              </a:solidFill>
              <a:latin typeface="Times New Roman" panose="02020603050405020304" pitchFamily="18" charset="0"/>
            </a:endParaRPr>
          </a:p>
        </p:txBody>
      </p:sp>
      <p:sp>
        <p:nvSpPr>
          <p:cNvPr id="6" name="Footer Placeholder 5">
            <a:extLst>
              <a:ext uri="{FF2B5EF4-FFF2-40B4-BE49-F238E27FC236}">
                <a16:creationId xmlns:a16="http://schemas.microsoft.com/office/drawing/2014/main" id="{7710A263-D855-2E63-4680-9A1A93CCE225}"/>
              </a:ext>
            </a:extLst>
          </p:cNvPr>
          <p:cNvSpPr>
            <a:spLocks noGrp="1"/>
          </p:cNvSpPr>
          <p:nvPr>
            <p:ph type="ftr" sz="quarter" idx="11"/>
          </p:nvPr>
        </p:nvSpPr>
        <p:spPr/>
        <p:txBody>
          <a:bodyPr/>
          <a:lstStyle/>
          <a:p>
            <a:pPr>
              <a:defRPr/>
            </a:pPr>
            <a:r>
              <a:rPr lang="en-US"/>
              <a:t>www.hakanozyildiz.com</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a:extLst>
              <a:ext uri="{FF2B5EF4-FFF2-40B4-BE49-F238E27FC236}">
                <a16:creationId xmlns:a16="http://schemas.microsoft.com/office/drawing/2014/main" id="{1E893AAF-7445-452C-EE7A-E3368D416ADE}"/>
              </a:ext>
            </a:extLst>
          </p:cNvPr>
          <p:cNvSpPr>
            <a:spLocks noGrp="1"/>
          </p:cNvSpPr>
          <p:nvPr>
            <p:ph type="title"/>
          </p:nvPr>
        </p:nvSpPr>
        <p:spPr/>
        <p:txBody>
          <a:bodyPr/>
          <a:lstStyle/>
          <a:p>
            <a:pPr eaLnBrk="1" hangingPunct="1"/>
            <a:r>
              <a:rPr lang="tr-TR" altLang="tr-TR"/>
              <a:t>ÖZELLEŞTİRME-3</a:t>
            </a:r>
          </a:p>
        </p:txBody>
      </p:sp>
      <p:sp>
        <p:nvSpPr>
          <p:cNvPr id="52227" name="Rectangle 3">
            <a:extLst>
              <a:ext uri="{FF2B5EF4-FFF2-40B4-BE49-F238E27FC236}">
                <a16:creationId xmlns:a16="http://schemas.microsoft.com/office/drawing/2014/main" id="{2D75AA5D-3F6A-C4A6-DD39-45F14AC58A67}"/>
              </a:ext>
            </a:extLst>
          </p:cNvPr>
          <p:cNvSpPr>
            <a:spLocks noGrp="1" noChangeArrowheads="1"/>
          </p:cNvSpPr>
          <p:nvPr>
            <p:ph idx="1"/>
          </p:nvPr>
        </p:nvSpPr>
        <p:spPr/>
        <p:txBody>
          <a:bodyPr rtlCol="0">
            <a:normAutofit fontScale="85000" lnSpcReduction="10000"/>
          </a:bodyPr>
          <a:lstStyle/>
          <a:p>
            <a:pPr lvl="1" eaLnBrk="1" fontAlgn="auto" hangingPunct="1">
              <a:spcAft>
                <a:spcPts val="0"/>
              </a:spcAft>
              <a:defRPr/>
            </a:pPr>
            <a:r>
              <a:rPr lang="tr-TR"/>
              <a:t>Özelleştirilecek KİT’lere özel sektör yaklaşımlarını yerleştirmek (kar+verimliliği öne çıkaracak şekilde değişiklikler yapmak)</a:t>
            </a:r>
          </a:p>
          <a:p>
            <a:pPr lvl="1" eaLnBrk="1" fontAlgn="auto" hangingPunct="1">
              <a:spcAft>
                <a:spcPts val="0"/>
              </a:spcAft>
              <a:defRPr/>
            </a:pPr>
            <a:r>
              <a:rPr lang="tr-TR"/>
              <a:t>Özelleştirme sonucunda hissedar olabilecek yabancıların hak ve yükümlülüklerini detaylı, şeffaf ve kalıcı bir biçimde belirlemek. (Özelleştirmenin sonrasında sektörde ve/veya şirkette </a:t>
            </a:r>
            <a:r>
              <a:rPr lang="tr-TR">
                <a:solidFill>
                  <a:schemeClr val="hlink"/>
                </a:solidFill>
              </a:rPr>
              <a:t>rekabeti etkileyecek</a:t>
            </a:r>
            <a:r>
              <a:rPr lang="tr-TR"/>
              <a:t> yeni kural ve/veya şartlar ileri sürmemek. </a:t>
            </a:r>
          </a:p>
          <a:p>
            <a:pPr lvl="1" eaLnBrk="1" fontAlgn="auto" hangingPunct="1">
              <a:spcAft>
                <a:spcPts val="0"/>
              </a:spcAft>
              <a:defRPr/>
            </a:pPr>
            <a:r>
              <a:rPr lang="tr-TR"/>
              <a:t>Özelleştirme sonrası gelişmeleri izleyerek verilen sözlerin yerine getirilip getirilmediğini denetlemek.</a:t>
            </a:r>
          </a:p>
          <a:p>
            <a:pPr lvl="1" eaLnBrk="1" fontAlgn="auto" hangingPunct="1">
              <a:spcAft>
                <a:spcPts val="0"/>
              </a:spcAft>
              <a:defRPr/>
            </a:pPr>
            <a:r>
              <a:rPr lang="tr-TR"/>
              <a:t>Başta orta ölçekli firmalar olmak üzere özelleşen şirketlere yeni şartlara uyum için yardım sağlamak.</a:t>
            </a:r>
          </a:p>
          <a:p>
            <a:pPr lvl="1" eaLnBrk="1" fontAlgn="auto" hangingPunct="1">
              <a:spcAft>
                <a:spcPts val="0"/>
              </a:spcAft>
              <a:defRPr/>
            </a:pPr>
            <a:r>
              <a:rPr lang="tr-TR"/>
              <a:t>Sermayeyi tabana yamak.</a:t>
            </a:r>
          </a:p>
          <a:p>
            <a:pPr lvl="1" eaLnBrk="1" fontAlgn="auto" hangingPunct="1">
              <a:spcAft>
                <a:spcPts val="0"/>
              </a:spcAft>
              <a:defRPr/>
            </a:pPr>
            <a:r>
              <a:rPr lang="tr-TR"/>
              <a:t>İşini kaybedenlere yeni iş ve eğitim olanakları sağlamak.</a:t>
            </a:r>
          </a:p>
        </p:txBody>
      </p:sp>
      <p:sp>
        <p:nvSpPr>
          <p:cNvPr id="70659" name="Slide Number Placeholder 3">
            <a:extLst>
              <a:ext uri="{FF2B5EF4-FFF2-40B4-BE49-F238E27FC236}">
                <a16:creationId xmlns:a16="http://schemas.microsoft.com/office/drawing/2014/main" id="{DD08E57F-A522-A7F7-ACBA-FF6648B34DD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C89CFF7-EDC4-7545-97D8-CA38F9EA1F9C}" type="slidenum">
              <a:rPr lang="en-US" altLang="tr-TR" sz="1200" smtClean="0">
                <a:solidFill>
                  <a:srgbClr val="898989"/>
                </a:solidFill>
                <a:latin typeface="Times New Roman" panose="02020603050405020304" pitchFamily="18" charset="0"/>
              </a:rPr>
              <a:pPr>
                <a:spcBef>
                  <a:spcPct val="0"/>
                </a:spcBef>
                <a:buFontTx/>
                <a:buNone/>
              </a:pPr>
              <a:t>41</a:t>
            </a:fld>
            <a:endParaRPr lang="en-US" altLang="tr-TR" sz="1200">
              <a:solidFill>
                <a:srgbClr val="898989"/>
              </a:solidFill>
              <a:latin typeface="Times New Roman" panose="02020603050405020304" pitchFamily="18" charset="0"/>
            </a:endParaRPr>
          </a:p>
        </p:txBody>
      </p:sp>
      <p:sp>
        <p:nvSpPr>
          <p:cNvPr id="5" name="Footer Placeholder 4">
            <a:extLst>
              <a:ext uri="{FF2B5EF4-FFF2-40B4-BE49-F238E27FC236}">
                <a16:creationId xmlns:a16="http://schemas.microsoft.com/office/drawing/2014/main" id="{B1E50A1D-1C8B-C508-7126-F3FA4057F00E}"/>
              </a:ext>
            </a:extLst>
          </p:cNvPr>
          <p:cNvSpPr>
            <a:spLocks noGrp="1"/>
          </p:cNvSpPr>
          <p:nvPr>
            <p:ph type="ftr" sz="quarter" idx="11"/>
          </p:nvPr>
        </p:nvSpPr>
        <p:spPr/>
        <p:txBody>
          <a:bodyPr/>
          <a:lstStyle/>
          <a:p>
            <a:pPr>
              <a:defRPr/>
            </a:pPr>
            <a:r>
              <a:rPr lang="en-US"/>
              <a:t>www.hakanozyildiz.com</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a:extLst>
              <a:ext uri="{FF2B5EF4-FFF2-40B4-BE49-F238E27FC236}">
                <a16:creationId xmlns:a16="http://schemas.microsoft.com/office/drawing/2014/main" id="{6643EEE6-0EDC-49D5-1DA0-DA91F7ED8BF7}"/>
              </a:ext>
            </a:extLst>
          </p:cNvPr>
          <p:cNvSpPr>
            <a:spLocks noGrp="1"/>
          </p:cNvSpPr>
          <p:nvPr>
            <p:ph type="title"/>
          </p:nvPr>
        </p:nvSpPr>
        <p:spPr/>
        <p:txBody>
          <a:bodyPr/>
          <a:lstStyle/>
          <a:p>
            <a:pPr eaLnBrk="1" hangingPunct="1"/>
            <a:r>
              <a:rPr lang="tr-TR" altLang="tr-TR"/>
              <a:t>ÖZELLEŞTİRME-4</a:t>
            </a:r>
          </a:p>
        </p:txBody>
      </p:sp>
      <p:sp>
        <p:nvSpPr>
          <p:cNvPr id="53251" name="Rectangle 3">
            <a:extLst>
              <a:ext uri="{FF2B5EF4-FFF2-40B4-BE49-F238E27FC236}">
                <a16:creationId xmlns:a16="http://schemas.microsoft.com/office/drawing/2014/main" id="{2AF30E49-3C13-AF73-A9D0-327DFD4C8F63}"/>
              </a:ext>
            </a:extLst>
          </p:cNvPr>
          <p:cNvSpPr>
            <a:spLocks noGrp="1" noChangeArrowheads="1"/>
          </p:cNvSpPr>
          <p:nvPr>
            <p:ph sz="half" idx="1"/>
          </p:nvPr>
        </p:nvSpPr>
        <p:spPr>
          <a:xfrm>
            <a:off x="495300" y="1600200"/>
            <a:ext cx="4375150" cy="4525963"/>
          </a:xfrm>
        </p:spPr>
        <p:txBody>
          <a:bodyPr rtlCol="0">
            <a:normAutofit lnSpcReduction="10000"/>
          </a:bodyPr>
          <a:lstStyle/>
          <a:p>
            <a:pPr eaLnBrk="1" fontAlgn="auto" hangingPunct="1">
              <a:spcAft>
                <a:spcPts val="0"/>
              </a:spcAft>
              <a:defRPr/>
            </a:pPr>
            <a:r>
              <a:rPr lang="tr-TR" sz="2000"/>
              <a:t>Özelleştirme aşamaları:</a:t>
            </a:r>
          </a:p>
          <a:p>
            <a:pPr lvl="1" eaLnBrk="1" fontAlgn="auto" hangingPunct="1">
              <a:spcAft>
                <a:spcPts val="0"/>
              </a:spcAft>
              <a:defRPr/>
            </a:pPr>
            <a:r>
              <a:rPr lang="tr-TR" sz="2000"/>
              <a:t>Önceliklerin ve hedeflerin, kamuoyunda konsensüs sağlayacak bir şekilde belirlenmesi.</a:t>
            </a:r>
          </a:p>
          <a:p>
            <a:pPr lvl="1" eaLnBrk="1" fontAlgn="auto" hangingPunct="1">
              <a:spcAft>
                <a:spcPts val="0"/>
              </a:spcAft>
              <a:defRPr/>
            </a:pPr>
            <a:r>
              <a:rPr lang="tr-TR" sz="2000"/>
              <a:t>Özelleştirme stratejisinin geliştirilmesi</a:t>
            </a:r>
          </a:p>
          <a:p>
            <a:pPr lvl="1" eaLnBrk="1" fontAlgn="auto" hangingPunct="1">
              <a:spcAft>
                <a:spcPts val="0"/>
              </a:spcAft>
              <a:defRPr/>
            </a:pPr>
            <a:r>
              <a:rPr lang="tr-TR" sz="2000"/>
              <a:t>Sektörün rekabetçi şartlara hazırlanması.</a:t>
            </a:r>
          </a:p>
          <a:p>
            <a:pPr lvl="1" eaLnBrk="1" fontAlgn="auto" hangingPunct="1">
              <a:spcAft>
                <a:spcPts val="0"/>
              </a:spcAft>
              <a:defRPr/>
            </a:pPr>
            <a:r>
              <a:rPr lang="tr-TR" sz="2000"/>
              <a:t>Yasal altyapının hazırlanması.</a:t>
            </a:r>
          </a:p>
          <a:p>
            <a:pPr lvl="1" eaLnBrk="1" fontAlgn="auto" hangingPunct="1">
              <a:spcAft>
                <a:spcPts val="0"/>
              </a:spcAft>
              <a:defRPr/>
            </a:pPr>
            <a:r>
              <a:rPr lang="tr-TR" sz="2000"/>
              <a:t>Hedeflere ve önceliklere uygun özelleştirme metodunun seçilmesi. (Halka arz, blok satış vb.)</a:t>
            </a:r>
          </a:p>
          <a:p>
            <a:pPr lvl="1" eaLnBrk="1" fontAlgn="auto" hangingPunct="1">
              <a:spcAft>
                <a:spcPts val="0"/>
              </a:spcAft>
              <a:buFontTx/>
              <a:buNone/>
              <a:defRPr/>
            </a:pPr>
            <a:endParaRPr lang="tr-TR" sz="2000"/>
          </a:p>
        </p:txBody>
      </p:sp>
      <p:sp>
        <p:nvSpPr>
          <p:cNvPr id="53252" name="Rectangle 4">
            <a:extLst>
              <a:ext uri="{FF2B5EF4-FFF2-40B4-BE49-F238E27FC236}">
                <a16:creationId xmlns:a16="http://schemas.microsoft.com/office/drawing/2014/main" id="{47474116-F96D-BCE2-563B-FA7B0CB9D4DC}"/>
              </a:ext>
            </a:extLst>
          </p:cNvPr>
          <p:cNvSpPr>
            <a:spLocks noGrp="1" noChangeArrowheads="1"/>
          </p:cNvSpPr>
          <p:nvPr>
            <p:ph sz="half" idx="2"/>
          </p:nvPr>
        </p:nvSpPr>
        <p:spPr>
          <a:xfrm>
            <a:off x="5035550" y="1600200"/>
            <a:ext cx="4375150" cy="4525963"/>
          </a:xfrm>
        </p:spPr>
        <p:txBody>
          <a:bodyPr rtlCol="0">
            <a:normAutofit lnSpcReduction="10000"/>
          </a:bodyPr>
          <a:lstStyle/>
          <a:p>
            <a:pPr marL="838200" lvl="1" indent="-381000" eaLnBrk="1" fontAlgn="auto" hangingPunct="1">
              <a:spcAft>
                <a:spcPts val="0"/>
              </a:spcAft>
              <a:defRPr/>
            </a:pPr>
            <a:r>
              <a:rPr lang="tr-TR" sz="2000"/>
              <a:t>Özelleşecek KİT’e özel hazırlıklar:</a:t>
            </a:r>
          </a:p>
          <a:p>
            <a:pPr marL="1257300" lvl="2" indent="-342900" eaLnBrk="1" fontAlgn="auto" hangingPunct="1">
              <a:spcAft>
                <a:spcPts val="0"/>
              </a:spcAft>
              <a:defRPr/>
            </a:pPr>
            <a:r>
              <a:rPr lang="tr-TR" sz="1800"/>
              <a:t>Değerleme, (Danışman tutulması) </a:t>
            </a:r>
          </a:p>
          <a:p>
            <a:pPr marL="1257300" lvl="2" indent="-342900" eaLnBrk="1" fontAlgn="auto" hangingPunct="1">
              <a:spcAft>
                <a:spcPts val="0"/>
              </a:spcAft>
              <a:defRPr/>
            </a:pPr>
            <a:r>
              <a:rPr lang="tr-TR" sz="1800"/>
              <a:t>İdari ve finansal yeniden yapılanma, </a:t>
            </a:r>
          </a:p>
          <a:p>
            <a:pPr marL="1257300" lvl="2" indent="-342900" eaLnBrk="1" fontAlgn="auto" hangingPunct="1">
              <a:spcAft>
                <a:spcPts val="0"/>
              </a:spcAft>
              <a:defRPr/>
            </a:pPr>
            <a:r>
              <a:rPr lang="tr-TR" sz="1800"/>
              <a:t>Personel yeniden yapılanması,</a:t>
            </a:r>
          </a:p>
          <a:p>
            <a:pPr marL="1257300" lvl="2" indent="-342900" eaLnBrk="1" fontAlgn="auto" hangingPunct="1">
              <a:spcAft>
                <a:spcPts val="0"/>
              </a:spcAft>
              <a:defRPr/>
            </a:pPr>
            <a:r>
              <a:rPr lang="tr-TR" sz="1800"/>
              <a:t>Sektördeki </a:t>
            </a:r>
            <a:r>
              <a:rPr lang="tr-TR" sz="1600"/>
              <a:t>regülasyon politikalarının 	gözden 	geçirilmesi,</a:t>
            </a:r>
          </a:p>
          <a:p>
            <a:pPr marL="1257300" lvl="2" indent="-342900" eaLnBrk="1" fontAlgn="auto" hangingPunct="1">
              <a:spcAft>
                <a:spcPts val="0"/>
              </a:spcAft>
              <a:defRPr/>
            </a:pPr>
            <a:r>
              <a:rPr lang="tr-TR" sz="1800"/>
              <a:t>Kamuoyunun bilgilendirilmesi,</a:t>
            </a:r>
          </a:p>
          <a:p>
            <a:pPr marL="838200" lvl="1" indent="-381000" eaLnBrk="1" fontAlgn="auto" hangingPunct="1">
              <a:spcAft>
                <a:spcPts val="0"/>
              </a:spcAft>
              <a:defRPr/>
            </a:pPr>
            <a:r>
              <a:rPr lang="tr-TR" sz="2000"/>
              <a:t>Uygulama</a:t>
            </a:r>
          </a:p>
          <a:p>
            <a:pPr marL="838200" lvl="1" indent="-381000" eaLnBrk="1" fontAlgn="auto" hangingPunct="1">
              <a:spcAft>
                <a:spcPts val="0"/>
              </a:spcAft>
              <a:defRPr/>
            </a:pPr>
            <a:r>
              <a:rPr lang="tr-TR" sz="2000"/>
              <a:t>Özelleştirme sonrasının izlenmesi.</a:t>
            </a:r>
          </a:p>
          <a:p>
            <a:pPr marL="838200" lvl="1" indent="-381000" eaLnBrk="1" fontAlgn="auto" hangingPunct="1">
              <a:spcAft>
                <a:spcPts val="0"/>
              </a:spcAft>
              <a:buFontTx/>
              <a:buNone/>
              <a:defRPr/>
            </a:pPr>
            <a:endParaRPr lang="tr-TR" sz="2000"/>
          </a:p>
        </p:txBody>
      </p:sp>
      <p:sp>
        <p:nvSpPr>
          <p:cNvPr id="72708" name="Slide Number Placeholder 4">
            <a:extLst>
              <a:ext uri="{FF2B5EF4-FFF2-40B4-BE49-F238E27FC236}">
                <a16:creationId xmlns:a16="http://schemas.microsoft.com/office/drawing/2014/main" id="{0856459D-A5FF-69CF-D506-5DDCEAAEF95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7E15938-D693-9F42-B2CE-46667FB3072F}" type="slidenum">
              <a:rPr lang="en-US" altLang="tr-TR" sz="1200" smtClean="0">
                <a:solidFill>
                  <a:srgbClr val="898989"/>
                </a:solidFill>
                <a:latin typeface="Times New Roman" panose="02020603050405020304" pitchFamily="18" charset="0"/>
              </a:rPr>
              <a:pPr>
                <a:spcBef>
                  <a:spcPct val="0"/>
                </a:spcBef>
                <a:buFontTx/>
                <a:buNone/>
              </a:pPr>
              <a:t>42</a:t>
            </a:fld>
            <a:endParaRPr lang="en-US" altLang="tr-TR" sz="1200">
              <a:solidFill>
                <a:srgbClr val="898989"/>
              </a:solidFill>
              <a:latin typeface="Times New Roman" panose="02020603050405020304" pitchFamily="18" charset="0"/>
            </a:endParaRPr>
          </a:p>
        </p:txBody>
      </p:sp>
      <p:sp>
        <p:nvSpPr>
          <p:cNvPr id="6" name="Footer Placeholder 5">
            <a:extLst>
              <a:ext uri="{FF2B5EF4-FFF2-40B4-BE49-F238E27FC236}">
                <a16:creationId xmlns:a16="http://schemas.microsoft.com/office/drawing/2014/main" id="{588A9E09-C954-53CB-CC2D-AB903E74216E}"/>
              </a:ext>
            </a:extLst>
          </p:cNvPr>
          <p:cNvSpPr>
            <a:spLocks noGrp="1"/>
          </p:cNvSpPr>
          <p:nvPr>
            <p:ph type="ftr" sz="quarter" idx="11"/>
          </p:nvPr>
        </p:nvSpPr>
        <p:spPr/>
        <p:txBody>
          <a:bodyPr/>
          <a:lstStyle/>
          <a:p>
            <a:pPr>
              <a:defRPr/>
            </a:pPr>
            <a:r>
              <a:rPr lang="en-US"/>
              <a:t>www.hakanozyildiz.com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4AA27527-5375-FB32-5491-5BAE2DAFDA21}"/>
              </a:ext>
            </a:extLst>
          </p:cNvPr>
          <p:cNvSpPr>
            <a:spLocks noGrp="1"/>
          </p:cNvSpPr>
          <p:nvPr>
            <p:ph type="title"/>
          </p:nvPr>
        </p:nvSpPr>
        <p:spPr/>
        <p:txBody>
          <a:bodyPr/>
          <a:lstStyle/>
          <a:p>
            <a:pPr eaLnBrk="1" hangingPunct="1"/>
            <a:r>
              <a:rPr lang="tr-TR" altLang="tr-TR"/>
              <a:t>KİT lerin kuruluş nedenleri</a:t>
            </a:r>
          </a:p>
        </p:txBody>
      </p:sp>
      <p:sp>
        <p:nvSpPr>
          <p:cNvPr id="11267" name="Rectangle 3">
            <a:extLst>
              <a:ext uri="{FF2B5EF4-FFF2-40B4-BE49-F238E27FC236}">
                <a16:creationId xmlns:a16="http://schemas.microsoft.com/office/drawing/2014/main" id="{CA487098-8EBF-E3CA-6C6C-D3781257EFF4}"/>
              </a:ext>
            </a:extLst>
          </p:cNvPr>
          <p:cNvSpPr>
            <a:spLocks noGrp="1" noChangeArrowheads="1"/>
          </p:cNvSpPr>
          <p:nvPr>
            <p:ph idx="1"/>
          </p:nvPr>
        </p:nvSpPr>
        <p:spPr/>
        <p:txBody>
          <a:bodyPr rtlCol="0">
            <a:normAutofit fontScale="92500" lnSpcReduction="20000"/>
          </a:bodyPr>
          <a:lstStyle/>
          <a:p>
            <a:pPr marL="1752600" lvl="3" indent="-381000" eaLnBrk="1" fontAlgn="auto" hangingPunct="1">
              <a:lnSpc>
                <a:spcPct val="90000"/>
              </a:lnSpc>
              <a:spcAft>
                <a:spcPts val="0"/>
              </a:spcAft>
              <a:defRPr/>
            </a:pPr>
            <a:r>
              <a:rPr lang="tr-TR" dirty="0"/>
              <a:t>Kilit sektörler kriteri: Bu sektörler, üretim süreci içinde ya da kredi dağıtımında önemleri nedeniyle diğer ekonomik faaliyetleri yönlendiren ve bu yüzden ekonomide egemen durumda olan sektörlerdir. Bu nedenle bu sektörde KİT kurulur.</a:t>
            </a:r>
          </a:p>
          <a:p>
            <a:pPr marL="1752600" lvl="3" indent="-381000" eaLnBrk="1" fontAlgn="auto" hangingPunct="1">
              <a:lnSpc>
                <a:spcPct val="90000"/>
              </a:lnSpc>
              <a:spcAft>
                <a:spcPts val="0"/>
              </a:spcAft>
              <a:defRPr/>
            </a:pPr>
            <a:r>
              <a:rPr lang="tr-TR" dirty="0"/>
              <a:t>Monopol Kriteri: Genellikle tekellerin ortaya çıkışı ya doğal nedenlerden (demiryolları) ya da ekonomik nedenlerden (sabit sermaye ihtiyacının çok büyük olması nedeniyle baraj ve elektrik santralı inşaatının yerli özel sektörce yapılamaması - Nükleer Santral) kaynaklanmaktadır.</a:t>
            </a:r>
          </a:p>
          <a:p>
            <a:pPr marL="1295400" lvl="2" indent="-381000" eaLnBrk="1" fontAlgn="auto" hangingPunct="1">
              <a:lnSpc>
                <a:spcPct val="90000"/>
              </a:lnSpc>
              <a:spcAft>
                <a:spcPts val="0"/>
              </a:spcAft>
              <a:defRPr/>
            </a:pPr>
            <a:r>
              <a:rPr lang="tr-TR" dirty="0"/>
              <a:t>Bu yaklaşım bazı KİTlerin kuruluş nedenini açıklamakla beraber, tek başlarına, üretim araçlarının özel mülkiyetine dayanan piyasa ekonomisi içinde bu kuruluşların varlığını açıklamakta yetersiz kalmaktadır.</a:t>
            </a:r>
          </a:p>
          <a:p>
            <a:pPr marL="1295400" lvl="2" indent="-381000" eaLnBrk="1" fontAlgn="auto" hangingPunct="1">
              <a:lnSpc>
                <a:spcPct val="90000"/>
              </a:lnSpc>
              <a:spcAft>
                <a:spcPts val="0"/>
              </a:spcAft>
              <a:buFont typeface="Wingdings" pitchFamily="2" charset="2"/>
              <a:buNone/>
              <a:defRPr/>
            </a:pPr>
            <a:r>
              <a:rPr lang="tr-TR" dirty="0"/>
              <a:t>2. </a:t>
            </a:r>
            <a:r>
              <a:rPr lang="tr-TR" dirty="0">
                <a:solidFill>
                  <a:schemeClr val="hlink"/>
                </a:solidFill>
              </a:rPr>
              <a:t>Neo- Klasik Yaklaşım</a:t>
            </a:r>
            <a:r>
              <a:rPr lang="tr-TR" dirty="0"/>
              <a:t>: Pareto analizi üzerine kurulu genel denge ve optimalite modeli, ilke olarak, üretim araçlarının devlet mülkiyetinde olmasını dışlar. Optimumun sağlanması için gerekli koşullardan birisi: işletmelerin ürettikleri malların marjinal maliyetlerini, piyasada oluşan fiyata eşitleyerek satış yapmalarıdır. </a:t>
            </a:r>
          </a:p>
        </p:txBody>
      </p:sp>
      <p:sp>
        <p:nvSpPr>
          <p:cNvPr id="22531" name="Slide Number Placeholder 3">
            <a:extLst>
              <a:ext uri="{FF2B5EF4-FFF2-40B4-BE49-F238E27FC236}">
                <a16:creationId xmlns:a16="http://schemas.microsoft.com/office/drawing/2014/main" id="{0C39E522-1CD0-AF83-5B2D-64388CA039E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5350377-3A8C-EE48-A3AA-FFB3D4EA1C50}" type="slidenum">
              <a:rPr lang="en-US" altLang="tr-TR" sz="1200" smtClean="0">
                <a:solidFill>
                  <a:srgbClr val="898989"/>
                </a:solidFill>
                <a:latin typeface="Times New Roman" panose="02020603050405020304" pitchFamily="18" charset="0"/>
              </a:rPr>
              <a:pPr>
                <a:spcBef>
                  <a:spcPct val="0"/>
                </a:spcBef>
                <a:buFontTx/>
                <a:buNone/>
              </a:pPr>
              <a:t>5</a:t>
            </a:fld>
            <a:endParaRPr lang="en-US" altLang="tr-TR" sz="1200">
              <a:solidFill>
                <a:srgbClr val="898989"/>
              </a:solidFill>
              <a:latin typeface="Times New Roman" panose="02020603050405020304" pitchFamily="18" charset="0"/>
            </a:endParaRPr>
          </a:p>
        </p:txBody>
      </p:sp>
      <p:sp>
        <p:nvSpPr>
          <p:cNvPr id="5" name="Footer Placeholder 4">
            <a:extLst>
              <a:ext uri="{FF2B5EF4-FFF2-40B4-BE49-F238E27FC236}">
                <a16:creationId xmlns:a16="http://schemas.microsoft.com/office/drawing/2014/main" id="{EE5B80FA-1A57-BA02-7F93-4B80A050D408}"/>
              </a:ext>
            </a:extLst>
          </p:cNvPr>
          <p:cNvSpPr>
            <a:spLocks noGrp="1"/>
          </p:cNvSpPr>
          <p:nvPr>
            <p:ph type="ftr" sz="quarter" idx="11"/>
          </p:nvPr>
        </p:nvSpPr>
        <p:spPr/>
        <p:txBody>
          <a:bodyPr/>
          <a:lstStyle/>
          <a:p>
            <a:pPr>
              <a:defRPr/>
            </a:pPr>
            <a:r>
              <a:rPr lang="en-US"/>
              <a:t>www.hakanozyildiz.com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32EA68A6-57B8-BB3E-8061-945239A52433}"/>
              </a:ext>
            </a:extLst>
          </p:cNvPr>
          <p:cNvSpPr>
            <a:spLocks noGrp="1"/>
          </p:cNvSpPr>
          <p:nvPr>
            <p:ph type="title"/>
          </p:nvPr>
        </p:nvSpPr>
        <p:spPr/>
        <p:txBody>
          <a:bodyPr/>
          <a:lstStyle/>
          <a:p>
            <a:pPr eaLnBrk="1" hangingPunct="1"/>
            <a:r>
              <a:rPr lang="tr-TR" altLang="tr-TR"/>
              <a:t>KİT lerin kuruluş nedenleri</a:t>
            </a:r>
          </a:p>
        </p:txBody>
      </p:sp>
      <p:sp>
        <p:nvSpPr>
          <p:cNvPr id="12291" name="Rectangle 3">
            <a:extLst>
              <a:ext uri="{FF2B5EF4-FFF2-40B4-BE49-F238E27FC236}">
                <a16:creationId xmlns:a16="http://schemas.microsoft.com/office/drawing/2014/main" id="{814C9903-4653-2796-4839-1295A7F6D3F1}"/>
              </a:ext>
            </a:extLst>
          </p:cNvPr>
          <p:cNvSpPr>
            <a:spLocks noGrp="1" noChangeArrowheads="1"/>
          </p:cNvSpPr>
          <p:nvPr>
            <p:ph idx="1"/>
          </p:nvPr>
        </p:nvSpPr>
        <p:spPr/>
        <p:txBody>
          <a:bodyPr rtlCol="0">
            <a:normAutofit lnSpcReduction="10000"/>
          </a:bodyPr>
          <a:lstStyle/>
          <a:p>
            <a:pPr marL="1295400" lvl="2" indent="-381000" eaLnBrk="1" fontAlgn="auto" hangingPunct="1">
              <a:lnSpc>
                <a:spcPct val="80000"/>
              </a:lnSpc>
              <a:spcAft>
                <a:spcPts val="0"/>
              </a:spcAft>
              <a:buFont typeface="Wingdings" pitchFamily="2" charset="2"/>
              <a:buNone/>
              <a:defRPr/>
            </a:pPr>
            <a:r>
              <a:rPr lang="tr-TR" sz="1800" dirty="0"/>
              <a:t>Ancak azalan maliyet koşulları altında kaçınılmaz olarak ortaya çıkan doğal tekeller, Pareto optimumunun gerçekleşmesini engeller.Toplam maliyetler içinde sabit maliyetlerin payının çok önemli olduğu sektörlerde azalan maliyet koşulları geçerli olmaktadır. Bu koşulun sağlanamadığı durumlarda ya tekel olmanın verdiği ayrıcalık nedeniyle fiyatlar arttırılmakta veya zarar oluşması göze alınmaktadır. Özel sektör zarar ortamında çalışamayacağından, enerji, ulaşım vb. sektörlerde KİTlerin kurulması kabul edilebilir.</a:t>
            </a:r>
          </a:p>
          <a:p>
            <a:pPr marL="1295400" lvl="2" indent="-381000" eaLnBrk="1" fontAlgn="auto" hangingPunct="1">
              <a:lnSpc>
                <a:spcPct val="80000"/>
              </a:lnSpc>
              <a:spcAft>
                <a:spcPts val="0"/>
              </a:spcAft>
              <a:buFont typeface="Wingdings" pitchFamily="2" charset="2"/>
              <a:buNone/>
              <a:defRPr/>
            </a:pPr>
            <a:r>
              <a:rPr lang="tr-TR" sz="1800" dirty="0">
                <a:solidFill>
                  <a:schemeClr val="hlink"/>
                </a:solidFill>
              </a:rPr>
              <a:t>3.Global Yaklaşım</a:t>
            </a:r>
            <a:r>
              <a:rPr lang="tr-TR" sz="1800" dirty="0"/>
              <a:t>: Keynesyen’lerden etkilenen bu görüşe göre piyasa ekonomisi otomatik olarak, yani kendiliğinde tam istihdamı sağlayamaz. Krizler ve dalgalanmalar devletin ekonomiye müdahalesini gerektirebilir. Bazı yazarlar yedi neden saymaktadırlar: </a:t>
            </a:r>
          </a:p>
          <a:p>
            <a:pPr marL="1295400" lvl="2" indent="-381000" eaLnBrk="1" fontAlgn="auto" hangingPunct="1">
              <a:lnSpc>
                <a:spcPct val="80000"/>
              </a:lnSpc>
              <a:spcAft>
                <a:spcPts val="0"/>
              </a:spcAft>
              <a:buFont typeface="Wingdings" pitchFamily="2" charset="2"/>
              <a:buAutoNum type="arabicPeriod"/>
              <a:defRPr/>
            </a:pPr>
            <a:r>
              <a:rPr lang="tr-TR" sz="1800" dirty="0"/>
              <a:t>azalan maliyet koşullarının varlığı;</a:t>
            </a:r>
          </a:p>
          <a:p>
            <a:pPr marL="1295400" lvl="2" indent="-381000" eaLnBrk="1" fontAlgn="auto" hangingPunct="1">
              <a:lnSpc>
                <a:spcPct val="80000"/>
              </a:lnSpc>
              <a:spcAft>
                <a:spcPts val="0"/>
              </a:spcAft>
              <a:buFont typeface="Wingdings" pitchFamily="2" charset="2"/>
              <a:buAutoNum type="arabicPeriod"/>
              <a:defRPr/>
            </a:pPr>
            <a:r>
              <a:rPr lang="tr-TR" sz="1800" dirty="0"/>
              <a:t> tekellerin olumsuzluklarının giderilmesi; </a:t>
            </a:r>
          </a:p>
          <a:p>
            <a:pPr marL="1295400" lvl="2" indent="-381000" eaLnBrk="1" fontAlgn="auto" hangingPunct="1">
              <a:lnSpc>
                <a:spcPct val="80000"/>
              </a:lnSpc>
              <a:spcAft>
                <a:spcPts val="0"/>
              </a:spcAft>
              <a:buFont typeface="Wingdings" pitchFamily="2" charset="2"/>
              <a:buAutoNum type="arabicPeriod"/>
              <a:defRPr/>
            </a:pPr>
            <a:r>
              <a:rPr lang="tr-TR" sz="1800" dirty="0"/>
              <a:t>özel sektörün yetersiz olduğu sektörlerin organize edilmesi; </a:t>
            </a:r>
          </a:p>
          <a:p>
            <a:pPr marL="1295400" lvl="2" indent="-381000" eaLnBrk="1" fontAlgn="auto" hangingPunct="1">
              <a:lnSpc>
                <a:spcPct val="80000"/>
              </a:lnSpc>
              <a:spcAft>
                <a:spcPts val="0"/>
              </a:spcAft>
              <a:buFont typeface="Wingdings" pitchFamily="2" charset="2"/>
              <a:buAutoNum type="arabicPeriod"/>
              <a:defRPr/>
            </a:pPr>
            <a:r>
              <a:rPr lang="tr-TR" sz="1800" dirty="0"/>
              <a:t>yabancı rekabete karşı mücadele; </a:t>
            </a:r>
          </a:p>
          <a:p>
            <a:pPr marL="1295400" lvl="2" indent="-381000" eaLnBrk="1" fontAlgn="auto" hangingPunct="1">
              <a:lnSpc>
                <a:spcPct val="80000"/>
              </a:lnSpc>
              <a:spcAft>
                <a:spcPts val="0"/>
              </a:spcAft>
              <a:buFont typeface="Wingdings" pitchFamily="2" charset="2"/>
              <a:buAutoNum type="arabicPeriod"/>
              <a:defRPr/>
            </a:pPr>
            <a:r>
              <a:rPr lang="tr-TR" sz="1800" dirty="0"/>
              <a:t>toplumsal tüketimi karşılayan mal ve hizmetlerin yeterli düzeyde üretimini ve dağılımını sağlamak;</a:t>
            </a:r>
          </a:p>
          <a:p>
            <a:pPr marL="1295400" lvl="2" indent="-381000" eaLnBrk="1" fontAlgn="auto" hangingPunct="1">
              <a:lnSpc>
                <a:spcPct val="80000"/>
              </a:lnSpc>
              <a:spcAft>
                <a:spcPts val="0"/>
              </a:spcAft>
              <a:buFont typeface="Wingdings" pitchFamily="2" charset="2"/>
              <a:buAutoNum type="arabicPeriod"/>
              <a:defRPr/>
            </a:pPr>
            <a:r>
              <a:rPr lang="tr-TR" sz="1800" dirty="0"/>
              <a:t> toplumsal donanımın uygun düzeyde oluşmasını sağlamak,</a:t>
            </a:r>
          </a:p>
          <a:p>
            <a:pPr marL="1295400" lvl="2" indent="-381000" eaLnBrk="1" fontAlgn="auto" hangingPunct="1">
              <a:lnSpc>
                <a:spcPct val="80000"/>
              </a:lnSpc>
              <a:spcAft>
                <a:spcPts val="0"/>
              </a:spcAft>
              <a:buFont typeface="Wingdings" pitchFamily="2" charset="2"/>
              <a:buAutoNum type="arabicPeriod"/>
              <a:defRPr/>
            </a:pPr>
            <a:r>
              <a:rPr lang="tr-TR" sz="1800" dirty="0"/>
              <a:t> özel girişime bırakılmış faaliyet dallarında eşgüdümü gerçekleştirmek.</a:t>
            </a:r>
          </a:p>
        </p:txBody>
      </p:sp>
      <p:sp>
        <p:nvSpPr>
          <p:cNvPr id="23555" name="Slide Number Placeholder 3">
            <a:extLst>
              <a:ext uri="{FF2B5EF4-FFF2-40B4-BE49-F238E27FC236}">
                <a16:creationId xmlns:a16="http://schemas.microsoft.com/office/drawing/2014/main" id="{15886A1A-1C62-AA7B-6A85-1EA284C9801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833267A-D0D9-5E40-8B55-D472020DD167}" type="slidenum">
              <a:rPr lang="en-US" altLang="tr-TR" sz="1200" smtClean="0">
                <a:solidFill>
                  <a:srgbClr val="898989"/>
                </a:solidFill>
                <a:latin typeface="Times New Roman" panose="02020603050405020304" pitchFamily="18" charset="0"/>
              </a:rPr>
              <a:pPr>
                <a:spcBef>
                  <a:spcPct val="0"/>
                </a:spcBef>
                <a:buFontTx/>
                <a:buNone/>
              </a:pPr>
              <a:t>6</a:t>
            </a:fld>
            <a:endParaRPr lang="en-US" altLang="tr-TR" sz="1200">
              <a:solidFill>
                <a:srgbClr val="898989"/>
              </a:solidFill>
              <a:latin typeface="Times New Roman" panose="02020603050405020304" pitchFamily="18" charset="0"/>
            </a:endParaRPr>
          </a:p>
        </p:txBody>
      </p:sp>
      <p:sp>
        <p:nvSpPr>
          <p:cNvPr id="5" name="Footer Placeholder 4">
            <a:extLst>
              <a:ext uri="{FF2B5EF4-FFF2-40B4-BE49-F238E27FC236}">
                <a16:creationId xmlns:a16="http://schemas.microsoft.com/office/drawing/2014/main" id="{EEE71232-C9A5-F94E-5CE8-1F89DAFE9ACD}"/>
              </a:ext>
            </a:extLst>
          </p:cNvPr>
          <p:cNvSpPr>
            <a:spLocks noGrp="1"/>
          </p:cNvSpPr>
          <p:nvPr>
            <p:ph type="ftr" sz="quarter" idx="11"/>
          </p:nvPr>
        </p:nvSpPr>
        <p:spPr/>
        <p:txBody>
          <a:bodyPr/>
          <a:lstStyle/>
          <a:p>
            <a:pPr>
              <a:defRPr/>
            </a:pPr>
            <a:r>
              <a:rPr lang="en-US"/>
              <a:t>www.hakanozyildiz.com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3EFBCD64-A81D-74E7-D899-B1E5F4B33008}"/>
              </a:ext>
            </a:extLst>
          </p:cNvPr>
          <p:cNvSpPr>
            <a:spLocks noGrp="1"/>
          </p:cNvSpPr>
          <p:nvPr>
            <p:ph type="title"/>
          </p:nvPr>
        </p:nvSpPr>
        <p:spPr/>
        <p:txBody>
          <a:bodyPr/>
          <a:lstStyle/>
          <a:p>
            <a:pPr eaLnBrk="1" hangingPunct="1"/>
            <a:r>
              <a:rPr lang="tr-TR" altLang="tr-TR"/>
              <a:t>KİT lerin kuruluş nedenleri</a:t>
            </a:r>
          </a:p>
        </p:txBody>
      </p:sp>
      <p:sp>
        <p:nvSpPr>
          <p:cNvPr id="13315" name="Rectangle 3">
            <a:extLst>
              <a:ext uri="{FF2B5EF4-FFF2-40B4-BE49-F238E27FC236}">
                <a16:creationId xmlns:a16="http://schemas.microsoft.com/office/drawing/2014/main" id="{A9DCE3A8-939F-CE80-6A99-63AE82941110}"/>
              </a:ext>
            </a:extLst>
          </p:cNvPr>
          <p:cNvSpPr>
            <a:spLocks noGrp="1" noChangeArrowheads="1"/>
          </p:cNvSpPr>
          <p:nvPr>
            <p:ph idx="1"/>
          </p:nvPr>
        </p:nvSpPr>
        <p:spPr/>
        <p:txBody>
          <a:bodyPr rtlCol="0">
            <a:normAutofit fontScale="77500" lnSpcReduction="20000"/>
          </a:bodyPr>
          <a:lstStyle/>
          <a:p>
            <a:pPr eaLnBrk="1" fontAlgn="auto" hangingPunct="1">
              <a:lnSpc>
                <a:spcPct val="90000"/>
              </a:lnSpc>
              <a:spcAft>
                <a:spcPts val="0"/>
              </a:spcAft>
              <a:defRPr/>
            </a:pPr>
            <a:r>
              <a:rPr lang="tr-TR" dirty="0">
                <a:solidFill>
                  <a:schemeClr val="hlink"/>
                </a:solidFill>
              </a:rPr>
              <a:t>4.</a:t>
            </a:r>
            <a:r>
              <a:rPr lang="tr-TR" dirty="0"/>
              <a:t> </a:t>
            </a:r>
            <a:r>
              <a:rPr lang="tr-TR" dirty="0">
                <a:solidFill>
                  <a:schemeClr val="hlink"/>
                </a:solidFill>
              </a:rPr>
              <a:t>Kalkınma Yaklaşımı : </a:t>
            </a:r>
            <a:r>
              <a:rPr lang="tr-TR" dirty="0"/>
              <a:t>KİTlerin  kuruluş nedenleri azgelişmiş ülkelerde piyasa mekanizmasının ve özel sektörün yapısal ve işlevsel olarak yetersiz kalmalarının sonucu devletin ekonomiye müdahale etmek zorunda kalmasıdır. Nedenler iki ana gruba ayrılabilir:</a:t>
            </a:r>
          </a:p>
          <a:p>
            <a:pPr lvl="1" eaLnBrk="1" fontAlgn="auto" hangingPunct="1">
              <a:lnSpc>
                <a:spcPct val="90000"/>
              </a:lnSpc>
              <a:spcAft>
                <a:spcPts val="0"/>
              </a:spcAft>
              <a:defRPr/>
            </a:pPr>
            <a:r>
              <a:rPr lang="tr-TR" dirty="0"/>
              <a:t>A) Piyasa mekanizmasının kalkınma için gerekli tasarruf ve sermaye birikimini sağlayamaması ve özel sektörün kadro, deneyim, bilgi ve teknoloji yönünden yetersizliği.</a:t>
            </a:r>
          </a:p>
          <a:p>
            <a:pPr lvl="1" eaLnBrk="1" fontAlgn="auto" hangingPunct="1">
              <a:lnSpc>
                <a:spcPct val="90000"/>
              </a:lnSpc>
              <a:spcAft>
                <a:spcPts val="0"/>
              </a:spcAft>
              <a:defRPr/>
            </a:pPr>
            <a:r>
              <a:rPr lang="tr-TR" dirty="0"/>
              <a:t>B) Piyasa  mekanizmasının kalkınma açısından optimum kaynak dağılımını gerçekleştirememesi. İktisadi kaynakların optimum olarak dağıtılabilmesi için, fiyatların marjinal sosyal maliyetleri yansıtması ve kaynakların çeşitli kullanım alanlarında marjinal sosyal verimliliklerinin eşitlenmesi gerekir. Bunun için de mal ve faktör piyasalarında tam rekabet koşullarının geçerli olması şarttır. Az gelişmiş ekonomilerde piyasa ve fiyat mekanizmalarının işleyişini bozarak kaynakların optimum dağılımını önleyen başlıca nedenler şunlardır:</a:t>
            </a:r>
            <a:endParaRPr lang="tr-TR" dirty="0">
              <a:solidFill>
                <a:schemeClr val="hlink"/>
              </a:solidFill>
            </a:endParaRPr>
          </a:p>
          <a:p>
            <a:pPr lvl="1" eaLnBrk="1" fontAlgn="auto" hangingPunct="1">
              <a:lnSpc>
                <a:spcPct val="90000"/>
              </a:lnSpc>
              <a:spcAft>
                <a:spcPts val="0"/>
              </a:spcAft>
              <a:defRPr/>
            </a:pPr>
            <a:endParaRPr lang="tr-TR" dirty="0"/>
          </a:p>
        </p:txBody>
      </p:sp>
      <p:sp>
        <p:nvSpPr>
          <p:cNvPr id="24579" name="Slide Number Placeholder 3">
            <a:extLst>
              <a:ext uri="{FF2B5EF4-FFF2-40B4-BE49-F238E27FC236}">
                <a16:creationId xmlns:a16="http://schemas.microsoft.com/office/drawing/2014/main" id="{0F35ED01-39FA-9773-362A-7BAA9F53C38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B94BA8E-C083-634B-9127-C145D09AB342}" type="slidenum">
              <a:rPr lang="en-US" altLang="tr-TR" sz="1200" smtClean="0">
                <a:solidFill>
                  <a:srgbClr val="898989"/>
                </a:solidFill>
                <a:latin typeface="Times New Roman" panose="02020603050405020304" pitchFamily="18" charset="0"/>
              </a:rPr>
              <a:pPr>
                <a:spcBef>
                  <a:spcPct val="0"/>
                </a:spcBef>
                <a:buFontTx/>
                <a:buNone/>
              </a:pPr>
              <a:t>7</a:t>
            </a:fld>
            <a:endParaRPr lang="en-US" altLang="tr-TR" sz="1200">
              <a:solidFill>
                <a:srgbClr val="898989"/>
              </a:solidFill>
              <a:latin typeface="Times New Roman" panose="02020603050405020304" pitchFamily="18" charset="0"/>
            </a:endParaRPr>
          </a:p>
        </p:txBody>
      </p:sp>
      <p:sp>
        <p:nvSpPr>
          <p:cNvPr id="5" name="Footer Placeholder 4">
            <a:extLst>
              <a:ext uri="{FF2B5EF4-FFF2-40B4-BE49-F238E27FC236}">
                <a16:creationId xmlns:a16="http://schemas.microsoft.com/office/drawing/2014/main" id="{1F10E4BA-C2D0-A320-1853-D282CEA9BB3A}"/>
              </a:ext>
            </a:extLst>
          </p:cNvPr>
          <p:cNvSpPr>
            <a:spLocks noGrp="1"/>
          </p:cNvSpPr>
          <p:nvPr>
            <p:ph type="ftr" sz="quarter" idx="11"/>
          </p:nvPr>
        </p:nvSpPr>
        <p:spPr/>
        <p:txBody>
          <a:bodyPr/>
          <a:lstStyle/>
          <a:p>
            <a:pPr>
              <a:defRPr/>
            </a:pPr>
            <a:r>
              <a:rPr lang="en-US"/>
              <a:t>www.hakanozyildiz.com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6E360495-B1F3-09C2-D8C9-70A9CEE4D96D}"/>
              </a:ext>
            </a:extLst>
          </p:cNvPr>
          <p:cNvSpPr>
            <a:spLocks noGrp="1"/>
          </p:cNvSpPr>
          <p:nvPr>
            <p:ph type="title"/>
          </p:nvPr>
        </p:nvSpPr>
        <p:spPr/>
        <p:txBody>
          <a:bodyPr/>
          <a:lstStyle/>
          <a:p>
            <a:pPr eaLnBrk="1" hangingPunct="1"/>
            <a:r>
              <a:rPr lang="tr-TR" altLang="tr-TR"/>
              <a:t>KİT lerin kuruluş nedenleri</a:t>
            </a:r>
          </a:p>
        </p:txBody>
      </p:sp>
      <p:sp>
        <p:nvSpPr>
          <p:cNvPr id="14339" name="Rectangle 3">
            <a:extLst>
              <a:ext uri="{FF2B5EF4-FFF2-40B4-BE49-F238E27FC236}">
                <a16:creationId xmlns:a16="http://schemas.microsoft.com/office/drawing/2014/main" id="{74526201-1BD9-5235-2AE5-5648860B59AD}"/>
              </a:ext>
            </a:extLst>
          </p:cNvPr>
          <p:cNvSpPr>
            <a:spLocks noGrp="1" noChangeArrowheads="1"/>
          </p:cNvSpPr>
          <p:nvPr>
            <p:ph idx="1"/>
          </p:nvPr>
        </p:nvSpPr>
        <p:spPr/>
        <p:txBody>
          <a:bodyPr rtlCol="0">
            <a:normAutofit lnSpcReduction="10000"/>
          </a:bodyPr>
          <a:lstStyle/>
          <a:p>
            <a:pPr marL="457200" indent="-457200" eaLnBrk="1" fontAlgn="auto" hangingPunct="1">
              <a:spcAft>
                <a:spcPts val="0"/>
              </a:spcAft>
              <a:buFont typeface="Wingdings" pitchFamily="2" charset="2"/>
              <a:buAutoNum type="arabicPeriod"/>
              <a:defRPr/>
            </a:pPr>
            <a:r>
              <a:rPr lang="tr-TR" sz="2000" dirty="0"/>
              <a:t>Gelir dağılımında adaletsizlik. Sadece temel mallara harcama yapılabildiği için özel sektör çok büyük sermaye isteyen yatırımlardan kaçınır.</a:t>
            </a:r>
          </a:p>
          <a:p>
            <a:pPr marL="457200" indent="-457200" eaLnBrk="1" fontAlgn="auto" hangingPunct="1">
              <a:spcAft>
                <a:spcPts val="0"/>
              </a:spcAft>
              <a:buFont typeface="Wingdings" pitchFamily="2" charset="2"/>
              <a:buAutoNum type="arabicPeriod"/>
              <a:defRPr/>
            </a:pPr>
            <a:r>
              <a:rPr lang="tr-TR" sz="2000" dirty="0"/>
              <a:t>Devlet müdahalelerinden ötürü, fiyatlar sosyal maliyetleri yansıtamaması. Devletin asgari ücret, gümrük tarifeleri gibi politikaları fiyat mekanizmalarının tam çalışmasını engelleyebilir.</a:t>
            </a:r>
          </a:p>
          <a:p>
            <a:pPr marL="457200" indent="-457200" eaLnBrk="1" fontAlgn="auto" hangingPunct="1">
              <a:spcAft>
                <a:spcPts val="0"/>
              </a:spcAft>
              <a:buFont typeface="Wingdings" pitchFamily="2" charset="2"/>
              <a:buAutoNum type="arabicPeriod"/>
              <a:defRPr/>
            </a:pPr>
            <a:r>
              <a:rPr lang="tr-TR" sz="2000" dirty="0"/>
              <a:t>Piyasanın darlığı. Sermaye, döviz ve nitelikli işgücü gibi faktörler ekonomide tekelci eğilimlere yol açabilir.</a:t>
            </a:r>
          </a:p>
          <a:p>
            <a:pPr marL="457200" indent="-457200" eaLnBrk="1" fontAlgn="auto" hangingPunct="1">
              <a:spcAft>
                <a:spcPts val="0"/>
              </a:spcAft>
              <a:buFont typeface="Wingdings" pitchFamily="2" charset="2"/>
              <a:buAutoNum type="arabicPeriod"/>
              <a:defRPr/>
            </a:pPr>
            <a:r>
              <a:rPr lang="tr-TR" sz="2000" dirty="0"/>
              <a:t>Azalan maliyet koşullarının ortaya çıkardığı dışsal yararlar. Azalan maliyetle çalışan işletmeler, ürünlerini kullanan diğer işletmelere dışsal yarar sağlarlar. Bu yararı piyasa mekanizması içinde pazarlamak olanaksız olduğundan, azalan maliyetle çalışan işletmelerin özel karlılığı, sosyal karlılığının altında kalır. Buna karşılık bu işletmelerin ürünlerini kullanan diğer işletmelerin özel karlılığı sosyal karlarının üzerine çıkar. Dolayısıyla, özel girişimciler, azalan maliyetlerle çalışan sektörlere ilgi göstermezler; özel karlılığın yüksek olduğu diğer alanlara yönelirler. Bu alanlarda da KİTler devreye girer.</a:t>
            </a:r>
          </a:p>
        </p:txBody>
      </p:sp>
      <p:sp>
        <p:nvSpPr>
          <p:cNvPr id="25603" name="Slide Number Placeholder 3">
            <a:extLst>
              <a:ext uri="{FF2B5EF4-FFF2-40B4-BE49-F238E27FC236}">
                <a16:creationId xmlns:a16="http://schemas.microsoft.com/office/drawing/2014/main" id="{9910ED1C-F6C7-A8E6-D062-2975C268ED1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A9880FC-76A8-F944-ACB7-7970EC7E4DDE}" type="slidenum">
              <a:rPr lang="en-US" altLang="tr-TR" sz="1200" smtClean="0">
                <a:solidFill>
                  <a:srgbClr val="898989"/>
                </a:solidFill>
                <a:latin typeface="Times New Roman" panose="02020603050405020304" pitchFamily="18" charset="0"/>
              </a:rPr>
              <a:pPr>
                <a:spcBef>
                  <a:spcPct val="0"/>
                </a:spcBef>
                <a:buFontTx/>
                <a:buNone/>
              </a:pPr>
              <a:t>8</a:t>
            </a:fld>
            <a:endParaRPr lang="en-US" altLang="tr-TR" sz="1200">
              <a:solidFill>
                <a:srgbClr val="898989"/>
              </a:solidFill>
              <a:latin typeface="Times New Roman" panose="02020603050405020304" pitchFamily="18" charset="0"/>
            </a:endParaRPr>
          </a:p>
        </p:txBody>
      </p:sp>
      <p:sp>
        <p:nvSpPr>
          <p:cNvPr id="5" name="Footer Placeholder 4">
            <a:extLst>
              <a:ext uri="{FF2B5EF4-FFF2-40B4-BE49-F238E27FC236}">
                <a16:creationId xmlns:a16="http://schemas.microsoft.com/office/drawing/2014/main" id="{35E0D34B-3A79-4975-750C-410C5079FA4D}"/>
              </a:ext>
            </a:extLst>
          </p:cNvPr>
          <p:cNvSpPr>
            <a:spLocks noGrp="1"/>
          </p:cNvSpPr>
          <p:nvPr>
            <p:ph type="ftr" sz="quarter" idx="11"/>
          </p:nvPr>
        </p:nvSpPr>
        <p:spPr/>
        <p:txBody>
          <a:bodyPr/>
          <a:lstStyle/>
          <a:p>
            <a:pPr>
              <a:defRPr/>
            </a:pPr>
            <a:r>
              <a:rPr lang="en-US"/>
              <a:t>www.hakanozyildiz.com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4C907158-B3D9-A4A7-2F25-EF59AB418EEB}"/>
              </a:ext>
            </a:extLst>
          </p:cNvPr>
          <p:cNvSpPr>
            <a:spLocks noGrp="1"/>
          </p:cNvSpPr>
          <p:nvPr>
            <p:ph type="title"/>
          </p:nvPr>
        </p:nvSpPr>
        <p:spPr/>
        <p:txBody>
          <a:bodyPr/>
          <a:lstStyle/>
          <a:p>
            <a:pPr eaLnBrk="1" hangingPunct="1"/>
            <a:r>
              <a:rPr lang="tr-TR" altLang="tr-TR"/>
              <a:t>Genel Yarar Kavramı</a:t>
            </a:r>
          </a:p>
        </p:txBody>
      </p:sp>
      <p:sp>
        <p:nvSpPr>
          <p:cNvPr id="15363" name="Rectangle 3">
            <a:extLst>
              <a:ext uri="{FF2B5EF4-FFF2-40B4-BE49-F238E27FC236}">
                <a16:creationId xmlns:a16="http://schemas.microsoft.com/office/drawing/2014/main" id="{04217342-7786-437B-01E4-970B9CBE131A}"/>
              </a:ext>
            </a:extLst>
          </p:cNvPr>
          <p:cNvSpPr>
            <a:spLocks noGrp="1" noChangeArrowheads="1"/>
          </p:cNvSpPr>
          <p:nvPr>
            <p:ph idx="1"/>
          </p:nvPr>
        </p:nvSpPr>
        <p:spPr/>
        <p:txBody>
          <a:bodyPr rtlCol="0">
            <a:normAutofit fontScale="92500"/>
          </a:bodyPr>
          <a:lstStyle/>
          <a:p>
            <a:pPr eaLnBrk="1" fontAlgn="auto" hangingPunct="1">
              <a:lnSpc>
                <a:spcPct val="80000"/>
              </a:lnSpc>
              <a:spcAft>
                <a:spcPts val="0"/>
              </a:spcAft>
              <a:defRPr/>
            </a:pPr>
            <a:r>
              <a:rPr lang="tr-TR" sz="2000" b="1" dirty="0"/>
              <a:t>KİTlerin nihai amacı genel yarara maksimum katkıda bulunmaktır.</a:t>
            </a:r>
          </a:p>
          <a:p>
            <a:pPr eaLnBrk="1" fontAlgn="auto" hangingPunct="1">
              <a:lnSpc>
                <a:spcPct val="80000"/>
              </a:lnSpc>
              <a:spcAft>
                <a:spcPts val="0"/>
              </a:spcAft>
              <a:defRPr/>
            </a:pPr>
            <a:r>
              <a:rPr lang="tr-TR" sz="2000" b="1" dirty="0"/>
              <a:t>Tatminler / Fedakarlıklar = Tatminler / Mal ve Hizmetler X</a:t>
            </a:r>
          </a:p>
          <a:p>
            <a:pPr lvl="2" eaLnBrk="1" fontAlgn="auto" hangingPunct="1">
              <a:lnSpc>
                <a:spcPct val="80000"/>
              </a:lnSpc>
              <a:spcAft>
                <a:spcPts val="0"/>
              </a:spcAft>
              <a:buFont typeface="Wingdings" pitchFamily="2" charset="2"/>
              <a:buNone/>
              <a:defRPr/>
            </a:pPr>
            <a:r>
              <a:rPr lang="tr-TR" b="1" dirty="0"/>
              <a:t>                                             Mal ve Hizmetler / Üretim Faktörleri X</a:t>
            </a:r>
          </a:p>
          <a:p>
            <a:pPr lvl="2" eaLnBrk="1" fontAlgn="auto" hangingPunct="1">
              <a:lnSpc>
                <a:spcPct val="80000"/>
              </a:lnSpc>
              <a:spcAft>
                <a:spcPts val="0"/>
              </a:spcAft>
              <a:buFont typeface="Wingdings" pitchFamily="2" charset="2"/>
              <a:buNone/>
              <a:defRPr/>
            </a:pPr>
            <a:r>
              <a:rPr lang="tr-TR" b="1" dirty="0"/>
              <a:t>                                             Üretim faktörleri / Fedakarlılar</a:t>
            </a:r>
          </a:p>
          <a:p>
            <a:pPr lvl="2" eaLnBrk="1" fontAlgn="auto" hangingPunct="1">
              <a:lnSpc>
                <a:spcPct val="80000"/>
              </a:lnSpc>
              <a:spcAft>
                <a:spcPts val="0"/>
              </a:spcAft>
              <a:buFont typeface="Wingdings" pitchFamily="2" charset="2"/>
              <a:buNone/>
              <a:defRPr/>
            </a:pPr>
            <a:r>
              <a:rPr lang="tr-TR" sz="1800" b="1" dirty="0"/>
              <a:t>Tatminler</a:t>
            </a:r>
            <a:r>
              <a:rPr lang="tr-TR" sz="1800" dirty="0"/>
              <a:t> : Toplumun tüketimden elde ettiği tatminler toplamı,</a:t>
            </a:r>
          </a:p>
          <a:p>
            <a:pPr lvl="2" eaLnBrk="1" fontAlgn="auto" hangingPunct="1">
              <a:lnSpc>
                <a:spcPct val="80000"/>
              </a:lnSpc>
              <a:spcAft>
                <a:spcPts val="0"/>
              </a:spcAft>
              <a:buFont typeface="Wingdings" pitchFamily="2" charset="2"/>
              <a:buNone/>
              <a:defRPr/>
            </a:pPr>
            <a:r>
              <a:rPr lang="tr-TR" sz="1800" b="1" dirty="0"/>
              <a:t>Mal ve Hizmetler</a:t>
            </a:r>
            <a:r>
              <a:rPr lang="tr-TR" sz="1800" dirty="0"/>
              <a:t>: Toplumun yaralanabileceği mal ve hizmetler,</a:t>
            </a:r>
          </a:p>
          <a:p>
            <a:pPr lvl="2" eaLnBrk="1" fontAlgn="auto" hangingPunct="1">
              <a:lnSpc>
                <a:spcPct val="80000"/>
              </a:lnSpc>
              <a:spcAft>
                <a:spcPts val="0"/>
              </a:spcAft>
              <a:buFont typeface="Wingdings" pitchFamily="2" charset="2"/>
              <a:buNone/>
              <a:defRPr/>
            </a:pPr>
            <a:r>
              <a:rPr lang="tr-TR" sz="1800" b="1" dirty="0"/>
              <a:t>Fedakarlıklar</a:t>
            </a:r>
            <a:r>
              <a:rPr lang="tr-TR" sz="1800" dirty="0"/>
              <a:t>: Üretim faktörlerini sağlamak için toplumun katlandığı fedakarlıklar toplamı.</a:t>
            </a:r>
          </a:p>
          <a:p>
            <a:pPr lvl="2" eaLnBrk="1" fontAlgn="auto" hangingPunct="1">
              <a:lnSpc>
                <a:spcPct val="80000"/>
              </a:lnSpc>
              <a:spcAft>
                <a:spcPts val="0"/>
              </a:spcAft>
              <a:buFont typeface="Wingdings" pitchFamily="2" charset="2"/>
              <a:buNone/>
              <a:defRPr/>
            </a:pPr>
            <a:r>
              <a:rPr lang="tr-TR" sz="1800" b="1" dirty="0"/>
              <a:t>Genel yarar</a:t>
            </a:r>
            <a:r>
              <a:rPr lang="tr-TR" sz="1800" dirty="0"/>
              <a:t>, bu oranların her birinin maksimize edildiği durumda gerçekleşir.</a:t>
            </a:r>
          </a:p>
          <a:p>
            <a:pPr lvl="2" eaLnBrk="1" fontAlgn="auto" hangingPunct="1">
              <a:lnSpc>
                <a:spcPct val="80000"/>
              </a:lnSpc>
              <a:spcAft>
                <a:spcPts val="0"/>
              </a:spcAft>
              <a:buFont typeface="Wingdings" pitchFamily="2" charset="2"/>
              <a:buNone/>
              <a:defRPr/>
            </a:pPr>
            <a:r>
              <a:rPr lang="tr-TR" sz="1800" dirty="0"/>
              <a:t>İlk oran, ekonomik faaliyetin somut sonucunun, tüketici olarak insanlar için etkinliği belirtir. Bu etkinlik insanların kullanımına sunulan mal ve hizmetlerin yararlarına bağlıdır.</a:t>
            </a:r>
          </a:p>
          <a:p>
            <a:pPr lvl="2" eaLnBrk="1" fontAlgn="auto" hangingPunct="1">
              <a:lnSpc>
                <a:spcPct val="80000"/>
              </a:lnSpc>
              <a:spcAft>
                <a:spcPts val="0"/>
              </a:spcAft>
              <a:buFont typeface="Wingdings" pitchFamily="2" charset="2"/>
              <a:buNone/>
              <a:defRPr/>
            </a:pPr>
            <a:r>
              <a:rPr lang="tr-TR" sz="1800" dirty="0"/>
              <a:t>İkinci oran, ekonomik faaliyetin verimliliğini yani miktar olarak etkinliğini gösterir. Bunun gerçekleşmesi için, sermaye ve kıt kaynaklar olarak minimum düzeyde üretim faktörü kullanarak  üretilecek mal ve hizmet miktarı maksimum kılınmalıdır.</a:t>
            </a:r>
          </a:p>
          <a:p>
            <a:pPr lvl="2" eaLnBrk="1" fontAlgn="auto" hangingPunct="1">
              <a:lnSpc>
                <a:spcPct val="80000"/>
              </a:lnSpc>
              <a:spcAft>
                <a:spcPts val="0"/>
              </a:spcAft>
              <a:buFont typeface="Wingdings" pitchFamily="2" charset="2"/>
              <a:buNone/>
              <a:defRPr/>
            </a:pPr>
            <a:r>
              <a:rPr lang="tr-TR" sz="1800" dirty="0"/>
              <a:t>Üçüncü oran, çalışmanın güçlüğü ve daha geniş çerçevede ekonomik yaşamın, kıt ve yenilenemeyen kaynaklar olarak üretimin, insan maliyetini belirtir. Bu oranın maksimize edilmesi, çalışmanın ve ekonomik yaşamın insancıllaştırılmasına bağlıdır.</a:t>
            </a:r>
          </a:p>
        </p:txBody>
      </p:sp>
      <p:sp>
        <p:nvSpPr>
          <p:cNvPr id="26627" name="Slide Number Placeholder 3">
            <a:extLst>
              <a:ext uri="{FF2B5EF4-FFF2-40B4-BE49-F238E27FC236}">
                <a16:creationId xmlns:a16="http://schemas.microsoft.com/office/drawing/2014/main" id="{43FC87E2-A4BC-83EC-A0C0-DEF7CC96A42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8A643E5-8127-8442-88BC-69E5119C1D0B}" type="slidenum">
              <a:rPr lang="en-US" altLang="tr-TR" sz="1200" smtClean="0">
                <a:solidFill>
                  <a:srgbClr val="898989"/>
                </a:solidFill>
                <a:latin typeface="Times New Roman" panose="02020603050405020304" pitchFamily="18" charset="0"/>
              </a:rPr>
              <a:pPr>
                <a:spcBef>
                  <a:spcPct val="0"/>
                </a:spcBef>
                <a:buFontTx/>
                <a:buNone/>
              </a:pPr>
              <a:t>9</a:t>
            </a:fld>
            <a:endParaRPr lang="en-US" altLang="tr-TR" sz="1200">
              <a:solidFill>
                <a:srgbClr val="898989"/>
              </a:solidFill>
              <a:latin typeface="Times New Roman" panose="02020603050405020304" pitchFamily="18" charset="0"/>
            </a:endParaRPr>
          </a:p>
        </p:txBody>
      </p:sp>
      <p:sp>
        <p:nvSpPr>
          <p:cNvPr id="5" name="Footer Placeholder 4">
            <a:extLst>
              <a:ext uri="{FF2B5EF4-FFF2-40B4-BE49-F238E27FC236}">
                <a16:creationId xmlns:a16="http://schemas.microsoft.com/office/drawing/2014/main" id="{FD6BCC4F-9AFF-C2DC-54AA-FFCABA90B862}"/>
              </a:ext>
            </a:extLst>
          </p:cNvPr>
          <p:cNvSpPr>
            <a:spLocks noGrp="1"/>
          </p:cNvSpPr>
          <p:nvPr>
            <p:ph type="ftr" sz="quarter" idx="11"/>
          </p:nvPr>
        </p:nvSpPr>
        <p:spPr/>
        <p:txBody>
          <a:bodyPr/>
          <a:lstStyle/>
          <a:p>
            <a:pPr>
              <a:defRPr/>
            </a:pPr>
            <a:r>
              <a:rPr lang="en-US"/>
              <a:t>www.hakanozyildiz.com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2793584858</TotalTime>
  <Pages>26</Pages>
  <Words>2821</Words>
  <Application>Microsoft Office PowerPoint</Application>
  <PresentationFormat>A4 Kağıt (210x297 mm)</PresentationFormat>
  <Paragraphs>372</Paragraphs>
  <Slides>42</Slides>
  <Notes>14</Notes>
  <HiddenSlides>0</HiddenSlides>
  <MMClips>0</MMClips>
  <ScaleCrop>false</ScaleCrop>
  <HeadingPairs>
    <vt:vector size="8" baseType="variant">
      <vt:variant>
        <vt:lpstr>Kullanılan Yazı Tipleri</vt:lpstr>
      </vt:variant>
      <vt:variant>
        <vt:i4>5</vt:i4>
      </vt:variant>
      <vt:variant>
        <vt:lpstr>Tema</vt:lpstr>
      </vt:variant>
      <vt:variant>
        <vt:i4>1</vt:i4>
      </vt:variant>
      <vt:variant>
        <vt:lpstr>Eklenmiş OLE Hizmet Programları</vt:lpstr>
      </vt:variant>
      <vt:variant>
        <vt:i4>1</vt:i4>
      </vt:variant>
      <vt:variant>
        <vt:lpstr>Slayt Başlıkları</vt:lpstr>
      </vt:variant>
      <vt:variant>
        <vt:i4>42</vt:i4>
      </vt:variant>
    </vt:vector>
  </HeadingPairs>
  <TitlesOfParts>
    <vt:vector size="49" baseType="lpstr">
      <vt:lpstr>Air SansBold</vt:lpstr>
      <vt:lpstr>Arial</vt:lpstr>
      <vt:lpstr>Calibri</vt:lpstr>
      <vt:lpstr>Times New Roman</vt:lpstr>
      <vt:lpstr>Wingdings</vt:lpstr>
      <vt:lpstr>Office Theme</vt:lpstr>
      <vt:lpstr>Chart</vt:lpstr>
      <vt:lpstr>  KAMU İKTİSADİ  TEŞEBBÜSLERİ VE ÖZELLEŞTİRME 2026  </vt:lpstr>
      <vt:lpstr>TÜRKİYE’DE KAMU KESİMİ</vt:lpstr>
      <vt:lpstr>Tanıma dikkat</vt:lpstr>
      <vt:lpstr>KİT lerin kuruluş nedenleri</vt:lpstr>
      <vt:lpstr>KİT lerin kuruluş nedenleri</vt:lpstr>
      <vt:lpstr>KİT lerin kuruluş nedenleri</vt:lpstr>
      <vt:lpstr>KİT lerin kuruluş nedenleri</vt:lpstr>
      <vt:lpstr>KİT lerin kuruluş nedenleri</vt:lpstr>
      <vt:lpstr>Genel Yarar Kavramı</vt:lpstr>
      <vt:lpstr>KİT’LERİN TARİHÇESİ (1)</vt:lpstr>
      <vt:lpstr>KİT’LERİN TARİHÇESİ (2)</vt:lpstr>
      <vt:lpstr>KİT’LERİN TARİHÇESİ (3)</vt:lpstr>
      <vt:lpstr>KİT’LERİN TARİHÇESİ (4)</vt:lpstr>
      <vt:lpstr>PowerPoint Sunusu</vt:lpstr>
      <vt:lpstr>PowerPoint Sunusu</vt:lpstr>
      <vt:lpstr>YASAL ÇERÇEVE</vt:lpstr>
      <vt:lpstr>TEŞEBBÜS - KAMU TEŞEBBÜSÜ</vt:lpstr>
      <vt:lpstr>Hazine yönetiminde olan KİT’ler (Sermaye ödemeleri doğrudan bütçeden yapılanlar)</vt:lpstr>
      <vt:lpstr>TVF’na devredilen kuruluşlar: Yeni borçlanmalarda teminat olarak mı kullanılacaklar?</vt:lpstr>
      <vt:lpstr>Hazine ve Özelleştirme İdaresi varken neden TVF kurulur?</vt:lpstr>
      <vt:lpstr>PowerPoint Sunusu</vt:lpstr>
      <vt:lpstr>PowerPoint Sunusu</vt:lpstr>
      <vt:lpstr>PowerPoint Sunusu</vt:lpstr>
      <vt:lpstr>PowerPoint Sunusu</vt:lpstr>
      <vt:lpstr>Görevlendirme (gideri) bedeli</vt:lpstr>
      <vt:lpstr>PowerPoint Sunusu</vt:lpstr>
      <vt:lpstr>Elektrik/enerji  sübvansiyonlarındaki gelişmeler özelleştirmenin doğruluğunu tartışmaya açıyor.</vt:lpstr>
      <vt:lpstr>PowerPoint Sunusu</vt:lpstr>
      <vt:lpstr>TVF kapsamındaki KİT’lere bütçeden yapılan aktarımlar</vt:lpstr>
      <vt:lpstr>Kamu sermayeli işletmelerden elde edilen vergi dışı gelirler</vt:lpstr>
      <vt:lpstr>Ticari banka, resmi daire ve kamu işletmelerine borçları neden artıyor?</vt:lpstr>
      <vt:lpstr>KİT DENETİMİ</vt:lpstr>
      <vt:lpstr>KİTLERİN EKONOMİ İÇİNDEKİ YERİ - 2003</vt:lpstr>
      <vt:lpstr>2005 te isimler fazla değişmiyor. Ancak, sahipler artık faklı.</vt:lpstr>
      <vt:lpstr>İSO 500’te KİT sayısı azalıyor</vt:lpstr>
      <vt:lpstr>Ekonomiye katkıları sınırlı</vt:lpstr>
      <vt:lpstr>KİT’lerde çalışanlar</vt:lpstr>
      <vt:lpstr>PowerPoint Sunusu</vt:lpstr>
      <vt:lpstr>ÖZELLEŞTİRME-1</vt:lpstr>
      <vt:lpstr>ÖZELLEŞTİRME-2</vt:lpstr>
      <vt:lpstr>ÖZELLEŞTİRME-3</vt:lpstr>
      <vt:lpstr>ÖZELLEŞTİRME-4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KAMU İKTİSADİ  TEŞEBBÜSLERİ</dc:title>
  <dc:creator>M.SEFA PAMUKSUZ</dc:creator>
  <cp:lastModifiedBy>Hakan ÖZYILDIZ</cp:lastModifiedBy>
  <cp:revision>411</cp:revision>
  <cp:lastPrinted>2017-03-09T07:48:36Z</cp:lastPrinted>
  <dcterms:created xsi:type="dcterms:W3CDTF">1997-04-24T14:28:12Z</dcterms:created>
  <dcterms:modified xsi:type="dcterms:W3CDTF">2026-03-22T02:54:52Z</dcterms:modified>
</cp:coreProperties>
</file>