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7"/>
  </p:notesMasterIdLst>
  <p:sldIdLst>
    <p:sldId id="257" r:id="rId3"/>
    <p:sldId id="368" r:id="rId4"/>
    <p:sldId id="258" r:id="rId5"/>
    <p:sldId id="364" r:id="rId6"/>
    <p:sldId id="397" r:id="rId7"/>
    <p:sldId id="373" r:id="rId8"/>
    <p:sldId id="367" r:id="rId9"/>
    <p:sldId id="406" r:id="rId10"/>
    <p:sldId id="269" r:id="rId11"/>
    <p:sldId id="371" r:id="rId12"/>
    <p:sldId id="401" r:id="rId13"/>
    <p:sldId id="359" r:id="rId14"/>
    <p:sldId id="386" r:id="rId15"/>
    <p:sldId id="392" r:id="rId16"/>
    <p:sldId id="396" r:id="rId17"/>
    <p:sldId id="393" r:id="rId18"/>
    <p:sldId id="405" r:id="rId19"/>
    <p:sldId id="399" r:id="rId20"/>
    <p:sldId id="338" r:id="rId21"/>
    <p:sldId id="335" r:id="rId22"/>
    <p:sldId id="404" r:id="rId23"/>
    <p:sldId id="395" r:id="rId24"/>
    <p:sldId id="382" r:id="rId25"/>
    <p:sldId id="389" r:id="rId26"/>
    <p:sldId id="264" r:id="rId27"/>
    <p:sldId id="369" r:id="rId28"/>
    <p:sldId id="280" r:id="rId29"/>
    <p:sldId id="285" r:id="rId30"/>
    <p:sldId id="286" r:id="rId31"/>
    <p:sldId id="287" r:id="rId32"/>
    <p:sldId id="289" r:id="rId33"/>
    <p:sldId id="290" r:id="rId34"/>
    <p:sldId id="291" r:id="rId35"/>
    <p:sldId id="293" r:id="rId36"/>
  </p:sldIdLst>
  <p:sldSz cx="12192000" cy="6858000"/>
  <p:notesSz cx="6819900" cy="99187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CAB79-AFBE-40C6-A1FE-48648564430A}" v="3" dt="2026-03-17T04:32:40.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7"/>
    <p:restoredTop sz="95921"/>
  </p:normalViewPr>
  <p:slideViewPr>
    <p:cSldViewPr snapToGrid="0" snapToObjects="1">
      <p:cViewPr varScale="1">
        <p:scale>
          <a:sx n="62" d="100"/>
          <a:sy n="62" d="100"/>
        </p:scale>
        <p:origin x="632" y="268"/>
      </p:cViewPr>
      <p:guideLst/>
    </p:cSldViewPr>
  </p:slideViewPr>
  <p:notesTextViewPr>
    <p:cViewPr>
      <p:scale>
        <a:sx n="1" d="1"/>
        <a:sy n="1" d="1"/>
      </p:scale>
      <p:origin x="0" y="0"/>
    </p:cViewPr>
  </p:notesTextViewPr>
  <p:sorterViewPr>
    <p:cViewPr varScale="1">
      <p:scale>
        <a:sx n="1" d="1"/>
        <a:sy n="1" d="1"/>
      </p:scale>
      <p:origin x="0" y="-1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an ÖZYILDIZ" userId="23f752736cc409ad" providerId="LiveId" clId="{CEF71DE4-45CF-4102-8F20-D65488BDC1FA}"/>
    <pc:docChg chg="undo custSel modSld">
      <pc:chgData name="Hakan ÖZYILDIZ" userId="23f752736cc409ad" providerId="LiveId" clId="{CEF71DE4-45CF-4102-8F20-D65488BDC1FA}" dt="2026-03-17T05:00:27.036" v="145" actId="20577"/>
      <pc:docMkLst>
        <pc:docMk/>
      </pc:docMkLst>
      <pc:sldChg chg="addSp delSp modSp mod setBg addAnim delAnim">
        <pc:chgData name="Hakan ÖZYILDIZ" userId="23f752736cc409ad" providerId="LiveId" clId="{CEF71DE4-45CF-4102-8F20-D65488BDC1FA}" dt="2026-03-17T04:32:52.501" v="23" actId="14100"/>
        <pc:sldMkLst>
          <pc:docMk/>
          <pc:sldMk cId="2963022910" sldId="264"/>
        </pc:sldMkLst>
        <pc:spChg chg="mod">
          <ac:chgData name="Hakan ÖZYILDIZ" userId="23f752736cc409ad" providerId="LiveId" clId="{CEF71DE4-45CF-4102-8F20-D65488BDC1FA}" dt="2026-03-17T04:32:48.677" v="22" actId="14100"/>
          <ac:spMkLst>
            <pc:docMk/>
            <pc:sldMk cId="2963022910" sldId="264"/>
            <ac:spMk id="2" creationId="{00000000-0000-0000-0000-000000000000}"/>
          </ac:spMkLst>
        </pc:spChg>
        <pc:spChg chg="mod">
          <ac:chgData name="Hakan ÖZYILDIZ" userId="23f752736cc409ad" providerId="LiveId" clId="{CEF71DE4-45CF-4102-8F20-D65488BDC1FA}" dt="2026-03-17T04:31:36.336" v="11" actId="26606"/>
          <ac:spMkLst>
            <pc:docMk/>
            <pc:sldMk cId="2963022910" sldId="264"/>
            <ac:spMk id="4" creationId="{C54480CC-C2ED-8648-96E2-E8625379E58A}"/>
          </ac:spMkLst>
        </pc:spChg>
        <pc:spChg chg="mod">
          <ac:chgData name="Hakan ÖZYILDIZ" userId="23f752736cc409ad" providerId="LiveId" clId="{CEF71DE4-45CF-4102-8F20-D65488BDC1FA}" dt="2026-03-17T04:31:36.336" v="11" actId="26606"/>
          <ac:spMkLst>
            <pc:docMk/>
            <pc:sldMk cId="2963022910" sldId="264"/>
            <ac:spMk id="5" creationId="{BD4DDA1A-918D-7469-6577-E123A1AC8DC6}"/>
          </ac:spMkLst>
        </pc:spChg>
        <pc:spChg chg="add del">
          <ac:chgData name="Hakan ÖZYILDIZ" userId="23f752736cc409ad" providerId="LiveId" clId="{CEF71DE4-45CF-4102-8F20-D65488BDC1FA}" dt="2026-03-17T04:31:36.336" v="11" actId="26606"/>
          <ac:spMkLst>
            <pc:docMk/>
            <pc:sldMk cId="2963022910" sldId="264"/>
            <ac:spMk id="12" creationId="{27BDFED6-6E33-4606-AFE2-886ADB1C018E}"/>
          </ac:spMkLst>
        </pc:spChg>
        <pc:spChg chg="add del">
          <ac:chgData name="Hakan ÖZYILDIZ" userId="23f752736cc409ad" providerId="LiveId" clId="{CEF71DE4-45CF-4102-8F20-D65488BDC1FA}" dt="2026-03-17T04:31:36.336" v="11" actId="26606"/>
          <ac:spMkLst>
            <pc:docMk/>
            <pc:sldMk cId="2963022910" sldId="264"/>
            <ac:spMk id="14" creationId="{890DEF05-784E-4B61-89E4-04C4ECF4E5A0}"/>
          </ac:spMkLst>
        </pc:spChg>
        <pc:picChg chg="del mod ord">
          <ac:chgData name="Hakan ÖZYILDIZ" userId="23f752736cc409ad" providerId="LiveId" clId="{CEF71DE4-45CF-4102-8F20-D65488BDC1FA}" dt="2026-03-17T04:31:48.102" v="13" actId="21"/>
          <ac:picMkLst>
            <pc:docMk/>
            <pc:sldMk cId="2963022910" sldId="264"/>
            <ac:picMk id="6" creationId="{916AE20A-7D8C-4510-C2AA-312EC9E9366F}"/>
          </ac:picMkLst>
        </pc:picChg>
        <pc:picChg chg="add del mod ord">
          <ac:chgData name="Hakan ÖZYILDIZ" userId="23f752736cc409ad" providerId="LiveId" clId="{CEF71DE4-45CF-4102-8F20-D65488BDC1FA}" dt="2026-03-17T04:31:43.769" v="12" actId="21"/>
          <ac:picMkLst>
            <pc:docMk/>
            <pc:sldMk cId="2963022910" sldId="264"/>
            <ac:picMk id="7" creationId="{B318919C-129C-0AA7-4F28-5875BC21CDC3}"/>
          </ac:picMkLst>
        </pc:picChg>
        <pc:picChg chg="add mod">
          <ac:chgData name="Hakan ÖZYILDIZ" userId="23f752736cc409ad" providerId="LiveId" clId="{CEF71DE4-45CF-4102-8F20-D65488BDC1FA}" dt="2026-03-17T04:32:52.501" v="23" actId="14100"/>
          <ac:picMkLst>
            <pc:docMk/>
            <pc:sldMk cId="2963022910" sldId="264"/>
            <ac:picMk id="9" creationId="{6378DBD5-F1E4-002D-2521-C9030C633EE3}"/>
          </ac:picMkLst>
        </pc:picChg>
        <pc:cxnChg chg="add del">
          <ac:chgData name="Hakan ÖZYILDIZ" userId="23f752736cc409ad" providerId="LiveId" clId="{CEF71DE4-45CF-4102-8F20-D65488BDC1FA}" dt="2026-03-17T04:31:36.336" v="11" actId="26606"/>
          <ac:cxnSpMkLst>
            <pc:docMk/>
            <pc:sldMk cId="2963022910" sldId="264"/>
            <ac:cxnSpMk id="16" creationId="{C41BAEC7-F7B0-4224-8B18-8F74B7D87F0B}"/>
          </ac:cxnSpMkLst>
        </pc:cxnChg>
      </pc:sldChg>
      <pc:sldChg chg="addSp delSp modSp mod">
        <pc:chgData name="Hakan ÖZYILDIZ" userId="23f752736cc409ad" providerId="LiveId" clId="{CEF71DE4-45CF-4102-8F20-D65488BDC1FA}" dt="2026-03-17T04:37:13.203" v="51" actId="20577"/>
        <pc:sldMkLst>
          <pc:docMk/>
          <pc:sldMk cId="0" sldId="280"/>
        </pc:sldMkLst>
        <pc:spChg chg="mod">
          <ac:chgData name="Hakan ÖZYILDIZ" userId="23f752736cc409ad" providerId="LiveId" clId="{CEF71DE4-45CF-4102-8F20-D65488BDC1FA}" dt="2026-03-17T04:37:13.203" v="51" actId="20577"/>
          <ac:spMkLst>
            <pc:docMk/>
            <pc:sldMk cId="0" sldId="280"/>
            <ac:spMk id="49153" creationId="{2C25DD9D-016D-0548-AB16-817DE2024F66}"/>
          </ac:spMkLst>
        </pc:spChg>
        <pc:picChg chg="del">
          <ac:chgData name="Hakan ÖZYILDIZ" userId="23f752736cc409ad" providerId="LiveId" clId="{CEF71DE4-45CF-4102-8F20-D65488BDC1FA}" dt="2026-03-17T04:35:04.001" v="24" actId="21"/>
          <ac:picMkLst>
            <pc:docMk/>
            <pc:sldMk cId="0" sldId="280"/>
            <ac:picMk id="4" creationId="{28BDC42F-F698-07B0-6E85-D1FB364495D4}"/>
          </ac:picMkLst>
        </pc:picChg>
        <pc:picChg chg="add mod">
          <ac:chgData name="Hakan ÖZYILDIZ" userId="23f752736cc409ad" providerId="LiveId" clId="{CEF71DE4-45CF-4102-8F20-D65488BDC1FA}" dt="2026-03-17T04:36:03.950" v="37" actId="14100"/>
          <ac:picMkLst>
            <pc:docMk/>
            <pc:sldMk cId="0" sldId="280"/>
            <ac:picMk id="5" creationId="{E101F17C-4F24-F5CF-038D-86EF0A250BFD}"/>
          </ac:picMkLst>
        </pc:picChg>
      </pc:sldChg>
      <pc:sldChg chg="modSp mod">
        <pc:chgData name="Hakan ÖZYILDIZ" userId="23f752736cc409ad" providerId="LiveId" clId="{CEF71DE4-45CF-4102-8F20-D65488BDC1FA}" dt="2026-03-17T05:00:27.036" v="145" actId="20577"/>
        <pc:sldMkLst>
          <pc:docMk/>
          <pc:sldMk cId="0" sldId="291"/>
        </pc:sldMkLst>
        <pc:spChg chg="mod">
          <ac:chgData name="Hakan ÖZYILDIZ" userId="23f752736cc409ad" providerId="LiveId" clId="{CEF71DE4-45CF-4102-8F20-D65488BDC1FA}" dt="2026-03-17T05:00:27.036" v="145" actId="20577"/>
          <ac:spMkLst>
            <pc:docMk/>
            <pc:sldMk cId="0" sldId="291"/>
            <ac:spMk id="61441" creationId="{8B64B249-09DA-264D-B70D-74098D9C4E64}"/>
          </ac:spMkLst>
        </pc:spChg>
        <pc:spChg chg="mod">
          <ac:chgData name="Hakan ÖZYILDIZ" userId="23f752736cc409ad" providerId="LiveId" clId="{CEF71DE4-45CF-4102-8F20-D65488BDC1FA}" dt="2026-03-17T04:58:59.095" v="74" actId="20577"/>
          <ac:spMkLst>
            <pc:docMk/>
            <pc:sldMk cId="0" sldId="291"/>
            <ac:spMk id="61442" creationId="{3FDFBDCE-B7C6-214A-91EA-F109D728C4AD}"/>
          </ac:spMkLst>
        </pc:spChg>
        <pc:spChg chg="mod">
          <ac:chgData name="Hakan ÖZYILDIZ" userId="23f752736cc409ad" providerId="LiveId" clId="{CEF71DE4-45CF-4102-8F20-D65488BDC1FA}" dt="2026-03-17T04:59:28.620" v="89" actId="20577"/>
          <ac:spMkLst>
            <pc:docMk/>
            <pc:sldMk cId="0" sldId="291"/>
            <ac:spMk id="61443" creationId="{3ECE49D3-88A7-3544-AD50-A7D53C8FD944}"/>
          </ac:spMkLst>
        </pc:spChg>
        <pc:spChg chg="mod">
          <ac:chgData name="Hakan ÖZYILDIZ" userId="23f752736cc409ad" providerId="LiveId" clId="{CEF71DE4-45CF-4102-8F20-D65488BDC1FA}" dt="2026-03-17T04:59:19.045" v="84" actId="20577"/>
          <ac:spMkLst>
            <pc:docMk/>
            <pc:sldMk cId="0" sldId="291"/>
            <ac:spMk id="61444" creationId="{EB4D4106-F765-6A46-999A-345C91C4FEAF}"/>
          </ac:spMkLst>
        </pc:spChg>
        <pc:spChg chg="mod">
          <ac:chgData name="Hakan ÖZYILDIZ" userId="23f752736cc409ad" providerId="LiveId" clId="{CEF71DE4-45CF-4102-8F20-D65488BDC1FA}" dt="2026-03-17T04:59:38.187" v="95" actId="20577"/>
          <ac:spMkLst>
            <pc:docMk/>
            <pc:sldMk cId="0" sldId="291"/>
            <ac:spMk id="61445" creationId="{6292624C-7A7C-FA49-9BAB-7A217CAF4745}"/>
          </ac:spMkLst>
        </pc:spChg>
        <pc:spChg chg="mod">
          <ac:chgData name="Hakan ÖZYILDIZ" userId="23f752736cc409ad" providerId="LiveId" clId="{CEF71DE4-45CF-4102-8F20-D65488BDC1FA}" dt="2026-03-17T04:59:51.880" v="103" actId="20577"/>
          <ac:spMkLst>
            <pc:docMk/>
            <pc:sldMk cId="0" sldId="291"/>
            <ac:spMk id="61446" creationId="{BCF4221E-79A6-A34A-B714-E2BE114745BF}"/>
          </ac:spMkLst>
        </pc:spChg>
        <pc:spChg chg="mod">
          <ac:chgData name="Hakan ÖZYILDIZ" userId="23f752736cc409ad" providerId="LiveId" clId="{CEF71DE4-45CF-4102-8F20-D65488BDC1FA}" dt="2026-03-17T04:59:59.160" v="107" actId="20577"/>
          <ac:spMkLst>
            <pc:docMk/>
            <pc:sldMk cId="0" sldId="291"/>
            <ac:spMk id="61447" creationId="{DAB7B94E-1410-EA46-A736-6739119C5AA9}"/>
          </ac:spMkLst>
        </pc:spChg>
      </pc:sldChg>
      <pc:sldChg chg="addSp delSp modSp mod">
        <pc:chgData name="Hakan ÖZYILDIZ" userId="23f752736cc409ad" providerId="LiveId" clId="{CEF71DE4-45CF-4102-8F20-D65488BDC1FA}" dt="2026-03-17T04:41:21.011" v="64" actId="14100"/>
        <pc:sldMkLst>
          <pc:docMk/>
          <pc:sldMk cId="0" sldId="369"/>
        </pc:sldMkLst>
        <pc:spChg chg="mod">
          <ac:chgData name="Hakan ÖZYILDIZ" userId="23f752736cc409ad" providerId="LiveId" clId="{CEF71DE4-45CF-4102-8F20-D65488BDC1FA}" dt="2026-03-17T04:40:54.465" v="63" actId="27636"/>
          <ac:spMkLst>
            <pc:docMk/>
            <pc:sldMk cId="0" sldId="369"/>
            <ac:spMk id="47105" creationId="{2D90D369-D4A5-0744-8392-C0F894E09482}"/>
          </ac:spMkLst>
        </pc:spChg>
        <pc:picChg chg="del">
          <ac:chgData name="Hakan ÖZYILDIZ" userId="23f752736cc409ad" providerId="LiveId" clId="{CEF71DE4-45CF-4102-8F20-D65488BDC1FA}" dt="2026-03-17T04:37:38.132" v="52" actId="21"/>
          <ac:picMkLst>
            <pc:docMk/>
            <pc:sldMk cId="0" sldId="369"/>
            <ac:picMk id="4" creationId="{5FA63636-FB17-C4C3-EABA-5949F63B8C5D}"/>
          </ac:picMkLst>
        </pc:picChg>
        <pc:picChg chg="add mod">
          <ac:chgData name="Hakan ÖZYILDIZ" userId="23f752736cc409ad" providerId="LiveId" clId="{CEF71DE4-45CF-4102-8F20-D65488BDC1FA}" dt="2026-03-17T04:41:21.011" v="64" actId="14100"/>
          <ac:picMkLst>
            <pc:docMk/>
            <pc:sldMk cId="0" sldId="369"/>
            <ac:picMk id="5" creationId="{D5FC4A65-225C-4405-93AA-BB23B5CE7C51}"/>
          </ac:picMkLst>
        </pc:picChg>
      </pc:sldChg>
      <pc:sldChg chg="addSp delSp modSp mod">
        <pc:chgData name="Hakan ÖZYILDIZ" userId="23f752736cc409ad" providerId="LiveId" clId="{CEF71DE4-45CF-4102-8F20-D65488BDC1FA}" dt="2026-03-17T04:27:15.239" v="7" actId="20577"/>
        <pc:sldMkLst>
          <pc:docMk/>
          <pc:sldMk cId="0" sldId="389"/>
        </pc:sldMkLst>
        <pc:spChg chg="mod">
          <ac:chgData name="Hakan ÖZYILDIZ" userId="23f752736cc409ad" providerId="LiveId" clId="{CEF71DE4-45CF-4102-8F20-D65488BDC1FA}" dt="2026-03-17T04:27:15.239" v="7" actId="20577"/>
          <ac:spMkLst>
            <pc:docMk/>
            <pc:sldMk cId="0" sldId="389"/>
            <ac:spMk id="46081" creationId="{9B4A6182-90C8-6B4E-9005-DDD20BF4A382}"/>
          </ac:spMkLst>
        </pc:spChg>
        <pc:picChg chg="del">
          <ac:chgData name="Hakan ÖZYILDIZ" userId="23f752736cc409ad" providerId="LiveId" clId="{CEF71DE4-45CF-4102-8F20-D65488BDC1FA}" dt="2026-03-17T04:26:34.978" v="0" actId="21"/>
          <ac:picMkLst>
            <pc:docMk/>
            <pc:sldMk cId="0" sldId="389"/>
            <ac:picMk id="2" creationId="{9CEB5B90-9306-F5EF-723D-BBF271296857}"/>
          </ac:picMkLst>
        </pc:picChg>
        <pc:picChg chg="add mod">
          <ac:chgData name="Hakan ÖZYILDIZ" userId="23f752736cc409ad" providerId="LiveId" clId="{CEF71DE4-45CF-4102-8F20-D65488BDC1FA}" dt="2026-03-17T04:27:03.053" v="5" actId="14100"/>
          <ac:picMkLst>
            <pc:docMk/>
            <pc:sldMk cId="0" sldId="389"/>
            <ac:picMk id="5" creationId="{F08931F4-95E1-6B98-31CA-AA9C80302E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81DB99FA-C58D-3F44-8CFC-5A6B6376497E}" type="datetimeFigureOut">
              <a:rPr lang="tr-TR" smtClean="0"/>
              <a:t>17.03.2026</a:t>
            </a:fld>
            <a:endParaRPr lang="tr-TR"/>
          </a:p>
        </p:txBody>
      </p:sp>
      <p:sp>
        <p:nvSpPr>
          <p:cNvPr id="4" name="Slayt Resmi Yer Tutucusu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C48CED32-DD4B-C441-8905-B3087729CB78}" type="slidenum">
              <a:rPr lang="tr-TR" smtClean="0"/>
              <a:t>‹#›</a:t>
            </a:fld>
            <a:endParaRPr lang="tr-TR"/>
          </a:p>
        </p:txBody>
      </p:sp>
    </p:spTree>
    <p:extLst>
      <p:ext uri="{BB962C8B-B14F-4D97-AF65-F5344CB8AC3E}">
        <p14:creationId xmlns:p14="http://schemas.microsoft.com/office/powerpoint/2010/main" val="332713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9F3B458-BEAC-F841-894D-A262C3B325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1E4424A-18CC-3448-8761-454FC8323F73}" type="slidenum">
              <a:rPr lang="tr-TR" altLang="tr-TR"/>
              <a:pPr>
                <a:spcBef>
                  <a:spcPct val="0"/>
                </a:spcBef>
              </a:pPr>
              <a:t>1</a:t>
            </a:fld>
            <a:endParaRPr lang="tr-TR" altLang="tr-TR"/>
          </a:p>
        </p:txBody>
      </p:sp>
      <p:sp>
        <p:nvSpPr>
          <p:cNvPr id="17410" name="Rectangle 2">
            <a:extLst>
              <a:ext uri="{FF2B5EF4-FFF2-40B4-BE49-F238E27FC236}">
                <a16:creationId xmlns:a16="http://schemas.microsoft.com/office/drawing/2014/main" id="{9084BD82-B26A-694A-833F-EAF9BBA8A6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867754DB-A7BA-4E46-86D4-A4BAE03215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81918D81-6264-704B-A1FB-CF57261E1D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73B477A-AB6B-9444-9AC5-0AA8CC54F09A}" type="slidenum">
              <a:rPr lang="tr-TR" altLang="tr-TR"/>
              <a:pPr>
                <a:spcBef>
                  <a:spcPct val="0"/>
                </a:spcBef>
              </a:pPr>
              <a:t>34</a:t>
            </a:fld>
            <a:endParaRPr lang="tr-TR" altLang="tr-TR"/>
          </a:p>
        </p:txBody>
      </p:sp>
      <p:sp>
        <p:nvSpPr>
          <p:cNvPr id="64514" name="Rectangle 2">
            <a:extLst>
              <a:ext uri="{FF2B5EF4-FFF2-40B4-BE49-F238E27FC236}">
                <a16:creationId xmlns:a16="http://schemas.microsoft.com/office/drawing/2014/main" id="{ACC20F7F-608E-D744-9BBE-3159159A01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C003E89A-62C3-DF49-80A6-69672C840F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C0472352-4ED3-414F-9AE0-3532336A67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870A37B-01E6-3E41-B52E-758505660BF9}" type="slidenum">
              <a:rPr lang="tr-TR" altLang="tr-TR"/>
              <a:pPr>
                <a:spcBef>
                  <a:spcPct val="0"/>
                </a:spcBef>
              </a:pPr>
              <a:t>3</a:t>
            </a:fld>
            <a:endParaRPr lang="tr-TR" altLang="tr-TR"/>
          </a:p>
        </p:txBody>
      </p:sp>
      <p:sp>
        <p:nvSpPr>
          <p:cNvPr id="20482" name="Rectangle 2">
            <a:extLst>
              <a:ext uri="{FF2B5EF4-FFF2-40B4-BE49-F238E27FC236}">
                <a16:creationId xmlns:a16="http://schemas.microsoft.com/office/drawing/2014/main" id="{1F2EEF68-7A04-3B4C-9727-24B915DEE856}"/>
              </a:ext>
            </a:extLst>
          </p:cNvPr>
          <p:cNvSpPr>
            <a:spLocks noGrp="1" noRot="1" noChangeAspect="1" noChangeArrowheads="1" noTextEdit="1"/>
          </p:cNvSpPr>
          <p:nvPr>
            <p:ph type="sldImg"/>
          </p:nvPr>
        </p:nvSpPr>
        <p:spPr bwMode="auto">
          <a:xfrm>
            <a:off x="-185738" y="798513"/>
            <a:ext cx="7105651"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81BDE954-6E42-8442-9A2D-5BFA4AB084E1}"/>
              </a:ext>
            </a:extLst>
          </p:cNvPr>
          <p:cNvSpPr>
            <a:spLocks noGrp="1" noChangeArrowheads="1"/>
          </p:cNvSpPr>
          <p:nvPr>
            <p:ph type="body" idx="1"/>
          </p:nvPr>
        </p:nvSpPr>
        <p:spPr bwMode="auto">
          <a:xfrm>
            <a:off x="877746" y="5062670"/>
            <a:ext cx="4976001" cy="48887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EC55777D-C984-9143-87BB-1FD5518061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C7C719-7810-8342-B31D-4F7062DDAF12}" type="slidenum">
              <a:rPr lang="tr-TR" altLang="tr-TR"/>
              <a:pPr>
                <a:spcBef>
                  <a:spcPct val="0"/>
                </a:spcBef>
              </a:pPr>
              <a:t>27</a:t>
            </a:fld>
            <a:endParaRPr lang="tr-TR" altLang="tr-TR"/>
          </a:p>
        </p:txBody>
      </p:sp>
      <p:sp>
        <p:nvSpPr>
          <p:cNvPr id="50178" name="Rectangle 2">
            <a:extLst>
              <a:ext uri="{FF2B5EF4-FFF2-40B4-BE49-F238E27FC236}">
                <a16:creationId xmlns:a16="http://schemas.microsoft.com/office/drawing/2014/main" id="{39547760-8588-7A44-B32B-F233E20208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E2DFF3AA-14BD-774D-B524-4C15E8092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44F40131-9CE9-FF45-AEB7-820D0E6B3C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D5867C-4536-7F4E-BA55-DDDB8383EE6F}" type="slidenum">
              <a:rPr lang="tr-TR" altLang="tr-TR"/>
              <a:pPr>
                <a:spcBef>
                  <a:spcPct val="0"/>
                </a:spcBef>
              </a:pPr>
              <a:t>28</a:t>
            </a:fld>
            <a:endParaRPr lang="tr-TR" altLang="tr-TR"/>
          </a:p>
        </p:txBody>
      </p:sp>
      <p:sp>
        <p:nvSpPr>
          <p:cNvPr id="52226" name="Rectangle 2">
            <a:extLst>
              <a:ext uri="{FF2B5EF4-FFF2-40B4-BE49-F238E27FC236}">
                <a16:creationId xmlns:a16="http://schemas.microsoft.com/office/drawing/2014/main" id="{78342D94-61D5-6149-A943-841FD4D374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83D4AA57-087E-4A40-87FC-5BEB4789D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244E4C4-B433-B94C-939D-C02A11A4F4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830DA86-6D18-1E45-A2B9-F8D1A4B10E5B}" type="slidenum">
              <a:rPr lang="tr-TR" altLang="tr-TR"/>
              <a:pPr>
                <a:spcBef>
                  <a:spcPct val="0"/>
                </a:spcBef>
              </a:pPr>
              <a:t>29</a:t>
            </a:fld>
            <a:endParaRPr lang="tr-TR" altLang="tr-TR"/>
          </a:p>
        </p:txBody>
      </p:sp>
      <p:sp>
        <p:nvSpPr>
          <p:cNvPr id="54274" name="Rectangle 2">
            <a:extLst>
              <a:ext uri="{FF2B5EF4-FFF2-40B4-BE49-F238E27FC236}">
                <a16:creationId xmlns:a16="http://schemas.microsoft.com/office/drawing/2014/main" id="{22133D8A-380D-5B46-BC2A-19C02A5529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AEEC4CA0-0951-CE41-B546-DD5E94E0DE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11D002D-1E15-5D48-8CC1-DFFC496507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78E1D5-F664-B345-B01C-B5E580E9D49B}" type="slidenum">
              <a:rPr lang="tr-TR" altLang="tr-TR"/>
              <a:pPr>
                <a:spcBef>
                  <a:spcPct val="0"/>
                </a:spcBef>
              </a:pPr>
              <a:t>30</a:t>
            </a:fld>
            <a:endParaRPr lang="tr-TR" altLang="tr-TR"/>
          </a:p>
        </p:txBody>
      </p:sp>
      <p:sp>
        <p:nvSpPr>
          <p:cNvPr id="56322" name="Rectangle 2">
            <a:extLst>
              <a:ext uri="{FF2B5EF4-FFF2-40B4-BE49-F238E27FC236}">
                <a16:creationId xmlns:a16="http://schemas.microsoft.com/office/drawing/2014/main" id="{988ABA9C-5B33-AF42-A083-F51C68E6CC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E8FF5E0D-7834-2B4C-8F5F-A96720FB32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459D6759-B350-9B44-B551-5F9B0D8F4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A7D1DC-54A5-B145-9560-93D3622B430F}" type="slidenum">
              <a:rPr lang="tr-TR" altLang="tr-TR"/>
              <a:pPr>
                <a:spcBef>
                  <a:spcPct val="0"/>
                </a:spcBef>
              </a:pPr>
              <a:t>31</a:t>
            </a:fld>
            <a:endParaRPr lang="tr-TR" altLang="tr-TR"/>
          </a:p>
        </p:txBody>
      </p:sp>
      <p:sp>
        <p:nvSpPr>
          <p:cNvPr id="58370" name="Rectangle 2">
            <a:extLst>
              <a:ext uri="{FF2B5EF4-FFF2-40B4-BE49-F238E27FC236}">
                <a16:creationId xmlns:a16="http://schemas.microsoft.com/office/drawing/2014/main" id="{4B28FD2F-33A6-F14A-9016-51410260C8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A1B8557D-4057-1B42-AAC6-362BDCE80C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6E219738-F067-B34F-9564-0F95A2868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3612C8-224E-C748-8E36-94A361E16347}" type="slidenum">
              <a:rPr lang="tr-TR" altLang="tr-TR"/>
              <a:pPr>
                <a:spcBef>
                  <a:spcPct val="0"/>
                </a:spcBef>
              </a:pPr>
              <a:t>32</a:t>
            </a:fld>
            <a:endParaRPr lang="tr-TR" altLang="tr-TR"/>
          </a:p>
        </p:txBody>
      </p:sp>
      <p:sp>
        <p:nvSpPr>
          <p:cNvPr id="60418" name="Rectangle 2">
            <a:extLst>
              <a:ext uri="{FF2B5EF4-FFF2-40B4-BE49-F238E27FC236}">
                <a16:creationId xmlns:a16="http://schemas.microsoft.com/office/drawing/2014/main" id="{D601CA9E-9959-FF4F-9CC6-B619D4967C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07E4A5D4-0911-B041-9A02-965FAF7EF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7EF6E1E-539F-7C4B-94B1-44F15F1E0D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FE3769-0681-AF49-AE3E-9A42A439C350}" type="slidenum">
              <a:rPr lang="tr-TR" altLang="tr-TR"/>
              <a:pPr>
                <a:spcBef>
                  <a:spcPct val="0"/>
                </a:spcBef>
              </a:pPr>
              <a:t>33</a:t>
            </a:fld>
            <a:endParaRPr lang="tr-TR" altLang="tr-TR"/>
          </a:p>
        </p:txBody>
      </p:sp>
      <p:sp>
        <p:nvSpPr>
          <p:cNvPr id="62466" name="Rectangle 2">
            <a:extLst>
              <a:ext uri="{FF2B5EF4-FFF2-40B4-BE49-F238E27FC236}">
                <a16:creationId xmlns:a16="http://schemas.microsoft.com/office/drawing/2014/main" id="{1365D249-6C17-EC4A-931E-7E734F601C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54D88BD1-E005-7A45-BC49-18DA85DF97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1E4A5-63E1-8B49-B60A-065DA1A5021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064DC4D-A307-1640-8F6A-4D8A4BBE3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21523FD-12F1-B740-8883-9ACC0380EDEA}"/>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5" name="Alt Bilgi Yer Tutucusu 4">
            <a:extLst>
              <a:ext uri="{FF2B5EF4-FFF2-40B4-BE49-F238E27FC236}">
                <a16:creationId xmlns:a16="http://schemas.microsoft.com/office/drawing/2014/main" id="{90EC14D1-30D6-1D41-A516-E92E8AED1F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0F2B9B-0C70-B94C-85D0-082D3923FA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87668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E3E2-C84B-6041-B908-8038D410F8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D34C049-9CC4-5548-9CD6-41C15E04FFB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F111D5-F05F-DD45-A257-181C2FB233BE}"/>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5" name="Alt Bilgi Yer Tutucusu 4">
            <a:extLst>
              <a:ext uri="{FF2B5EF4-FFF2-40B4-BE49-F238E27FC236}">
                <a16:creationId xmlns:a16="http://schemas.microsoft.com/office/drawing/2014/main" id="{A6166F39-922E-614E-A8D5-901D7B64B6B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4C25E0-06EE-904B-8E0C-E0BD51B88CF0}"/>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538821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EB44D58-2AD3-1640-8C2F-297744281E6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EC3BE1-7A18-1742-904D-2A26A9B520B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CC586F-579F-CD40-8FF9-2C065B19AF15}"/>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5" name="Alt Bilgi Yer Tutucusu 4">
            <a:extLst>
              <a:ext uri="{FF2B5EF4-FFF2-40B4-BE49-F238E27FC236}">
                <a16:creationId xmlns:a16="http://schemas.microsoft.com/office/drawing/2014/main" id="{2EB3134F-74C3-7A43-8312-C4A2F0B483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E657CA8-2328-3F45-9B2E-6C8CE39DF8E3}"/>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767456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a:t>Asıl başlık stili için tıklatın</a:t>
            </a:r>
          </a:p>
        </p:txBody>
      </p:sp>
      <p:sp>
        <p:nvSpPr>
          <p:cNvPr id="3" name="2 Tablo Yer Tutucusu"/>
          <p:cNvSpPr>
            <a:spLocks noGrp="1"/>
          </p:cNvSpPr>
          <p:nvPr>
            <p:ph type="tbl" idx="1"/>
          </p:nvPr>
        </p:nvSpPr>
        <p:spPr>
          <a:xfrm>
            <a:off x="914400" y="1981200"/>
            <a:ext cx="10363200" cy="4114800"/>
          </a:xfrm>
        </p:spPr>
        <p:txBody>
          <a:bodyPr rtlCol="0">
            <a:normAutofit/>
          </a:bodyPr>
          <a:lstStyle/>
          <a:p>
            <a:pPr lvl="0"/>
            <a:endParaRPr lang="tr-TR" noProof="0"/>
          </a:p>
        </p:txBody>
      </p:sp>
      <p:sp>
        <p:nvSpPr>
          <p:cNvPr id="4" name="Date Placeholder 3">
            <a:extLst>
              <a:ext uri="{FF2B5EF4-FFF2-40B4-BE49-F238E27FC236}">
                <a16:creationId xmlns:a16="http://schemas.microsoft.com/office/drawing/2014/main" id="{19E38F03-E7BF-FF4A-8C7E-7D849E5335E3}"/>
              </a:ext>
            </a:extLst>
          </p:cNvPr>
          <p:cNvSpPr>
            <a:spLocks noGrp="1"/>
          </p:cNvSpPr>
          <p:nvPr>
            <p:ph type="dt" sz="half" idx="10"/>
          </p:nvPr>
        </p:nvSpPr>
        <p:spPr/>
        <p:txBody>
          <a:bodyPr/>
          <a:lstStyle>
            <a:lvl1pPr>
              <a:defRPr/>
            </a:lvl1pPr>
          </a:lstStyle>
          <a:p>
            <a:pPr>
              <a:defRPr/>
            </a:pPr>
            <a:r>
              <a:rPr lang="tr-TR" altLang="tr-TR"/>
              <a:t>25.03.2019</a:t>
            </a:r>
          </a:p>
        </p:txBody>
      </p:sp>
      <p:sp>
        <p:nvSpPr>
          <p:cNvPr id="5" name="Footer Placeholder 4">
            <a:extLst>
              <a:ext uri="{FF2B5EF4-FFF2-40B4-BE49-F238E27FC236}">
                <a16:creationId xmlns:a16="http://schemas.microsoft.com/office/drawing/2014/main" id="{7D9ADD6E-AD32-5343-B143-38E8F5D48EF7}"/>
              </a:ext>
            </a:extLst>
          </p:cNvPr>
          <p:cNvSpPr>
            <a:spLocks noGrp="1"/>
          </p:cNvSpPr>
          <p:nvPr>
            <p:ph type="ftr" sz="quarter" idx="11"/>
          </p:nvPr>
        </p:nvSpPr>
        <p:spPr/>
        <p:txBody>
          <a:bodyPr/>
          <a:lstStyle>
            <a:lvl1pPr>
              <a:defRPr/>
            </a:lvl1pPr>
          </a:lstStyle>
          <a:p>
            <a:pPr>
              <a:defRPr/>
            </a:pPr>
            <a:r>
              <a:rPr lang="tr-TR"/>
              <a:t>www.hakanozyildiz.com</a:t>
            </a:r>
          </a:p>
        </p:txBody>
      </p:sp>
      <p:sp>
        <p:nvSpPr>
          <p:cNvPr id="6" name="Slide Number Placeholder 5">
            <a:extLst>
              <a:ext uri="{FF2B5EF4-FFF2-40B4-BE49-F238E27FC236}">
                <a16:creationId xmlns:a16="http://schemas.microsoft.com/office/drawing/2014/main" id="{B8E28DE6-52D8-FC42-B742-EF63F7469B30}"/>
              </a:ext>
            </a:extLst>
          </p:cNvPr>
          <p:cNvSpPr>
            <a:spLocks noGrp="1"/>
          </p:cNvSpPr>
          <p:nvPr>
            <p:ph type="sldNum" sz="quarter" idx="12"/>
          </p:nvPr>
        </p:nvSpPr>
        <p:spPr/>
        <p:txBody>
          <a:bodyPr/>
          <a:lstStyle>
            <a:lvl1pPr>
              <a:defRPr/>
            </a:lvl1pPr>
          </a:lstStyle>
          <a:p>
            <a:pPr>
              <a:defRPr/>
            </a:pPr>
            <a:fld id="{C83329A3-7F53-684F-8B8B-E0B04DB4EB12}" type="slidenum">
              <a:rPr lang="tr-TR" altLang="tr-TR"/>
              <a:pPr>
                <a:defRPr/>
              </a:pPr>
              <a:t>‹#›</a:t>
            </a:fld>
            <a:endParaRPr lang="tr-TR" altLang="tr-TR"/>
          </a:p>
        </p:txBody>
      </p:sp>
    </p:spTree>
    <p:extLst>
      <p:ext uri="{BB962C8B-B14F-4D97-AF65-F5344CB8AC3E}">
        <p14:creationId xmlns:p14="http://schemas.microsoft.com/office/powerpoint/2010/main" val="304883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8A50B001-D075-4C18-AA54-09470BE69B72}" type="datetime1">
              <a:rPr lang="tr-TR" smtClean="0"/>
              <a:t>17.03.2026</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94909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BDBF750-B3BA-4590-B7A4-C171D73E86AF}" type="datetime1">
              <a:rPr lang="tr-TR" smtClean="0"/>
              <a:t>17.03.2026</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228110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FC32EB5-31B6-41E8-B2BD-DD168BAF7C92}" type="datetime1">
              <a:rPr lang="tr-TR" smtClean="0"/>
              <a:t>17.03.2026</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92370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ACE39F9-AF54-4880-BD3D-7EB28EFC1CF8}" type="datetime1">
              <a:rPr lang="tr-TR" smtClean="0"/>
              <a:t>17.03.2026</a:t>
            </a:fld>
            <a:endParaRPr lang="tr-TR"/>
          </a:p>
        </p:txBody>
      </p:sp>
      <p:sp>
        <p:nvSpPr>
          <p:cNvPr id="6" name="Altbilgi Yer Tutucusu 5"/>
          <p:cNvSpPr>
            <a:spLocks noGrp="1"/>
          </p:cNvSpPr>
          <p:nvPr>
            <p:ph type="ftr" sz="quarter" idx="11"/>
          </p:nvPr>
        </p:nvSpPr>
        <p:spPr/>
        <p:txBody>
          <a:bodyPr/>
          <a:lstStyle/>
          <a:p>
            <a:r>
              <a:rPr lang="tr-TR"/>
              <a:t>hakanozyildiz@gmail.com</a:t>
            </a:r>
          </a:p>
        </p:txBody>
      </p:sp>
      <p:sp>
        <p:nvSpPr>
          <p:cNvPr id="7" name="Slayt Numarası Yer Tutucusu 6"/>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32922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4887D9D-26F6-4CA4-AFE7-94F99474A6FF}" type="datetime1">
              <a:rPr lang="tr-TR" smtClean="0"/>
              <a:t>17.03.2026</a:t>
            </a:fld>
            <a:endParaRPr lang="tr-TR"/>
          </a:p>
        </p:txBody>
      </p:sp>
      <p:sp>
        <p:nvSpPr>
          <p:cNvPr id="8" name="Altbilgi Yer Tutucusu 7"/>
          <p:cNvSpPr>
            <a:spLocks noGrp="1"/>
          </p:cNvSpPr>
          <p:nvPr>
            <p:ph type="ftr" sz="quarter" idx="11"/>
          </p:nvPr>
        </p:nvSpPr>
        <p:spPr/>
        <p:txBody>
          <a:bodyPr/>
          <a:lstStyle/>
          <a:p>
            <a:r>
              <a:rPr lang="tr-TR"/>
              <a:t>hakanozyildiz@gmail.com</a:t>
            </a:r>
          </a:p>
        </p:txBody>
      </p:sp>
      <p:sp>
        <p:nvSpPr>
          <p:cNvPr id="9" name="Slayt Numarası Yer Tutucusu 8"/>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796760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80D8F0F-53F3-48AA-9237-FEDE6222E1B5}" type="datetime1">
              <a:rPr lang="tr-TR" smtClean="0"/>
              <a:t>17.03.2026</a:t>
            </a:fld>
            <a:endParaRPr lang="tr-TR"/>
          </a:p>
        </p:txBody>
      </p:sp>
      <p:sp>
        <p:nvSpPr>
          <p:cNvPr id="4" name="Altbilgi Yer Tutucusu 3"/>
          <p:cNvSpPr>
            <a:spLocks noGrp="1"/>
          </p:cNvSpPr>
          <p:nvPr>
            <p:ph type="ftr" sz="quarter" idx="11"/>
          </p:nvPr>
        </p:nvSpPr>
        <p:spPr/>
        <p:txBody>
          <a:bodyPr/>
          <a:lstStyle/>
          <a:p>
            <a:r>
              <a:rPr lang="tr-TR"/>
              <a:t>hakanozyildiz@gmail.com</a:t>
            </a:r>
          </a:p>
        </p:txBody>
      </p:sp>
      <p:sp>
        <p:nvSpPr>
          <p:cNvPr id="5" name="Slayt Numarası Yer Tutucusu 4"/>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911611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7F417D1-C99B-4341-A332-F5824A241B64}" type="datetime1">
              <a:rPr lang="tr-TR" smtClean="0"/>
              <a:t>17.03.2026</a:t>
            </a:fld>
            <a:endParaRPr lang="tr-TR"/>
          </a:p>
        </p:txBody>
      </p:sp>
      <p:sp>
        <p:nvSpPr>
          <p:cNvPr id="3" name="Altbilgi Yer Tutucusu 2"/>
          <p:cNvSpPr>
            <a:spLocks noGrp="1"/>
          </p:cNvSpPr>
          <p:nvPr>
            <p:ph type="ftr" sz="quarter" idx="11"/>
          </p:nvPr>
        </p:nvSpPr>
        <p:spPr/>
        <p:txBody>
          <a:bodyPr/>
          <a:lstStyle/>
          <a:p>
            <a:r>
              <a:rPr lang="tr-TR"/>
              <a:t>hakanozyildiz@gmail.com</a:t>
            </a:r>
          </a:p>
        </p:txBody>
      </p:sp>
      <p:sp>
        <p:nvSpPr>
          <p:cNvPr id="4" name="Slayt Numarası Yer Tutucusu 3"/>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230379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280088-2482-9349-A075-D8AE21F661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917700E-F2E9-E24D-BDF8-7A1544D4161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F4B9CF-02A1-A64B-B11B-51118A4A959C}"/>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5" name="Alt Bilgi Yer Tutucusu 4">
            <a:extLst>
              <a:ext uri="{FF2B5EF4-FFF2-40B4-BE49-F238E27FC236}">
                <a16:creationId xmlns:a16="http://schemas.microsoft.com/office/drawing/2014/main" id="{BAAF46CA-C57F-D949-9B48-0248E2A4BC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EEDD3F-7740-BC4A-B5BA-E853517368F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89538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C934458-1171-492B-BC9D-F3973C767CA7}" type="datetime1">
              <a:rPr lang="tr-TR" smtClean="0"/>
              <a:t>17.03.2026</a:t>
            </a:fld>
            <a:endParaRPr lang="tr-TR"/>
          </a:p>
        </p:txBody>
      </p:sp>
      <p:sp>
        <p:nvSpPr>
          <p:cNvPr id="6" name="Altbilgi Yer Tutucusu 5"/>
          <p:cNvSpPr>
            <a:spLocks noGrp="1"/>
          </p:cNvSpPr>
          <p:nvPr>
            <p:ph type="ftr" sz="quarter" idx="11"/>
          </p:nvPr>
        </p:nvSpPr>
        <p:spPr/>
        <p:txBody>
          <a:bodyPr/>
          <a:lstStyle/>
          <a:p>
            <a:r>
              <a:rPr lang="tr-TR"/>
              <a:t>hakanozyildiz@gmail.com</a:t>
            </a:r>
          </a:p>
        </p:txBody>
      </p:sp>
      <p:sp>
        <p:nvSpPr>
          <p:cNvPr id="7" name="Slayt Numarası Yer Tutucusu 6"/>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4168857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7B8772B-B953-42EC-B038-F565B67F6D39}" type="datetime1">
              <a:rPr lang="tr-TR" smtClean="0"/>
              <a:t>17.03.2026</a:t>
            </a:fld>
            <a:endParaRPr lang="tr-TR"/>
          </a:p>
        </p:txBody>
      </p:sp>
      <p:sp>
        <p:nvSpPr>
          <p:cNvPr id="6" name="Altbilgi Yer Tutucusu 5"/>
          <p:cNvSpPr>
            <a:spLocks noGrp="1"/>
          </p:cNvSpPr>
          <p:nvPr>
            <p:ph type="ftr" sz="quarter" idx="11"/>
          </p:nvPr>
        </p:nvSpPr>
        <p:spPr/>
        <p:txBody>
          <a:bodyPr/>
          <a:lstStyle/>
          <a:p>
            <a:r>
              <a:rPr lang="tr-TR"/>
              <a:t>hakanozyildiz@gmail.com</a:t>
            </a:r>
          </a:p>
        </p:txBody>
      </p:sp>
      <p:sp>
        <p:nvSpPr>
          <p:cNvPr id="7" name="Slayt Numarası Yer Tutucusu 6"/>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47534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55E6585-E940-4B04-85B7-99FFD83A7B5C}" type="datetime1">
              <a:rPr lang="tr-TR" smtClean="0"/>
              <a:t>17.03.2026</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986850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29FB10B-0702-4079-8788-D5CEA23B236B}" type="datetime1">
              <a:rPr lang="tr-TR" smtClean="0"/>
              <a:t>17.03.2026</a:t>
            </a:fld>
            <a:endParaRPr lang="tr-TR"/>
          </a:p>
        </p:txBody>
      </p:sp>
      <p:sp>
        <p:nvSpPr>
          <p:cNvPr id="5" name="Altbilgi Yer Tutucusu 4"/>
          <p:cNvSpPr>
            <a:spLocks noGrp="1"/>
          </p:cNvSpPr>
          <p:nvPr>
            <p:ph type="ftr" sz="quarter" idx="11"/>
          </p:nvPr>
        </p:nvSpPr>
        <p:spPr/>
        <p:txBody>
          <a:bodyPr/>
          <a:lstStyle/>
          <a:p>
            <a:r>
              <a:rPr lang="tr-TR"/>
              <a:t>hakanozyildiz@gmail.com</a:t>
            </a:r>
          </a:p>
        </p:txBody>
      </p:sp>
      <p:sp>
        <p:nvSpPr>
          <p:cNvPr id="6" name="Slayt Numarası Yer Tutucusu 5"/>
          <p:cNvSpPr>
            <a:spLocks noGrp="1"/>
          </p:cNvSpPr>
          <p:nvPr>
            <p:ph type="sldNum" sz="quarter" idx="12"/>
          </p:nvPr>
        </p:nvSpPr>
        <p:spPr/>
        <p:txBody>
          <a:bodyPr/>
          <a:lstStyle/>
          <a:p>
            <a:fld id="{F14935AE-ACEC-4DBB-9320-334BC5BC1087}" type="slidenum">
              <a:rPr lang="tr-TR" smtClean="0"/>
              <a:t>‹#›</a:t>
            </a:fld>
            <a:endParaRPr lang="tr-TR"/>
          </a:p>
        </p:txBody>
      </p:sp>
    </p:spTree>
    <p:extLst>
      <p:ext uri="{BB962C8B-B14F-4D97-AF65-F5344CB8AC3E}">
        <p14:creationId xmlns:p14="http://schemas.microsoft.com/office/powerpoint/2010/main" val="355533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784999-01B2-7B46-BF26-EE01CF7B753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C19678D-9C88-684B-999B-2063F13EE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743FA044-1433-4A4E-A123-353D68DF202B}"/>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5" name="Alt Bilgi Yer Tutucusu 4">
            <a:extLst>
              <a:ext uri="{FF2B5EF4-FFF2-40B4-BE49-F238E27FC236}">
                <a16:creationId xmlns:a16="http://schemas.microsoft.com/office/drawing/2014/main" id="{3912B42C-A54A-4F40-A829-0958B8FB71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C02CBB-4151-364D-8D09-85CA7E5C2D9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2813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26968A-3968-CA47-AEEE-BFCB26F8F91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1D4FC1-AB2F-804D-919A-AC8F35F14B0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14D21A4-CC0C-E24D-9557-BA5A96C12AF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628A6FB-29D3-D24E-817C-B9A835BA41A8}"/>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6" name="Alt Bilgi Yer Tutucusu 5">
            <a:extLst>
              <a:ext uri="{FF2B5EF4-FFF2-40B4-BE49-F238E27FC236}">
                <a16:creationId xmlns:a16="http://schemas.microsoft.com/office/drawing/2014/main" id="{315D5452-75FF-BA4C-9542-4210703A64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38BAD78-B67B-A341-AA3F-1ABC7717D395}"/>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64427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D97648-98C9-7E47-8FEB-C064E91507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029828F-4FBA-8F4B-8CCC-CFA14C0C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850403-EEC7-214D-8925-6102AEB166A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6DCB3C-7C93-3D43-A38D-31B6DE678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F0AE903-69B5-3D4C-8243-59ABA08CA79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FEF2070-085A-3F4C-B2B6-89ACDFB27530}"/>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8" name="Alt Bilgi Yer Tutucusu 7">
            <a:extLst>
              <a:ext uri="{FF2B5EF4-FFF2-40B4-BE49-F238E27FC236}">
                <a16:creationId xmlns:a16="http://schemas.microsoft.com/office/drawing/2014/main" id="{D1BC2173-D8B8-1B47-9F14-7D8F76BBD1F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9CEF32E-73F1-3A47-9659-69CB74685334}"/>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7049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1C11D-26F0-2D4C-A68C-FD586F96595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D95FE05-2706-854A-A30E-A93B91BD80A9}"/>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4" name="Alt Bilgi Yer Tutucusu 3">
            <a:extLst>
              <a:ext uri="{FF2B5EF4-FFF2-40B4-BE49-F238E27FC236}">
                <a16:creationId xmlns:a16="http://schemas.microsoft.com/office/drawing/2014/main" id="{399DA576-9836-D243-BF7D-B058BF21DF7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94E9464-C666-CE49-9365-27314C9EDC2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281454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B74FFF1-306D-474E-A1F9-1D4C2D9F4EC5}"/>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3" name="Alt Bilgi Yer Tutucusu 2">
            <a:extLst>
              <a:ext uri="{FF2B5EF4-FFF2-40B4-BE49-F238E27FC236}">
                <a16:creationId xmlns:a16="http://schemas.microsoft.com/office/drawing/2014/main" id="{FEC699B3-F15A-0243-9315-2F09F7D3A01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A7683C3-B015-D24A-9520-1EAF3A43D129}"/>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31145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B96BE2-2D88-6940-813B-1AEC4D75B62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6AD416A-F7CF-064B-A7EA-2D382AC4C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1B787DF-2A2B-4349-BC44-E5D3DDAB1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BE2CCA-84E8-B740-9CF8-C80D1E9EA0E5}"/>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6" name="Alt Bilgi Yer Tutucusu 5">
            <a:extLst>
              <a:ext uri="{FF2B5EF4-FFF2-40B4-BE49-F238E27FC236}">
                <a16:creationId xmlns:a16="http://schemas.microsoft.com/office/drawing/2014/main" id="{1DE8A43D-9E05-A948-8D19-A8126E86054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71D1CD-EFD8-8A45-965C-E73016E9165D}"/>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9564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EBF59D-0E42-D64D-B6C6-1AD77686CCC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FFE88-8877-5144-951F-07AB8B880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8BD5272-EE22-5844-99DB-114439A2B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DA86648-CF1B-EA4A-905B-15A222631CC1}"/>
              </a:ext>
            </a:extLst>
          </p:cNvPr>
          <p:cNvSpPr>
            <a:spLocks noGrp="1"/>
          </p:cNvSpPr>
          <p:nvPr>
            <p:ph type="dt" sz="half" idx="10"/>
          </p:nvPr>
        </p:nvSpPr>
        <p:spPr/>
        <p:txBody>
          <a:bodyPr/>
          <a:lstStyle/>
          <a:p>
            <a:fld id="{3AB62DB0-1193-F848-B34C-31DFC1286007}" type="datetimeFigureOut">
              <a:rPr lang="tr-TR" smtClean="0"/>
              <a:t>17.03.2026</a:t>
            </a:fld>
            <a:endParaRPr lang="tr-TR"/>
          </a:p>
        </p:txBody>
      </p:sp>
      <p:sp>
        <p:nvSpPr>
          <p:cNvPr id="6" name="Alt Bilgi Yer Tutucusu 5">
            <a:extLst>
              <a:ext uri="{FF2B5EF4-FFF2-40B4-BE49-F238E27FC236}">
                <a16:creationId xmlns:a16="http://schemas.microsoft.com/office/drawing/2014/main" id="{CD1FD309-D24B-A14A-9572-BC0AA7C76F3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7AE934-072C-4647-829E-D2F3F6AFE341}"/>
              </a:ext>
            </a:extLst>
          </p:cNvPr>
          <p:cNvSpPr>
            <a:spLocks noGrp="1"/>
          </p:cNvSpPr>
          <p:nvPr>
            <p:ph type="sldNum" sz="quarter" idx="12"/>
          </p:nvPr>
        </p:nvSpPr>
        <p:spPr/>
        <p:txBody>
          <a:bodyPr/>
          <a:lstStyle/>
          <a:p>
            <a:fld id="{D96BDDDB-7BFB-384C-9B9A-9191CB08F95F}" type="slidenum">
              <a:rPr lang="tr-TR" smtClean="0"/>
              <a:t>‹#›</a:t>
            </a:fld>
            <a:endParaRPr lang="tr-TR"/>
          </a:p>
        </p:txBody>
      </p:sp>
    </p:spTree>
    <p:extLst>
      <p:ext uri="{BB962C8B-B14F-4D97-AF65-F5344CB8AC3E}">
        <p14:creationId xmlns:p14="http://schemas.microsoft.com/office/powerpoint/2010/main" val="17548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FB61F8-AEA1-C848-BDB6-52656519C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DC24C3-74AD-964B-8E06-2DE75DC67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5A6763-C18F-8A4D-8955-0BB1F9D90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2DB0-1193-F848-B34C-31DFC1286007}" type="datetimeFigureOut">
              <a:rPr lang="tr-TR" smtClean="0"/>
              <a:t>17.03.2026</a:t>
            </a:fld>
            <a:endParaRPr lang="tr-TR"/>
          </a:p>
        </p:txBody>
      </p:sp>
      <p:sp>
        <p:nvSpPr>
          <p:cNvPr id="5" name="Alt Bilgi Yer Tutucusu 4">
            <a:extLst>
              <a:ext uri="{FF2B5EF4-FFF2-40B4-BE49-F238E27FC236}">
                <a16:creationId xmlns:a16="http://schemas.microsoft.com/office/drawing/2014/main" id="{8773AE1F-33F4-9F4D-912B-4BB20A08C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CCC70ED-6077-9F4A-AD10-96EBBE1AF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BDDDB-7BFB-384C-9B9A-9191CB08F95F}" type="slidenum">
              <a:rPr lang="tr-TR" smtClean="0"/>
              <a:t>‹#›</a:t>
            </a:fld>
            <a:endParaRPr lang="tr-TR"/>
          </a:p>
        </p:txBody>
      </p:sp>
    </p:spTree>
    <p:extLst>
      <p:ext uri="{BB962C8B-B14F-4D97-AF65-F5344CB8AC3E}">
        <p14:creationId xmlns:p14="http://schemas.microsoft.com/office/powerpoint/2010/main" val="100048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A7095-52C1-4330-9917-234C1E3ED16E}" type="datetime1">
              <a:rPr lang="tr-TR" smtClean="0"/>
              <a:t>17.03.2026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hakanozyildiz@gmail.com</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935AE-ACEC-4DBB-9320-334BC5BC1087}" type="slidenum">
              <a:rPr lang="tr-TR" smtClean="0"/>
              <a:t>‹#›</a:t>
            </a:fld>
            <a:endParaRPr lang="tr-TR"/>
          </a:p>
        </p:txBody>
      </p:sp>
    </p:spTree>
    <p:extLst>
      <p:ext uri="{BB962C8B-B14F-4D97-AF65-F5344CB8AC3E}">
        <p14:creationId xmlns:p14="http://schemas.microsoft.com/office/powerpoint/2010/main" val="15589613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kanozyildiz@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296AC7A-C904-1A4E-BE17-F59E275D46A8}"/>
              </a:ext>
            </a:extLst>
          </p:cNvPr>
          <p:cNvSpPr>
            <a:spLocks noGrp="1"/>
          </p:cNvSpPr>
          <p:nvPr>
            <p:ph type="ctrTitle"/>
          </p:nvPr>
        </p:nvSpPr>
        <p:spPr>
          <a:xfrm>
            <a:off x="2209800" y="2286000"/>
            <a:ext cx="7772400" cy="1143000"/>
          </a:xfrm>
        </p:spPr>
        <p:txBody>
          <a:bodyPr/>
          <a:lstStyle/>
          <a:p>
            <a:pPr eaLnBrk="1" hangingPunct="1"/>
            <a:r>
              <a:rPr lang="tr-TR" altLang="tr-TR" sz="3500" b="1">
                <a:solidFill>
                  <a:srgbClr val="FF3300"/>
                </a:solidFill>
              </a:rPr>
              <a:t>Kamu Borç Stokun Yapısı ve Sorunları</a:t>
            </a:r>
          </a:p>
        </p:txBody>
      </p:sp>
      <p:sp>
        <p:nvSpPr>
          <p:cNvPr id="16386" name="Rectangle 3">
            <a:extLst>
              <a:ext uri="{FF2B5EF4-FFF2-40B4-BE49-F238E27FC236}">
                <a16:creationId xmlns:a16="http://schemas.microsoft.com/office/drawing/2014/main" id="{E78826D0-F155-784D-BBCF-B5F8D6EF508C}"/>
              </a:ext>
            </a:extLst>
          </p:cNvPr>
          <p:cNvSpPr>
            <a:spLocks noGrp="1"/>
          </p:cNvSpPr>
          <p:nvPr>
            <p:ph type="subTitle" idx="1"/>
          </p:nvPr>
        </p:nvSpPr>
        <p:spPr>
          <a:xfrm>
            <a:off x="2895600" y="3886201"/>
            <a:ext cx="6400800" cy="1414463"/>
          </a:xfrm>
        </p:spPr>
        <p:txBody>
          <a:bodyPr/>
          <a:lstStyle/>
          <a:p>
            <a:pPr eaLnBrk="1" hangingPunct="1"/>
            <a:r>
              <a:rPr lang="tr-TR" altLang="tr-TR" sz="3600" b="1" dirty="0"/>
              <a:t>R. Hakan ÖZYILDIZ</a:t>
            </a:r>
          </a:p>
          <a:p>
            <a:pPr eaLnBrk="1" hangingPunct="1"/>
            <a:r>
              <a:rPr lang="tr-TR" altLang="tr-TR" b="1" dirty="0">
                <a:solidFill>
                  <a:srgbClr val="7030A0"/>
                </a:solidFill>
              </a:rPr>
              <a:t>2026</a:t>
            </a:r>
          </a:p>
          <a:p>
            <a:pPr eaLnBrk="1" hangingPunct="1"/>
            <a:r>
              <a:rPr lang="tr-TR" altLang="tr-TR" sz="1400" b="1" dirty="0">
                <a:solidFill>
                  <a:srgbClr val="898989"/>
                </a:solidFill>
                <a:hlinkClick r:id="rId3"/>
              </a:rPr>
              <a:t>hakanozyildiz@gmail.com</a:t>
            </a:r>
            <a:endParaRPr lang="tr-TR" altLang="tr-TR" sz="1400" b="1" dirty="0">
              <a:solidFill>
                <a:srgbClr val="898989"/>
              </a:solidFill>
            </a:endParaRPr>
          </a:p>
          <a:p>
            <a:pPr eaLnBrk="1" hangingPunct="1"/>
            <a:endParaRPr lang="en-US" altLang="tr-TR"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64F4568-DC9D-0CDA-F8E1-6F8F8173858E}"/>
              </a:ext>
            </a:extLst>
          </p:cNvPr>
          <p:cNvSpPr>
            <a:spLocks noGrp="1"/>
          </p:cNvSpPr>
          <p:nvPr>
            <p:ph type="title"/>
          </p:nvPr>
        </p:nvSpPr>
        <p:spPr>
          <a:xfrm>
            <a:off x="838200" y="365125"/>
            <a:ext cx="2025580" cy="5643789"/>
          </a:xfrm>
        </p:spPr>
        <p:txBody>
          <a:bodyPr>
            <a:normAutofit/>
          </a:bodyPr>
          <a:lstStyle/>
          <a:p>
            <a:r>
              <a:rPr lang="tr-TR" sz="2800" dirty="0"/>
              <a:t>TCMB verilerine göre dış borçların çoğu özel sektöre ait. 2009 sonrası artışa dikkat.</a:t>
            </a:r>
          </a:p>
        </p:txBody>
      </p:sp>
      <p:sp>
        <p:nvSpPr>
          <p:cNvPr id="30721" name="Footer Placeholder 1">
            <a:extLst>
              <a:ext uri="{FF2B5EF4-FFF2-40B4-BE49-F238E27FC236}">
                <a16:creationId xmlns:a16="http://schemas.microsoft.com/office/drawing/2014/main" id="{84A8F0DA-2ECA-E14F-A7FD-3D32304454D8}"/>
              </a:ext>
            </a:extLst>
          </p:cNvPr>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lnSpc>
                <a:spcPct val="90000"/>
              </a:lnSpc>
              <a:spcBef>
                <a:spcPct val="0"/>
              </a:spcBef>
              <a:spcAft>
                <a:spcPts val="600"/>
              </a:spcAft>
              <a:buFontTx/>
              <a:buNone/>
            </a:pPr>
            <a:r>
              <a:rPr lang="en-US" altLang="tr-TR" sz="1800">
                <a:latin typeface="Arial" panose="020B0604020202020204" pitchFamily="34" charset="0"/>
              </a:rPr>
              <a:t>www.hakanozyildiz.com</a:t>
            </a:r>
          </a:p>
        </p:txBody>
      </p:sp>
      <p:sp>
        <p:nvSpPr>
          <p:cNvPr id="30722" name="Slide Number Placeholder 2">
            <a:extLst>
              <a:ext uri="{FF2B5EF4-FFF2-40B4-BE49-F238E27FC236}">
                <a16:creationId xmlns:a16="http://schemas.microsoft.com/office/drawing/2014/main" id="{A22321EF-E5AD-D94F-936D-5B796118F5F1}"/>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90000"/>
              </a:lnSpc>
              <a:spcBef>
                <a:spcPct val="0"/>
              </a:spcBef>
              <a:spcAft>
                <a:spcPts val="600"/>
              </a:spcAft>
              <a:buFontTx/>
              <a:buNone/>
            </a:pPr>
            <a:fld id="{2EC8896B-BCBC-F345-B4E7-21EE32546F19}" type="slidenum">
              <a:rPr lang="en-US" altLang="tr-TR" sz="1800">
                <a:latin typeface="Arial" panose="020B0604020202020204" pitchFamily="34" charset="0"/>
              </a:rPr>
              <a:pPr>
                <a:lnSpc>
                  <a:spcPct val="90000"/>
                </a:lnSpc>
                <a:spcBef>
                  <a:spcPct val="0"/>
                </a:spcBef>
                <a:spcAft>
                  <a:spcPts val="600"/>
                </a:spcAft>
                <a:buFontTx/>
                <a:buNone/>
              </a:pPr>
              <a:t>10</a:t>
            </a:fld>
            <a:endParaRPr lang="en-US" altLang="tr-TR" sz="1800">
              <a:latin typeface="Arial" panose="020B0604020202020204" pitchFamily="34" charset="0"/>
            </a:endParaRPr>
          </a:p>
        </p:txBody>
      </p:sp>
      <p:pic>
        <p:nvPicPr>
          <p:cNvPr id="2" name="Resim 1">
            <a:extLst>
              <a:ext uri="{FF2B5EF4-FFF2-40B4-BE49-F238E27FC236}">
                <a16:creationId xmlns:a16="http://schemas.microsoft.com/office/drawing/2014/main" id="{152A322E-D545-EEBB-2F8D-D7049360C1C9}"/>
              </a:ext>
            </a:extLst>
          </p:cNvPr>
          <p:cNvPicPr>
            <a:picLocks noChangeAspect="1"/>
          </p:cNvPicPr>
          <p:nvPr/>
        </p:nvPicPr>
        <p:blipFill>
          <a:blip r:embed="rId2"/>
          <a:stretch>
            <a:fillRect/>
          </a:stretch>
        </p:blipFill>
        <p:spPr>
          <a:xfrm>
            <a:off x="3064747" y="663191"/>
            <a:ext cx="8601389" cy="50844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44852"/>
            <a:ext cx="2238375" cy="4749196"/>
          </a:xfrm>
        </p:spPr>
        <p:txBody>
          <a:bodyPr>
            <a:noAutofit/>
          </a:bodyPr>
          <a:lstStyle/>
          <a:p>
            <a:r>
              <a:rPr lang="tr-TR" sz="2400" b="1" dirty="0"/>
              <a:t>2018’e kadar özel sektör dövizle  borçlanırken 2018 Rahip Krizi sonrasında yük kamuya geçmiş. 2023’ten sonra tekrar özel sektörün dövizli borçlanması artıyor.</a:t>
            </a:r>
          </a:p>
        </p:txBody>
      </p:sp>
      <p:pic>
        <p:nvPicPr>
          <p:cNvPr id="4" name="Resim 3">
            <a:extLst>
              <a:ext uri="{FF2B5EF4-FFF2-40B4-BE49-F238E27FC236}">
                <a16:creationId xmlns:a16="http://schemas.microsoft.com/office/drawing/2014/main" id="{9EA6C2FE-AB2A-4282-069D-F5282F6C5909}"/>
              </a:ext>
            </a:extLst>
          </p:cNvPr>
          <p:cNvPicPr>
            <a:picLocks noChangeAspect="1"/>
          </p:cNvPicPr>
          <p:nvPr/>
        </p:nvPicPr>
        <p:blipFill>
          <a:blip r:embed="rId2"/>
          <a:stretch>
            <a:fillRect/>
          </a:stretch>
        </p:blipFill>
        <p:spPr>
          <a:xfrm>
            <a:off x="3076575" y="844852"/>
            <a:ext cx="8388594" cy="5093724"/>
          </a:xfrm>
          <a:prstGeom prst="rect">
            <a:avLst/>
          </a:prstGeom>
        </p:spPr>
      </p:pic>
    </p:spTree>
    <p:extLst>
      <p:ext uri="{BB962C8B-B14F-4D97-AF65-F5344CB8AC3E}">
        <p14:creationId xmlns:p14="http://schemas.microsoft.com/office/powerpoint/2010/main" val="328439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81C78B9-30EC-D749-871C-2BFC1D65FA2E}"/>
              </a:ext>
            </a:extLst>
          </p:cNvPr>
          <p:cNvSpPr>
            <a:spLocks noGrp="1"/>
          </p:cNvSpPr>
          <p:nvPr>
            <p:ph type="title"/>
          </p:nvPr>
        </p:nvSpPr>
        <p:spPr>
          <a:xfrm>
            <a:off x="1981200" y="274639"/>
            <a:ext cx="8229600" cy="706437"/>
          </a:xfrm>
        </p:spPr>
        <p:txBody>
          <a:bodyPr>
            <a:normAutofit fontScale="90000"/>
          </a:bodyPr>
          <a:lstStyle/>
          <a:p>
            <a:r>
              <a:rPr lang="tr-TR" altLang="tr-TR" sz="3200" dirty="0"/>
              <a:t>Hazine ve TCMB’nin dış borçlanması neden artıyor?</a:t>
            </a:r>
          </a:p>
        </p:txBody>
      </p:sp>
      <p:sp>
        <p:nvSpPr>
          <p:cNvPr id="4" name="Footer Placeholder 3">
            <a:extLst>
              <a:ext uri="{FF2B5EF4-FFF2-40B4-BE49-F238E27FC236}">
                <a16:creationId xmlns:a16="http://schemas.microsoft.com/office/drawing/2014/main" id="{34E7B962-7607-4F4F-9829-4B4EC6B9E513}"/>
              </a:ext>
            </a:extLst>
          </p:cNvPr>
          <p:cNvSpPr>
            <a:spLocks noGrp="1"/>
          </p:cNvSpPr>
          <p:nvPr>
            <p:ph type="ftr" sz="quarter" idx="11"/>
          </p:nvPr>
        </p:nvSpPr>
        <p:spPr/>
        <p:txBody>
          <a:bodyPr/>
          <a:lstStyle/>
          <a:p>
            <a:pPr>
              <a:defRPr/>
            </a:pPr>
            <a:r>
              <a:rPr lang="tr-TR"/>
              <a:t>www.hakanozyildiz.com</a:t>
            </a:r>
          </a:p>
        </p:txBody>
      </p:sp>
      <p:sp>
        <p:nvSpPr>
          <p:cNvPr id="29699" name="Slide Number Placeholder 4">
            <a:extLst>
              <a:ext uri="{FF2B5EF4-FFF2-40B4-BE49-F238E27FC236}">
                <a16:creationId xmlns:a16="http://schemas.microsoft.com/office/drawing/2014/main" id="{B9E0942A-54FD-3343-9DE0-E61F605746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F24C822-2A10-054F-B124-2A7B72492F08}" type="slidenum">
              <a:rPr lang="tr-TR" altLang="tr-TR" sz="1200">
                <a:solidFill>
                  <a:srgbClr val="898989"/>
                </a:solidFill>
              </a:rPr>
              <a:pPr>
                <a:spcBef>
                  <a:spcPct val="0"/>
                </a:spcBef>
                <a:buFontTx/>
                <a:buNone/>
              </a:pPr>
              <a:t>12</a:t>
            </a:fld>
            <a:endParaRPr lang="tr-TR" altLang="tr-TR" sz="1200">
              <a:solidFill>
                <a:srgbClr val="898989"/>
              </a:solidFill>
            </a:endParaRPr>
          </a:p>
        </p:txBody>
      </p:sp>
      <p:pic>
        <p:nvPicPr>
          <p:cNvPr id="2" name="Resim 1">
            <a:extLst>
              <a:ext uri="{FF2B5EF4-FFF2-40B4-BE49-F238E27FC236}">
                <a16:creationId xmlns:a16="http://schemas.microsoft.com/office/drawing/2014/main" id="{1D76C61A-B7F5-767A-8D4F-3C08A02E10D5}"/>
              </a:ext>
            </a:extLst>
          </p:cNvPr>
          <p:cNvPicPr>
            <a:picLocks noChangeAspect="1"/>
          </p:cNvPicPr>
          <p:nvPr/>
        </p:nvPicPr>
        <p:blipFill>
          <a:blip r:embed="rId2"/>
          <a:stretch>
            <a:fillRect/>
          </a:stretch>
        </p:blipFill>
        <p:spPr>
          <a:xfrm>
            <a:off x="1294544" y="1366464"/>
            <a:ext cx="9719353" cy="4869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Unvan 1">
            <a:extLst>
              <a:ext uri="{FF2B5EF4-FFF2-40B4-BE49-F238E27FC236}">
                <a16:creationId xmlns:a16="http://schemas.microsoft.com/office/drawing/2014/main" id="{D92B91D4-237B-3647-9CF7-74F9F21B4B7F}"/>
              </a:ext>
            </a:extLst>
          </p:cNvPr>
          <p:cNvSpPr>
            <a:spLocks noGrp="1"/>
          </p:cNvSpPr>
          <p:nvPr>
            <p:ph type="title"/>
          </p:nvPr>
        </p:nvSpPr>
        <p:spPr>
          <a:xfrm flipH="1">
            <a:off x="-3" y="724619"/>
            <a:ext cx="2708696" cy="5357682"/>
          </a:xfrm>
        </p:spPr>
        <p:txBody>
          <a:bodyPr>
            <a:noAutofit/>
          </a:bodyPr>
          <a:lstStyle/>
          <a:p>
            <a:r>
              <a:rPr lang="tr-TR" altLang="tr-TR" sz="2400" dirty="0"/>
              <a:t>Borç ödemek için gelir lazım. Ama dövizli borç için döviz geliri olması gerekir.</a:t>
            </a:r>
            <a:br>
              <a:rPr lang="tr-TR" altLang="tr-TR" sz="2400" dirty="0"/>
            </a:br>
            <a:r>
              <a:rPr lang="tr-TR" altLang="tr-TR" sz="2400" dirty="0">
                <a:solidFill>
                  <a:srgbClr val="FF0000"/>
                </a:solidFill>
              </a:rPr>
              <a:t>Şirketlerin dövizli borçlarının toplamı 306 milyar $. Bunun 181 milyar $’ı yurtiçindeki bankalardan alınan dövizli krediler.</a:t>
            </a:r>
          </a:p>
        </p:txBody>
      </p:sp>
      <p:sp>
        <p:nvSpPr>
          <p:cNvPr id="3" name="Alt Bilgi Yer Tutucusu 2">
            <a:extLst>
              <a:ext uri="{FF2B5EF4-FFF2-40B4-BE49-F238E27FC236}">
                <a16:creationId xmlns:a16="http://schemas.microsoft.com/office/drawing/2014/main" id="{888767EB-BA33-0345-B918-72D831A4DD64}"/>
              </a:ext>
            </a:extLst>
          </p:cNvPr>
          <p:cNvSpPr>
            <a:spLocks noGrp="1"/>
          </p:cNvSpPr>
          <p:nvPr>
            <p:ph type="ftr" sz="quarter" idx="11"/>
          </p:nvPr>
        </p:nvSpPr>
        <p:spPr/>
        <p:txBody>
          <a:bodyPr/>
          <a:lstStyle/>
          <a:p>
            <a:pPr>
              <a:defRPr/>
            </a:pPr>
            <a:r>
              <a:rPr lang="tr-TR"/>
              <a:t>www.hakanozyildiz.com</a:t>
            </a:r>
          </a:p>
        </p:txBody>
      </p:sp>
      <p:sp>
        <p:nvSpPr>
          <p:cNvPr id="28675" name="Slayt Numarası Yer Tutucusu 3">
            <a:extLst>
              <a:ext uri="{FF2B5EF4-FFF2-40B4-BE49-F238E27FC236}">
                <a16:creationId xmlns:a16="http://schemas.microsoft.com/office/drawing/2014/main" id="{2EA2D899-E36D-2F41-B101-77038431DC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89B368A-932C-BA48-89AA-0C245194F761}" type="slidenum">
              <a:rPr lang="tr-TR" altLang="tr-TR" sz="1200">
                <a:solidFill>
                  <a:srgbClr val="898989"/>
                </a:solidFill>
              </a:rPr>
              <a:pPr>
                <a:spcBef>
                  <a:spcPct val="0"/>
                </a:spcBef>
                <a:buFontTx/>
                <a:buNone/>
              </a:pPr>
              <a:t>13</a:t>
            </a:fld>
            <a:endParaRPr lang="tr-TR" altLang="tr-TR" sz="1200">
              <a:solidFill>
                <a:srgbClr val="898989"/>
              </a:solidFill>
            </a:endParaRPr>
          </a:p>
        </p:txBody>
      </p:sp>
      <p:pic>
        <p:nvPicPr>
          <p:cNvPr id="2" name="Resim 1">
            <a:extLst>
              <a:ext uri="{FF2B5EF4-FFF2-40B4-BE49-F238E27FC236}">
                <a16:creationId xmlns:a16="http://schemas.microsoft.com/office/drawing/2014/main" id="{C6763BD1-C5AE-6B5E-4EFA-64D8FDE7D70C}"/>
              </a:ext>
            </a:extLst>
          </p:cNvPr>
          <p:cNvPicPr>
            <a:picLocks noChangeAspect="1"/>
          </p:cNvPicPr>
          <p:nvPr/>
        </p:nvPicPr>
        <p:blipFill>
          <a:blip r:embed="rId2"/>
          <a:stretch>
            <a:fillRect/>
          </a:stretch>
        </p:blipFill>
        <p:spPr>
          <a:xfrm>
            <a:off x="2804564" y="1134665"/>
            <a:ext cx="8640847" cy="4848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a:extLst>
              <a:ext uri="{FF2B5EF4-FFF2-40B4-BE49-F238E27FC236}">
                <a16:creationId xmlns:a16="http://schemas.microsoft.com/office/drawing/2014/main" id="{E81C1655-F77A-E444-8519-DD3D2216E7A8}"/>
              </a:ext>
            </a:extLst>
          </p:cNvPr>
          <p:cNvSpPr>
            <a:spLocks noGrp="1"/>
          </p:cNvSpPr>
          <p:nvPr>
            <p:ph type="title"/>
          </p:nvPr>
        </p:nvSpPr>
        <p:spPr>
          <a:xfrm>
            <a:off x="838200" y="1058237"/>
            <a:ext cx="3200400" cy="4623371"/>
          </a:xfrm>
        </p:spPr>
        <p:txBody>
          <a:bodyPr>
            <a:normAutofit/>
          </a:bodyPr>
          <a:lstStyle/>
          <a:p>
            <a:r>
              <a:rPr lang="tr-TR" altLang="tr-TR" dirty="0"/>
              <a:t>Dış borcun döviz dağılımı </a:t>
            </a:r>
            <a:r>
              <a:rPr lang="tr-TR" altLang="tr-TR" sz="3200" b="1" dirty="0"/>
              <a:t>(Milyon ABD $)</a:t>
            </a:r>
            <a:endParaRPr lang="en-US" altLang="tr-TR" b="1" dirty="0"/>
          </a:p>
        </p:txBody>
      </p:sp>
      <p:sp>
        <p:nvSpPr>
          <p:cNvPr id="33794" name="Footer Placeholder 3">
            <a:extLst>
              <a:ext uri="{FF2B5EF4-FFF2-40B4-BE49-F238E27FC236}">
                <a16:creationId xmlns:a16="http://schemas.microsoft.com/office/drawing/2014/main" id="{FD8B4E3E-B1B1-8B4F-B121-B91D19C596D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pl-PL" altLang="tr-TR" sz="1200">
                <a:solidFill>
                  <a:srgbClr val="898989"/>
                </a:solidFill>
                <a:latin typeface="Arial" panose="020B0604020202020204" pitchFamily="34" charset="0"/>
              </a:rPr>
              <a:t>www.hakanozyildiz.com</a:t>
            </a:r>
            <a:endParaRPr lang="tr-TR" altLang="tr-TR" sz="1200">
              <a:solidFill>
                <a:srgbClr val="898989"/>
              </a:solidFill>
              <a:latin typeface="Arial" panose="020B0604020202020204" pitchFamily="34" charset="0"/>
            </a:endParaRPr>
          </a:p>
        </p:txBody>
      </p:sp>
      <p:sp>
        <p:nvSpPr>
          <p:cNvPr id="33795" name="Slide Number Placeholder 4">
            <a:extLst>
              <a:ext uri="{FF2B5EF4-FFF2-40B4-BE49-F238E27FC236}">
                <a16:creationId xmlns:a16="http://schemas.microsoft.com/office/drawing/2014/main" id="{881FA2D7-3A8B-6B41-9830-DCF4042424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07927EF-2C78-1E45-B7F7-D25318BAED87}" type="slidenum">
              <a:rPr lang="tr-TR" altLang="tr-TR" sz="1200">
                <a:solidFill>
                  <a:srgbClr val="898989"/>
                </a:solidFill>
                <a:latin typeface="Arial" panose="020B0604020202020204" pitchFamily="34" charset="0"/>
              </a:rPr>
              <a:pPr>
                <a:spcBef>
                  <a:spcPct val="0"/>
                </a:spcBef>
                <a:buFontTx/>
                <a:buNone/>
              </a:pPr>
              <a:t>14</a:t>
            </a:fld>
            <a:endParaRPr lang="tr-TR" altLang="tr-TR" sz="1200">
              <a:solidFill>
                <a:srgbClr val="898989"/>
              </a:solidFill>
              <a:latin typeface="Arial" panose="020B0604020202020204" pitchFamily="34" charset="0"/>
            </a:endParaRPr>
          </a:p>
        </p:txBody>
      </p:sp>
      <p:pic>
        <p:nvPicPr>
          <p:cNvPr id="2" name="Resim 1">
            <a:extLst>
              <a:ext uri="{FF2B5EF4-FFF2-40B4-BE49-F238E27FC236}">
                <a16:creationId xmlns:a16="http://schemas.microsoft.com/office/drawing/2014/main" id="{6BCC6233-B620-A9B3-52A9-3BEAE63D994E}"/>
              </a:ext>
            </a:extLst>
          </p:cNvPr>
          <p:cNvPicPr>
            <a:picLocks noChangeAspect="1"/>
          </p:cNvPicPr>
          <p:nvPr/>
        </p:nvPicPr>
        <p:blipFill>
          <a:blip r:embed="rId2"/>
          <a:stretch>
            <a:fillRect/>
          </a:stretch>
        </p:blipFill>
        <p:spPr>
          <a:xfrm>
            <a:off x="4130211" y="1284304"/>
            <a:ext cx="6986427" cy="38733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9C834-4FB9-C648-A13E-DED0D1FB8733}"/>
              </a:ext>
            </a:extLst>
          </p:cNvPr>
          <p:cNvSpPr>
            <a:spLocks noGrp="1"/>
          </p:cNvSpPr>
          <p:nvPr>
            <p:ph type="title"/>
          </p:nvPr>
        </p:nvSpPr>
        <p:spPr>
          <a:xfrm>
            <a:off x="349322" y="365125"/>
            <a:ext cx="2167848" cy="6056223"/>
          </a:xfrm>
        </p:spPr>
        <p:txBody>
          <a:bodyPr>
            <a:noAutofit/>
          </a:bodyPr>
          <a:lstStyle/>
          <a:p>
            <a:r>
              <a:rPr lang="tr-TR" sz="3200" dirty="0"/>
              <a:t>2017 yılından sonra; Rahip </a:t>
            </a:r>
            <a:r>
              <a:rPr lang="tr-TR" sz="3200" dirty="0" err="1"/>
              <a:t>Brunson</a:t>
            </a:r>
            <a:r>
              <a:rPr lang="tr-TR" sz="3200" dirty="0"/>
              <a:t> ve Pandemi krizleri ve deprem yaşandı</a:t>
            </a:r>
          </a:p>
        </p:txBody>
      </p:sp>
      <p:pic>
        <p:nvPicPr>
          <p:cNvPr id="3" name="Resim 2">
            <a:extLst>
              <a:ext uri="{FF2B5EF4-FFF2-40B4-BE49-F238E27FC236}">
                <a16:creationId xmlns:a16="http://schemas.microsoft.com/office/drawing/2014/main" id="{4AD389CC-97F3-E85C-1BDB-47211E9EFDED}"/>
              </a:ext>
            </a:extLst>
          </p:cNvPr>
          <p:cNvPicPr>
            <a:picLocks noChangeAspect="1"/>
          </p:cNvPicPr>
          <p:nvPr/>
        </p:nvPicPr>
        <p:blipFill>
          <a:blip r:embed="rId2"/>
          <a:stretch>
            <a:fillRect/>
          </a:stretch>
        </p:blipFill>
        <p:spPr>
          <a:xfrm>
            <a:off x="2892274" y="832207"/>
            <a:ext cx="8399025" cy="5219272"/>
          </a:xfrm>
          <a:prstGeom prst="rect">
            <a:avLst/>
          </a:prstGeom>
        </p:spPr>
      </p:pic>
    </p:spTree>
    <p:extLst>
      <p:ext uri="{BB962C8B-B14F-4D97-AF65-F5344CB8AC3E}">
        <p14:creationId xmlns:p14="http://schemas.microsoft.com/office/powerpoint/2010/main" val="105868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Unvan 1">
            <a:extLst>
              <a:ext uri="{FF2B5EF4-FFF2-40B4-BE49-F238E27FC236}">
                <a16:creationId xmlns:a16="http://schemas.microsoft.com/office/drawing/2014/main" id="{ABF96CAF-4EFA-A94E-A4DD-4EA96A9CC088}"/>
              </a:ext>
            </a:extLst>
          </p:cNvPr>
          <p:cNvSpPr>
            <a:spLocks noGrp="1"/>
          </p:cNvSpPr>
          <p:nvPr>
            <p:ph type="title"/>
          </p:nvPr>
        </p:nvSpPr>
        <p:spPr>
          <a:xfrm>
            <a:off x="1981200" y="274639"/>
            <a:ext cx="8229600" cy="985837"/>
          </a:xfrm>
        </p:spPr>
        <p:txBody>
          <a:bodyPr/>
          <a:lstStyle/>
          <a:p>
            <a:r>
              <a:rPr lang="tr-TR" altLang="tr-TR" sz="2400" b="1" dirty="0"/>
              <a:t>ARTIŞ ÖNCEKİ YILLARDA DÖVİZ AĞIRLIKLI. KUR ARTIŞ HIZI YAVAŞLAYINCA TL AĞIRLIKLI OLMUŞ.</a:t>
            </a:r>
            <a:endParaRPr lang="tr-TR" altLang="tr-TR" sz="2400" dirty="0"/>
          </a:p>
        </p:txBody>
      </p:sp>
      <p:sp>
        <p:nvSpPr>
          <p:cNvPr id="3" name="Alt Bilgi Yer Tutucusu 2">
            <a:extLst>
              <a:ext uri="{FF2B5EF4-FFF2-40B4-BE49-F238E27FC236}">
                <a16:creationId xmlns:a16="http://schemas.microsoft.com/office/drawing/2014/main" id="{274003DD-2386-4547-A747-8C6B10CE7108}"/>
              </a:ext>
            </a:extLst>
          </p:cNvPr>
          <p:cNvSpPr>
            <a:spLocks noGrp="1"/>
          </p:cNvSpPr>
          <p:nvPr>
            <p:ph type="ftr" sz="quarter" idx="11"/>
          </p:nvPr>
        </p:nvSpPr>
        <p:spPr/>
        <p:txBody>
          <a:bodyPr/>
          <a:lstStyle/>
          <a:p>
            <a:pPr>
              <a:defRPr/>
            </a:pPr>
            <a:r>
              <a:rPr lang="tr-TR"/>
              <a:t>www.hakanozyildiz.com</a:t>
            </a:r>
          </a:p>
        </p:txBody>
      </p:sp>
      <p:sp>
        <p:nvSpPr>
          <p:cNvPr id="38915" name="Slayt Numarası Yer Tutucusu 3">
            <a:extLst>
              <a:ext uri="{FF2B5EF4-FFF2-40B4-BE49-F238E27FC236}">
                <a16:creationId xmlns:a16="http://schemas.microsoft.com/office/drawing/2014/main" id="{18CEB120-B5AF-164B-B14A-25689F09C6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B263492-23B6-1445-8111-BFC420E646A7}" type="slidenum">
              <a:rPr lang="tr-TR" altLang="tr-TR" sz="1200">
                <a:solidFill>
                  <a:srgbClr val="898989"/>
                </a:solidFill>
              </a:rPr>
              <a:pPr>
                <a:spcBef>
                  <a:spcPct val="0"/>
                </a:spcBef>
                <a:buFontTx/>
                <a:buNone/>
              </a:pPr>
              <a:t>16</a:t>
            </a:fld>
            <a:endParaRPr lang="tr-TR" altLang="tr-TR" sz="1200">
              <a:solidFill>
                <a:srgbClr val="898989"/>
              </a:solidFill>
            </a:endParaRPr>
          </a:p>
        </p:txBody>
      </p:sp>
      <p:pic>
        <p:nvPicPr>
          <p:cNvPr id="2" name="Resim 1">
            <a:extLst>
              <a:ext uri="{FF2B5EF4-FFF2-40B4-BE49-F238E27FC236}">
                <a16:creationId xmlns:a16="http://schemas.microsoft.com/office/drawing/2014/main" id="{93BF4074-0CFA-BB89-F18D-0AB0E627C73B}"/>
              </a:ext>
            </a:extLst>
          </p:cNvPr>
          <p:cNvPicPr>
            <a:picLocks noChangeAspect="1"/>
          </p:cNvPicPr>
          <p:nvPr/>
        </p:nvPicPr>
        <p:blipFill>
          <a:blip r:embed="rId2"/>
          <a:stretch>
            <a:fillRect/>
          </a:stretch>
        </p:blipFill>
        <p:spPr>
          <a:xfrm>
            <a:off x="1140431" y="1161091"/>
            <a:ext cx="9955659" cy="51952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9025EA-9735-6685-4215-2FE9E81C9138}"/>
              </a:ext>
            </a:extLst>
          </p:cNvPr>
          <p:cNvSpPr>
            <a:spLocks noGrp="1"/>
          </p:cNvSpPr>
          <p:nvPr>
            <p:ph type="title"/>
          </p:nvPr>
        </p:nvSpPr>
        <p:spPr>
          <a:xfrm>
            <a:off x="838201" y="811657"/>
            <a:ext cx="5038618" cy="5126805"/>
          </a:xfrm>
        </p:spPr>
        <p:txBody>
          <a:bodyPr/>
          <a:lstStyle/>
          <a:p>
            <a:r>
              <a:rPr lang="tr-TR" dirty="0"/>
              <a:t>Katlanma hızı artınca geri ödeme zorlaşıyor.</a:t>
            </a:r>
          </a:p>
        </p:txBody>
      </p:sp>
      <p:pic>
        <p:nvPicPr>
          <p:cNvPr id="4" name="Resim 3">
            <a:extLst>
              <a:ext uri="{FF2B5EF4-FFF2-40B4-BE49-F238E27FC236}">
                <a16:creationId xmlns:a16="http://schemas.microsoft.com/office/drawing/2014/main" id="{392406C7-EC3F-6B19-1217-D5FFDA6F749C}"/>
              </a:ext>
            </a:extLst>
          </p:cNvPr>
          <p:cNvPicPr>
            <a:picLocks noChangeAspect="1"/>
          </p:cNvPicPr>
          <p:nvPr/>
        </p:nvPicPr>
        <p:blipFill>
          <a:blip r:embed="rId2"/>
          <a:stretch>
            <a:fillRect/>
          </a:stretch>
        </p:blipFill>
        <p:spPr>
          <a:xfrm>
            <a:off x="6205439" y="811658"/>
            <a:ext cx="5038618" cy="5013790"/>
          </a:xfrm>
          <a:prstGeom prst="rect">
            <a:avLst/>
          </a:prstGeom>
        </p:spPr>
      </p:pic>
    </p:spTree>
    <p:extLst>
      <p:ext uri="{BB962C8B-B14F-4D97-AF65-F5344CB8AC3E}">
        <p14:creationId xmlns:p14="http://schemas.microsoft.com/office/powerpoint/2010/main" val="143263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4808C2-82EA-20FA-22E4-E1082EC0F7E3}"/>
              </a:ext>
            </a:extLst>
          </p:cNvPr>
          <p:cNvSpPr>
            <a:spLocks noGrp="1"/>
          </p:cNvSpPr>
          <p:nvPr>
            <p:ph type="title"/>
          </p:nvPr>
        </p:nvSpPr>
        <p:spPr>
          <a:xfrm>
            <a:off x="602752" y="365125"/>
            <a:ext cx="3548008" cy="5521967"/>
          </a:xfrm>
        </p:spPr>
        <p:txBody>
          <a:bodyPr>
            <a:normAutofit/>
          </a:bodyPr>
          <a:lstStyle/>
          <a:p>
            <a:r>
              <a:rPr lang="tr-TR" dirty="0"/>
              <a:t>Hazine’nin borçlarının %53’ü dövizli borç. Gelirleri TL. Borçlar nasıl geri ödenecek?</a:t>
            </a:r>
          </a:p>
        </p:txBody>
      </p:sp>
      <p:pic>
        <p:nvPicPr>
          <p:cNvPr id="4" name="Resim 3">
            <a:extLst>
              <a:ext uri="{FF2B5EF4-FFF2-40B4-BE49-F238E27FC236}">
                <a16:creationId xmlns:a16="http://schemas.microsoft.com/office/drawing/2014/main" id="{ED380CFD-4389-0629-8229-D1410C8CECEB}"/>
              </a:ext>
            </a:extLst>
          </p:cNvPr>
          <p:cNvPicPr>
            <a:picLocks noChangeAspect="1"/>
          </p:cNvPicPr>
          <p:nvPr/>
        </p:nvPicPr>
        <p:blipFill>
          <a:blip r:embed="rId2"/>
          <a:stretch>
            <a:fillRect/>
          </a:stretch>
        </p:blipFill>
        <p:spPr>
          <a:xfrm>
            <a:off x="4551452" y="1448657"/>
            <a:ext cx="7037797" cy="3924728"/>
          </a:xfrm>
          <a:prstGeom prst="rect">
            <a:avLst/>
          </a:prstGeom>
        </p:spPr>
      </p:pic>
    </p:spTree>
    <p:extLst>
      <p:ext uri="{BB962C8B-B14F-4D97-AF65-F5344CB8AC3E}">
        <p14:creationId xmlns:p14="http://schemas.microsoft.com/office/powerpoint/2010/main" val="295685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D49F6C-2A1A-C74C-87CD-EC436A3E0C9A}"/>
              </a:ext>
            </a:extLst>
          </p:cNvPr>
          <p:cNvSpPr>
            <a:spLocks noGrp="1"/>
          </p:cNvSpPr>
          <p:nvPr>
            <p:ph type="ftr" sz="quarter" idx="11"/>
          </p:nvPr>
        </p:nvSpPr>
        <p:spPr/>
        <p:txBody>
          <a:bodyPr/>
          <a:lstStyle/>
          <a:p>
            <a:pPr>
              <a:defRPr/>
            </a:pPr>
            <a:r>
              <a:rPr lang="tr-TR"/>
              <a:t>www.hakanozyildiz.com</a:t>
            </a:r>
          </a:p>
        </p:txBody>
      </p:sp>
      <p:sp>
        <p:nvSpPr>
          <p:cNvPr id="40963" name="Slide Number Placeholder 3">
            <a:extLst>
              <a:ext uri="{FF2B5EF4-FFF2-40B4-BE49-F238E27FC236}">
                <a16:creationId xmlns:a16="http://schemas.microsoft.com/office/drawing/2014/main" id="{4C28F5B5-C246-CE41-AFEA-9A558A746C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48FC709-2A7D-5343-B5C5-1AE8635D10B1}" type="slidenum">
              <a:rPr lang="tr-TR" altLang="tr-TR" sz="1200">
                <a:solidFill>
                  <a:srgbClr val="898989"/>
                </a:solidFill>
              </a:rPr>
              <a:pPr>
                <a:spcBef>
                  <a:spcPct val="0"/>
                </a:spcBef>
                <a:buFontTx/>
                <a:buNone/>
              </a:pPr>
              <a:t>19</a:t>
            </a:fld>
            <a:endParaRPr lang="tr-TR" altLang="tr-TR" sz="1200">
              <a:solidFill>
                <a:srgbClr val="898989"/>
              </a:solidFill>
            </a:endParaRPr>
          </a:p>
        </p:txBody>
      </p:sp>
      <p:pic>
        <p:nvPicPr>
          <p:cNvPr id="5" name="Resim 4">
            <a:extLst>
              <a:ext uri="{FF2B5EF4-FFF2-40B4-BE49-F238E27FC236}">
                <a16:creationId xmlns:a16="http://schemas.microsoft.com/office/drawing/2014/main" id="{24672607-CA2F-826D-F922-73210264CE7B}"/>
              </a:ext>
            </a:extLst>
          </p:cNvPr>
          <p:cNvPicPr>
            <a:picLocks noChangeAspect="1"/>
          </p:cNvPicPr>
          <p:nvPr/>
        </p:nvPicPr>
        <p:blipFill>
          <a:blip r:embed="rId2"/>
          <a:stretch>
            <a:fillRect/>
          </a:stretch>
        </p:blipFill>
        <p:spPr>
          <a:xfrm>
            <a:off x="493160" y="868942"/>
            <a:ext cx="10952251" cy="51201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a:extLst>
              <a:ext uri="{FF2B5EF4-FFF2-40B4-BE49-F238E27FC236}">
                <a16:creationId xmlns:a16="http://schemas.microsoft.com/office/drawing/2014/main" id="{5F01E3A8-2C52-694E-BA9D-236342AA5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404814"/>
            <a:ext cx="8245475"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79025B36-1AB9-0841-85BE-595C2D820E53}"/>
              </a:ext>
            </a:extLst>
          </p:cNvPr>
          <p:cNvSpPr>
            <a:spLocks noGrp="1"/>
          </p:cNvSpPr>
          <p:nvPr>
            <p:ph type="ftr" sz="quarter" idx="11"/>
          </p:nvPr>
        </p:nvSpPr>
        <p:spPr/>
        <p:txBody>
          <a:bodyPr/>
          <a:lstStyle/>
          <a:p>
            <a:pPr>
              <a:defRPr/>
            </a:pPr>
            <a:r>
              <a:rPr lang="tr-TR"/>
              <a:t>www.hakanozyildiz.com</a:t>
            </a:r>
          </a:p>
        </p:txBody>
      </p:sp>
      <p:sp>
        <p:nvSpPr>
          <p:cNvPr id="18435" name="Slide Number Placeholder 2">
            <a:extLst>
              <a:ext uri="{FF2B5EF4-FFF2-40B4-BE49-F238E27FC236}">
                <a16:creationId xmlns:a16="http://schemas.microsoft.com/office/drawing/2014/main" id="{F8721C72-5111-E449-926E-ED584A08DA3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69E5852-5663-3943-B49F-8610AE6CE53E}" type="slidenum">
              <a:rPr lang="tr-TR" altLang="tr-TR" sz="1200">
                <a:solidFill>
                  <a:srgbClr val="898989"/>
                </a:solidFill>
              </a:rPr>
              <a:pPr>
                <a:spcBef>
                  <a:spcPct val="0"/>
                </a:spcBef>
                <a:buFontTx/>
                <a:buNone/>
              </a:pPr>
              <a:t>2</a:t>
            </a:fld>
            <a:endParaRPr lang="tr-TR" altLang="tr-TR"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58198F-6529-424B-898D-EAC8F442741A}"/>
              </a:ext>
            </a:extLst>
          </p:cNvPr>
          <p:cNvSpPr>
            <a:spLocks noGrp="1"/>
          </p:cNvSpPr>
          <p:nvPr>
            <p:ph type="ftr" sz="quarter" idx="11"/>
          </p:nvPr>
        </p:nvSpPr>
        <p:spPr/>
        <p:txBody>
          <a:bodyPr/>
          <a:lstStyle/>
          <a:p>
            <a:pPr>
              <a:defRPr/>
            </a:pPr>
            <a:r>
              <a:rPr lang="tr-TR"/>
              <a:t>www.hakanozyildiz.com</a:t>
            </a:r>
          </a:p>
        </p:txBody>
      </p:sp>
      <p:sp>
        <p:nvSpPr>
          <p:cNvPr id="41987" name="Slide Number Placeholder 2">
            <a:extLst>
              <a:ext uri="{FF2B5EF4-FFF2-40B4-BE49-F238E27FC236}">
                <a16:creationId xmlns:a16="http://schemas.microsoft.com/office/drawing/2014/main" id="{5F50E46D-F7D4-4749-B67E-9759526EE1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F5CE8D8-63C3-9C44-928E-6EA66171BB5E}" type="slidenum">
              <a:rPr lang="tr-TR" altLang="tr-TR" sz="1200">
                <a:solidFill>
                  <a:srgbClr val="898989"/>
                </a:solidFill>
              </a:rPr>
              <a:pPr>
                <a:spcBef>
                  <a:spcPct val="0"/>
                </a:spcBef>
                <a:buFontTx/>
                <a:buNone/>
              </a:pPr>
              <a:t>20</a:t>
            </a:fld>
            <a:endParaRPr lang="tr-TR" altLang="tr-TR" sz="1200">
              <a:solidFill>
                <a:srgbClr val="898989"/>
              </a:solidFill>
            </a:endParaRPr>
          </a:p>
        </p:txBody>
      </p:sp>
      <p:pic>
        <p:nvPicPr>
          <p:cNvPr id="5" name="Resim 4">
            <a:extLst>
              <a:ext uri="{FF2B5EF4-FFF2-40B4-BE49-F238E27FC236}">
                <a16:creationId xmlns:a16="http://schemas.microsoft.com/office/drawing/2014/main" id="{2021F508-AA1A-53D4-BD83-AD5EFE47FAB6}"/>
              </a:ext>
            </a:extLst>
          </p:cNvPr>
          <p:cNvPicPr>
            <a:picLocks noChangeAspect="1"/>
          </p:cNvPicPr>
          <p:nvPr/>
        </p:nvPicPr>
        <p:blipFill>
          <a:blip r:embed="rId2"/>
          <a:stretch>
            <a:fillRect/>
          </a:stretch>
        </p:blipFill>
        <p:spPr>
          <a:xfrm>
            <a:off x="647272" y="1038488"/>
            <a:ext cx="10952252" cy="478102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D5F3CD1-1D74-AA39-65B1-8F619C451124}"/>
              </a:ext>
            </a:extLst>
          </p:cNvPr>
          <p:cNvPicPr>
            <a:picLocks noChangeAspect="1"/>
          </p:cNvPicPr>
          <p:nvPr/>
        </p:nvPicPr>
        <p:blipFill>
          <a:blip r:embed="rId2"/>
          <a:stretch>
            <a:fillRect/>
          </a:stretch>
        </p:blipFill>
        <p:spPr>
          <a:xfrm>
            <a:off x="1181528" y="863029"/>
            <a:ext cx="9904288" cy="5106255"/>
          </a:xfrm>
          <a:prstGeom prst="rect">
            <a:avLst/>
          </a:prstGeom>
        </p:spPr>
      </p:pic>
    </p:spTree>
    <p:extLst>
      <p:ext uri="{BB962C8B-B14F-4D97-AF65-F5344CB8AC3E}">
        <p14:creationId xmlns:p14="http://schemas.microsoft.com/office/powerpoint/2010/main" val="257556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ilgi Yer Tutucusu 2">
            <a:extLst>
              <a:ext uri="{FF2B5EF4-FFF2-40B4-BE49-F238E27FC236}">
                <a16:creationId xmlns:a16="http://schemas.microsoft.com/office/drawing/2014/main" id="{5CAB10CD-0188-464F-B14E-6E8D6A1FC46D}"/>
              </a:ext>
            </a:extLst>
          </p:cNvPr>
          <p:cNvSpPr>
            <a:spLocks noGrp="1"/>
          </p:cNvSpPr>
          <p:nvPr>
            <p:ph type="ftr" sz="quarter" idx="11"/>
          </p:nvPr>
        </p:nvSpPr>
        <p:spPr/>
        <p:txBody>
          <a:bodyPr/>
          <a:lstStyle/>
          <a:p>
            <a:pPr>
              <a:defRPr/>
            </a:pPr>
            <a:r>
              <a:rPr lang="tr-TR"/>
              <a:t>www.hakanozyildiz.com</a:t>
            </a:r>
          </a:p>
        </p:txBody>
      </p:sp>
      <p:sp>
        <p:nvSpPr>
          <p:cNvPr id="44035" name="Slayt Numarası Yer Tutucusu 3">
            <a:extLst>
              <a:ext uri="{FF2B5EF4-FFF2-40B4-BE49-F238E27FC236}">
                <a16:creationId xmlns:a16="http://schemas.microsoft.com/office/drawing/2014/main" id="{B1BA7DFE-8ED2-494E-A4EC-2B3B7BE9B2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9F83227-CE92-7140-8C98-E2AF01E02489}" type="slidenum">
              <a:rPr lang="tr-TR" altLang="tr-TR" sz="1200">
                <a:solidFill>
                  <a:srgbClr val="898989"/>
                </a:solidFill>
              </a:rPr>
              <a:pPr>
                <a:spcBef>
                  <a:spcPct val="0"/>
                </a:spcBef>
                <a:buFontTx/>
                <a:buNone/>
              </a:pPr>
              <a:t>22</a:t>
            </a:fld>
            <a:endParaRPr lang="tr-TR" altLang="tr-TR" sz="1200">
              <a:solidFill>
                <a:srgbClr val="898989"/>
              </a:solidFill>
            </a:endParaRPr>
          </a:p>
        </p:txBody>
      </p:sp>
      <p:pic>
        <p:nvPicPr>
          <p:cNvPr id="5" name="Resim 4">
            <a:extLst>
              <a:ext uri="{FF2B5EF4-FFF2-40B4-BE49-F238E27FC236}">
                <a16:creationId xmlns:a16="http://schemas.microsoft.com/office/drawing/2014/main" id="{3D29F719-9519-13D6-7853-F9507491FF4E}"/>
              </a:ext>
            </a:extLst>
          </p:cNvPr>
          <p:cNvPicPr>
            <a:picLocks noChangeAspect="1"/>
          </p:cNvPicPr>
          <p:nvPr/>
        </p:nvPicPr>
        <p:blipFill>
          <a:blip r:embed="rId2"/>
          <a:stretch>
            <a:fillRect/>
          </a:stretch>
        </p:blipFill>
        <p:spPr>
          <a:xfrm>
            <a:off x="678094" y="1037795"/>
            <a:ext cx="11024171" cy="47824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229672-ECDF-6945-857E-3935EC01602A}"/>
              </a:ext>
            </a:extLst>
          </p:cNvPr>
          <p:cNvSpPr>
            <a:spLocks noGrp="1"/>
          </p:cNvSpPr>
          <p:nvPr>
            <p:ph type="ftr" sz="quarter" idx="11"/>
          </p:nvPr>
        </p:nvSpPr>
        <p:spPr/>
        <p:txBody>
          <a:bodyPr/>
          <a:lstStyle/>
          <a:p>
            <a:pPr>
              <a:defRPr/>
            </a:pPr>
            <a:r>
              <a:rPr lang="tr-TR"/>
              <a:t>www.hakanozyildiz.com</a:t>
            </a:r>
          </a:p>
        </p:txBody>
      </p:sp>
      <p:sp>
        <p:nvSpPr>
          <p:cNvPr id="45059" name="Slide Number Placeholder 3">
            <a:extLst>
              <a:ext uri="{FF2B5EF4-FFF2-40B4-BE49-F238E27FC236}">
                <a16:creationId xmlns:a16="http://schemas.microsoft.com/office/drawing/2014/main" id="{533744C5-6BDC-0A44-844C-30DE182C1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3E5C689-CEEB-7548-BACA-D3AF2ECA70E7}" type="slidenum">
              <a:rPr lang="tr-TR" altLang="tr-TR" sz="1200">
                <a:solidFill>
                  <a:srgbClr val="898989"/>
                </a:solidFill>
              </a:rPr>
              <a:pPr>
                <a:spcBef>
                  <a:spcPct val="0"/>
                </a:spcBef>
                <a:buFontTx/>
                <a:buNone/>
              </a:pPr>
              <a:t>23</a:t>
            </a:fld>
            <a:endParaRPr lang="tr-TR" altLang="tr-TR" sz="1200">
              <a:solidFill>
                <a:srgbClr val="898989"/>
              </a:solidFill>
            </a:endParaRPr>
          </a:p>
        </p:txBody>
      </p:sp>
      <p:pic>
        <p:nvPicPr>
          <p:cNvPr id="5" name="Resim 4">
            <a:extLst>
              <a:ext uri="{FF2B5EF4-FFF2-40B4-BE49-F238E27FC236}">
                <a16:creationId xmlns:a16="http://schemas.microsoft.com/office/drawing/2014/main" id="{1B903C6A-2E7F-5A95-DD2D-46EEC3A3F6F6}"/>
              </a:ext>
            </a:extLst>
          </p:cNvPr>
          <p:cNvPicPr>
            <a:picLocks noChangeAspect="1"/>
          </p:cNvPicPr>
          <p:nvPr/>
        </p:nvPicPr>
        <p:blipFill>
          <a:blip r:embed="rId2"/>
          <a:stretch>
            <a:fillRect/>
          </a:stretch>
        </p:blipFill>
        <p:spPr>
          <a:xfrm>
            <a:off x="431515" y="920976"/>
            <a:ext cx="11065268" cy="50160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Unvan 1">
            <a:extLst>
              <a:ext uri="{FF2B5EF4-FFF2-40B4-BE49-F238E27FC236}">
                <a16:creationId xmlns:a16="http://schemas.microsoft.com/office/drawing/2014/main" id="{9B4A6182-90C8-6B4E-9005-DDD20BF4A382}"/>
              </a:ext>
            </a:extLst>
          </p:cNvPr>
          <p:cNvSpPr>
            <a:spLocks noGrp="1"/>
          </p:cNvSpPr>
          <p:nvPr>
            <p:ph type="title"/>
          </p:nvPr>
        </p:nvSpPr>
        <p:spPr>
          <a:xfrm>
            <a:off x="1981200" y="188913"/>
            <a:ext cx="8229600" cy="1079500"/>
          </a:xfrm>
        </p:spPr>
        <p:txBody>
          <a:bodyPr/>
          <a:lstStyle/>
          <a:p>
            <a:r>
              <a:rPr lang="tr-TR" altLang="tr-TR" sz="2800" b="1" dirty="0"/>
              <a:t>Hazine iç borç ödemesinden çok borçlanılıyor. Borç çevirme oranı %150’larda. Dışlama etkisi !</a:t>
            </a:r>
          </a:p>
        </p:txBody>
      </p:sp>
      <p:sp>
        <p:nvSpPr>
          <p:cNvPr id="3" name="Alt Bilgi Yer Tutucusu 2">
            <a:extLst>
              <a:ext uri="{FF2B5EF4-FFF2-40B4-BE49-F238E27FC236}">
                <a16:creationId xmlns:a16="http://schemas.microsoft.com/office/drawing/2014/main" id="{EB7303AB-7E7C-CB4C-8AAE-8AFC8AACA3C1}"/>
              </a:ext>
            </a:extLst>
          </p:cNvPr>
          <p:cNvSpPr>
            <a:spLocks noGrp="1"/>
          </p:cNvSpPr>
          <p:nvPr>
            <p:ph type="ftr" sz="quarter" idx="11"/>
          </p:nvPr>
        </p:nvSpPr>
        <p:spPr/>
        <p:txBody>
          <a:bodyPr/>
          <a:lstStyle/>
          <a:p>
            <a:pPr>
              <a:defRPr/>
            </a:pPr>
            <a:r>
              <a:rPr lang="tr-TR"/>
              <a:t>www.hakanozyildiz.com</a:t>
            </a:r>
          </a:p>
        </p:txBody>
      </p:sp>
      <p:sp>
        <p:nvSpPr>
          <p:cNvPr id="46083" name="Slayt Numarası Yer Tutucusu 3">
            <a:extLst>
              <a:ext uri="{FF2B5EF4-FFF2-40B4-BE49-F238E27FC236}">
                <a16:creationId xmlns:a16="http://schemas.microsoft.com/office/drawing/2014/main" id="{029F9160-9A2E-FF4B-88A9-3F51FB803B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6AD3356-1219-EE4E-9698-54BEF1035703}" type="slidenum">
              <a:rPr lang="tr-TR" altLang="tr-TR" sz="1200">
                <a:solidFill>
                  <a:srgbClr val="898989"/>
                </a:solidFill>
              </a:rPr>
              <a:pPr>
                <a:spcBef>
                  <a:spcPct val="0"/>
                </a:spcBef>
                <a:buFontTx/>
                <a:buNone/>
              </a:pPr>
              <a:t>24</a:t>
            </a:fld>
            <a:endParaRPr lang="tr-TR" altLang="tr-TR" sz="1200">
              <a:solidFill>
                <a:srgbClr val="898989"/>
              </a:solidFill>
            </a:endParaRPr>
          </a:p>
        </p:txBody>
      </p:sp>
      <p:pic>
        <p:nvPicPr>
          <p:cNvPr id="5" name="Resim 4">
            <a:extLst>
              <a:ext uri="{FF2B5EF4-FFF2-40B4-BE49-F238E27FC236}">
                <a16:creationId xmlns:a16="http://schemas.microsoft.com/office/drawing/2014/main" id="{F08931F4-95E1-6B98-31CA-AA9C80302EA3}"/>
              </a:ext>
            </a:extLst>
          </p:cNvPr>
          <p:cNvPicPr>
            <a:picLocks noChangeAspect="1"/>
          </p:cNvPicPr>
          <p:nvPr/>
        </p:nvPicPr>
        <p:blipFill>
          <a:blip r:embed="rId2"/>
          <a:stretch>
            <a:fillRect/>
          </a:stretch>
        </p:blipFill>
        <p:spPr>
          <a:xfrm>
            <a:off x="1458929" y="1268413"/>
            <a:ext cx="9565241" cy="50879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5627" y="869576"/>
            <a:ext cx="2489267" cy="5118848"/>
          </a:xfrm>
        </p:spPr>
        <p:txBody>
          <a:bodyPr>
            <a:normAutofit/>
          </a:bodyPr>
          <a:lstStyle/>
          <a:p>
            <a:r>
              <a:rPr lang="tr-TR" sz="3200" b="1" dirty="0"/>
              <a:t>Kamu borç stokunun en sorunlu yanlarından birisi aşırı faiz yüküdür.</a:t>
            </a:r>
            <a:br>
              <a:rPr lang="tr-TR" sz="3200" b="1" dirty="0"/>
            </a:br>
            <a:endParaRPr lang="tr-TR" sz="3200" b="1" i="1" dirty="0">
              <a:solidFill>
                <a:srgbClr val="FF0000"/>
              </a:solidFill>
            </a:endParaRPr>
          </a:p>
        </p:txBody>
      </p:sp>
      <p:sp>
        <p:nvSpPr>
          <p:cNvPr id="4" name="Alt Bilgi Yer Tutucusu 3">
            <a:extLst>
              <a:ext uri="{FF2B5EF4-FFF2-40B4-BE49-F238E27FC236}">
                <a16:creationId xmlns:a16="http://schemas.microsoft.com/office/drawing/2014/main" id="{C54480CC-C2ED-8648-96E2-E8625379E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hakanozyildiz@gmail.com</a:t>
            </a:r>
          </a:p>
        </p:txBody>
      </p:sp>
      <p:sp>
        <p:nvSpPr>
          <p:cNvPr id="5" name="Slayt Numarası Yer Tutucusu 4">
            <a:extLst>
              <a:ext uri="{FF2B5EF4-FFF2-40B4-BE49-F238E27FC236}">
                <a16:creationId xmlns:a16="http://schemas.microsoft.com/office/drawing/2014/main" id="{BD4DDA1A-918D-7469-6577-E123A1AC8D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27BC0-280C-48D5-BDD8-BA4341676788}"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Resim 8">
            <a:extLst>
              <a:ext uri="{FF2B5EF4-FFF2-40B4-BE49-F238E27FC236}">
                <a16:creationId xmlns:a16="http://schemas.microsoft.com/office/drawing/2014/main" id="{6378DBD5-F1E4-002D-2521-C9030C633EE3}"/>
              </a:ext>
            </a:extLst>
          </p:cNvPr>
          <p:cNvPicPr>
            <a:picLocks noChangeAspect="1"/>
          </p:cNvPicPr>
          <p:nvPr/>
        </p:nvPicPr>
        <p:blipFill>
          <a:blip r:embed="rId2"/>
          <a:stretch>
            <a:fillRect/>
          </a:stretch>
        </p:blipFill>
        <p:spPr>
          <a:xfrm>
            <a:off x="3154166" y="662791"/>
            <a:ext cx="8555836" cy="5162550"/>
          </a:xfrm>
          <a:prstGeom prst="rect">
            <a:avLst/>
          </a:prstGeom>
        </p:spPr>
      </p:pic>
    </p:spTree>
    <p:extLst>
      <p:ext uri="{BB962C8B-B14F-4D97-AF65-F5344CB8AC3E}">
        <p14:creationId xmlns:p14="http://schemas.microsoft.com/office/powerpoint/2010/main" val="2963022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D90D369-D4A5-0744-8392-C0F894E09482}"/>
              </a:ext>
            </a:extLst>
          </p:cNvPr>
          <p:cNvSpPr>
            <a:spLocks noGrp="1"/>
          </p:cNvSpPr>
          <p:nvPr>
            <p:ph type="title"/>
          </p:nvPr>
        </p:nvSpPr>
        <p:spPr>
          <a:xfrm flipH="1">
            <a:off x="184933" y="365125"/>
            <a:ext cx="1900719" cy="5378129"/>
          </a:xfrm>
        </p:spPr>
        <p:txBody>
          <a:bodyPr>
            <a:normAutofit/>
          </a:bodyPr>
          <a:lstStyle/>
          <a:p>
            <a:r>
              <a:rPr lang="tr-TR" altLang="tr-TR" sz="2400" b="1" dirty="0"/>
              <a:t>DİBS piyasasında bankalar ve tüzel kişiler kağıtların çoğunluğunu taşıyorlar. Yabancılar satıyor, kamu bankaları alıyor</a:t>
            </a:r>
            <a:endParaRPr lang="en-US" altLang="tr-TR" sz="2400" dirty="0"/>
          </a:p>
        </p:txBody>
      </p:sp>
      <p:sp>
        <p:nvSpPr>
          <p:cNvPr id="2" name="Footer Placeholder 1">
            <a:extLst>
              <a:ext uri="{FF2B5EF4-FFF2-40B4-BE49-F238E27FC236}">
                <a16:creationId xmlns:a16="http://schemas.microsoft.com/office/drawing/2014/main" id="{02C0409E-16A4-254F-AC2B-954D88F173EE}"/>
              </a:ext>
            </a:extLst>
          </p:cNvPr>
          <p:cNvSpPr>
            <a:spLocks noGrp="1"/>
          </p:cNvSpPr>
          <p:nvPr>
            <p:ph type="ftr" sz="quarter" idx="11"/>
          </p:nvPr>
        </p:nvSpPr>
        <p:spPr/>
        <p:txBody>
          <a:bodyPr/>
          <a:lstStyle/>
          <a:p>
            <a:pPr>
              <a:defRPr/>
            </a:pPr>
            <a:r>
              <a:rPr lang="tr-TR"/>
              <a:t>www.hakanozyildiz.com</a:t>
            </a:r>
          </a:p>
        </p:txBody>
      </p:sp>
      <p:sp>
        <p:nvSpPr>
          <p:cNvPr id="47107" name="Slide Number Placeholder 3">
            <a:extLst>
              <a:ext uri="{FF2B5EF4-FFF2-40B4-BE49-F238E27FC236}">
                <a16:creationId xmlns:a16="http://schemas.microsoft.com/office/drawing/2014/main" id="{9BDB239F-EDEF-E342-A484-65489C678A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CA63A24-82F2-2645-BD67-0B6EA0DF920D}" type="slidenum">
              <a:rPr lang="tr-TR" altLang="tr-TR" sz="1200">
                <a:solidFill>
                  <a:srgbClr val="898989"/>
                </a:solidFill>
              </a:rPr>
              <a:pPr>
                <a:spcBef>
                  <a:spcPct val="0"/>
                </a:spcBef>
                <a:buFontTx/>
                <a:buNone/>
              </a:pPr>
              <a:t>26</a:t>
            </a:fld>
            <a:endParaRPr lang="tr-TR" altLang="tr-TR" sz="1200">
              <a:solidFill>
                <a:srgbClr val="898989"/>
              </a:solidFill>
            </a:endParaRPr>
          </a:p>
        </p:txBody>
      </p:sp>
      <p:pic>
        <p:nvPicPr>
          <p:cNvPr id="5" name="Resim 4">
            <a:extLst>
              <a:ext uri="{FF2B5EF4-FFF2-40B4-BE49-F238E27FC236}">
                <a16:creationId xmlns:a16="http://schemas.microsoft.com/office/drawing/2014/main" id="{D5FC4A65-225C-4405-93AA-BB23B5CE7C51}"/>
              </a:ext>
            </a:extLst>
          </p:cNvPr>
          <p:cNvPicPr>
            <a:picLocks noChangeAspect="1"/>
          </p:cNvPicPr>
          <p:nvPr/>
        </p:nvPicPr>
        <p:blipFill>
          <a:blip r:embed="rId2"/>
          <a:stretch>
            <a:fillRect/>
          </a:stretch>
        </p:blipFill>
        <p:spPr>
          <a:xfrm>
            <a:off x="2434975" y="1027906"/>
            <a:ext cx="9246741" cy="46272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C25DD9D-016D-0548-AB16-817DE2024F66}"/>
              </a:ext>
            </a:extLst>
          </p:cNvPr>
          <p:cNvSpPr>
            <a:spLocks noGrp="1"/>
          </p:cNvSpPr>
          <p:nvPr>
            <p:ph type="title"/>
          </p:nvPr>
        </p:nvSpPr>
        <p:spPr>
          <a:xfrm flipH="1">
            <a:off x="246580" y="228601"/>
            <a:ext cx="1963220" cy="6127749"/>
          </a:xfrm>
        </p:spPr>
        <p:txBody>
          <a:bodyPr>
            <a:normAutofit/>
          </a:bodyPr>
          <a:lstStyle/>
          <a:p>
            <a:pPr eaLnBrk="1" hangingPunct="1"/>
            <a:r>
              <a:rPr lang="tr-TR" altLang="tr-TR" sz="3200" b="1" dirty="0"/>
              <a:t>Stok</a:t>
            </a:r>
            <a:r>
              <a:rPr lang="ja-JP" altLang="tr-TR" sz="3200" b="1" dirty="0"/>
              <a:t>’</a:t>
            </a:r>
            <a:r>
              <a:rPr lang="tr-TR" altLang="ja-JP" sz="3200" b="1" dirty="0"/>
              <a:t>un sadece % 28’i </a:t>
            </a:r>
            <a:r>
              <a:rPr lang="tr-TR" altLang="ja-JP" sz="3200" b="1" dirty="0">
                <a:solidFill>
                  <a:srgbClr val="FF0000"/>
                </a:solidFill>
              </a:rPr>
              <a:t>sabit faizli TL </a:t>
            </a:r>
            <a:r>
              <a:rPr lang="tr-TR" altLang="ja-JP" sz="3200" b="1" dirty="0"/>
              <a:t>enstrüman. Kur ve faiz değiştikçe stok da etkileniyor.</a:t>
            </a:r>
            <a:endParaRPr lang="en-US" altLang="tr-TR" sz="3200" b="1" dirty="0"/>
          </a:p>
        </p:txBody>
      </p:sp>
      <p:sp>
        <p:nvSpPr>
          <p:cNvPr id="2" name="Footer Placeholder 1">
            <a:extLst>
              <a:ext uri="{FF2B5EF4-FFF2-40B4-BE49-F238E27FC236}">
                <a16:creationId xmlns:a16="http://schemas.microsoft.com/office/drawing/2014/main" id="{FE8347EC-2227-984B-8B41-89D560C1A903}"/>
              </a:ext>
            </a:extLst>
          </p:cNvPr>
          <p:cNvSpPr>
            <a:spLocks noGrp="1"/>
          </p:cNvSpPr>
          <p:nvPr>
            <p:ph type="ftr" sz="quarter" idx="11"/>
          </p:nvPr>
        </p:nvSpPr>
        <p:spPr/>
        <p:txBody>
          <a:bodyPr/>
          <a:lstStyle/>
          <a:p>
            <a:pPr>
              <a:defRPr/>
            </a:pPr>
            <a:r>
              <a:rPr lang="tr-TR"/>
              <a:t>www.hakanozyildiz.com</a:t>
            </a:r>
          </a:p>
        </p:txBody>
      </p:sp>
      <p:sp>
        <p:nvSpPr>
          <p:cNvPr id="49155" name="Slide Number Placeholder 2">
            <a:extLst>
              <a:ext uri="{FF2B5EF4-FFF2-40B4-BE49-F238E27FC236}">
                <a16:creationId xmlns:a16="http://schemas.microsoft.com/office/drawing/2014/main" id="{2EF2A177-71C7-1A4C-AF99-8291F79152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51B2189-AC84-7841-A9F3-1E99D9C308DF}" type="slidenum">
              <a:rPr lang="tr-TR" altLang="tr-TR" sz="1200">
                <a:solidFill>
                  <a:srgbClr val="898989"/>
                </a:solidFill>
              </a:rPr>
              <a:pPr>
                <a:spcBef>
                  <a:spcPct val="0"/>
                </a:spcBef>
                <a:buFontTx/>
                <a:buNone/>
              </a:pPr>
              <a:t>27</a:t>
            </a:fld>
            <a:endParaRPr lang="tr-TR" altLang="tr-TR" sz="1200">
              <a:solidFill>
                <a:srgbClr val="898989"/>
              </a:solidFill>
            </a:endParaRPr>
          </a:p>
        </p:txBody>
      </p:sp>
      <p:pic>
        <p:nvPicPr>
          <p:cNvPr id="5" name="Resim 4">
            <a:extLst>
              <a:ext uri="{FF2B5EF4-FFF2-40B4-BE49-F238E27FC236}">
                <a16:creationId xmlns:a16="http://schemas.microsoft.com/office/drawing/2014/main" id="{E101F17C-4F24-F5CF-038D-86EF0A250BFD}"/>
              </a:ext>
            </a:extLst>
          </p:cNvPr>
          <p:cNvPicPr>
            <a:picLocks noChangeAspect="1"/>
          </p:cNvPicPr>
          <p:nvPr/>
        </p:nvPicPr>
        <p:blipFill>
          <a:blip r:embed="rId3"/>
          <a:stretch>
            <a:fillRect/>
          </a:stretch>
        </p:blipFill>
        <p:spPr>
          <a:xfrm>
            <a:off x="2332234" y="647272"/>
            <a:ext cx="9318660" cy="55069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F8050DF-FBC0-734E-A6AA-853194BBAA14}"/>
              </a:ext>
            </a:extLst>
          </p:cNvPr>
          <p:cNvSpPr>
            <a:spLocks noGrp="1"/>
          </p:cNvSpPr>
          <p:nvPr>
            <p:ph type="title"/>
          </p:nvPr>
        </p:nvSpPr>
        <p:spPr/>
        <p:txBody>
          <a:bodyPr/>
          <a:lstStyle/>
          <a:p>
            <a:pPr eaLnBrk="1" hangingPunct="1"/>
            <a:r>
              <a:rPr lang="tr-TR" altLang="tr-TR" sz="3200" b="1"/>
              <a:t>Kur ile fiyatlar arasındaki ilişki önemini koruyor.</a:t>
            </a:r>
            <a:endParaRPr lang="en-US" altLang="tr-TR" sz="3200" b="1"/>
          </a:p>
        </p:txBody>
      </p:sp>
      <p:sp>
        <p:nvSpPr>
          <p:cNvPr id="51202" name="Rectangle 3">
            <a:extLst>
              <a:ext uri="{FF2B5EF4-FFF2-40B4-BE49-F238E27FC236}">
                <a16:creationId xmlns:a16="http://schemas.microsoft.com/office/drawing/2014/main" id="{A5DEAA80-32D1-C54A-A9A4-A43AA7C3457C}"/>
              </a:ext>
            </a:extLst>
          </p:cNvPr>
          <p:cNvSpPr>
            <a:spLocks noGrp="1"/>
          </p:cNvSpPr>
          <p:nvPr>
            <p:ph type="body" idx="1"/>
          </p:nvPr>
        </p:nvSpPr>
        <p:spPr/>
        <p:txBody>
          <a:bodyPr/>
          <a:lstStyle/>
          <a:p>
            <a:pPr eaLnBrk="1" hangingPunct="1">
              <a:lnSpc>
                <a:spcPct val="90000"/>
              </a:lnSpc>
            </a:pPr>
            <a:r>
              <a:rPr lang="ja-JP" altLang="tr-TR"/>
              <a:t>“</a:t>
            </a:r>
            <a:r>
              <a:rPr lang="tr-TR" altLang="ja-JP"/>
              <a:t>Sonuç olarak, 2001 yılı sonrasında döviz kurundan tüketici enflasyonuna geçişkenlik azalmakla  ile birlikte, yeni fiyat endeksi döviz kuruna karşı 1994 temel yıllı endekse kıyasla daha duyarlı bir görünüm ortaya koymaktadır.</a:t>
            </a:r>
            <a:r>
              <a:rPr lang="ja-JP" altLang="tr-TR"/>
              <a:t>”</a:t>
            </a:r>
            <a:r>
              <a:rPr lang="tr-TR" altLang="ja-JP"/>
              <a:t> </a:t>
            </a:r>
            <a:r>
              <a:rPr lang="tr-TR" altLang="ja-JP" sz="1800" b="1"/>
              <a:t>TCMB Enflasyon Raporu, 2006-I Shf. 19</a:t>
            </a:r>
          </a:p>
          <a:p>
            <a:pPr eaLnBrk="1" hangingPunct="1">
              <a:lnSpc>
                <a:spcPct val="90000"/>
              </a:lnSpc>
            </a:pPr>
            <a:r>
              <a:rPr lang="tr-TR" altLang="tr-TR" sz="2400" b="1"/>
              <a:t>Bu durumda; kurda olabilecek bir düzelme hareketi fiyatları ve sonuç olarak da beklentilere bağlı olarak, faizleri etkileyecektir.</a:t>
            </a:r>
            <a:endParaRPr lang="en-US" altLang="tr-TR" sz="2400" b="1"/>
          </a:p>
        </p:txBody>
      </p:sp>
      <p:sp>
        <p:nvSpPr>
          <p:cNvPr id="2" name="Footer Placeholder 1">
            <a:extLst>
              <a:ext uri="{FF2B5EF4-FFF2-40B4-BE49-F238E27FC236}">
                <a16:creationId xmlns:a16="http://schemas.microsoft.com/office/drawing/2014/main" id="{77BFB4CB-F80B-934A-8852-CB62DBA02300}"/>
              </a:ext>
            </a:extLst>
          </p:cNvPr>
          <p:cNvSpPr>
            <a:spLocks noGrp="1"/>
          </p:cNvSpPr>
          <p:nvPr>
            <p:ph type="ftr" sz="quarter" idx="11"/>
          </p:nvPr>
        </p:nvSpPr>
        <p:spPr/>
        <p:txBody>
          <a:bodyPr/>
          <a:lstStyle/>
          <a:p>
            <a:pPr>
              <a:defRPr/>
            </a:pPr>
            <a:r>
              <a:rPr lang="tr-TR"/>
              <a:t>www.hakanozyildiz.com</a:t>
            </a:r>
          </a:p>
        </p:txBody>
      </p:sp>
      <p:sp>
        <p:nvSpPr>
          <p:cNvPr id="51204" name="Slide Number Placeholder 2">
            <a:extLst>
              <a:ext uri="{FF2B5EF4-FFF2-40B4-BE49-F238E27FC236}">
                <a16:creationId xmlns:a16="http://schemas.microsoft.com/office/drawing/2014/main" id="{682F454B-7E8E-7C4D-924B-4030182E09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556B6DB-417D-5B48-BC4A-067A5032F5D6}" type="slidenum">
              <a:rPr lang="tr-TR" altLang="tr-TR" sz="1200">
                <a:solidFill>
                  <a:srgbClr val="898989"/>
                </a:solidFill>
              </a:rPr>
              <a:pPr>
                <a:spcBef>
                  <a:spcPct val="0"/>
                </a:spcBef>
                <a:buFontTx/>
                <a:buNone/>
              </a:pPr>
              <a:t>28</a:t>
            </a:fld>
            <a:endParaRPr lang="tr-TR" altLang="tr-TR" sz="1200">
              <a:solidFill>
                <a:srgbClr val="898989"/>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00C3300E-7F30-5349-8C80-11E6B7B5F200}"/>
              </a:ext>
            </a:extLst>
          </p:cNvPr>
          <p:cNvSpPr>
            <a:spLocks noGrp="1"/>
          </p:cNvSpPr>
          <p:nvPr>
            <p:ph type="title"/>
          </p:nvPr>
        </p:nvSpPr>
        <p:spPr>
          <a:xfrm>
            <a:off x="2209800" y="228600"/>
            <a:ext cx="7772400" cy="838200"/>
          </a:xfrm>
        </p:spPr>
        <p:txBody>
          <a:bodyPr/>
          <a:lstStyle/>
          <a:p>
            <a:pPr eaLnBrk="1" hangingPunct="1"/>
            <a:r>
              <a:rPr lang="tr-TR" altLang="tr-TR" sz="2800" b="1"/>
              <a:t>Kur ve DİBS Faizleri arasındaki korelasyon yüksek</a:t>
            </a:r>
            <a:endParaRPr lang="en-US" altLang="tr-TR" sz="2800" b="1"/>
          </a:p>
        </p:txBody>
      </p:sp>
      <p:graphicFrame>
        <p:nvGraphicFramePr>
          <p:cNvPr id="246787" name="Group 3">
            <a:extLst>
              <a:ext uri="{FF2B5EF4-FFF2-40B4-BE49-F238E27FC236}">
                <a16:creationId xmlns:a16="http://schemas.microsoft.com/office/drawing/2014/main" id="{112CA6BD-45D7-BD4E-8BD1-E2FE32A5AA3A}"/>
              </a:ext>
            </a:extLst>
          </p:cNvPr>
          <p:cNvGraphicFramePr>
            <a:graphicFrameLocks noGrp="1"/>
          </p:cNvGraphicFramePr>
          <p:nvPr>
            <p:ph type="tbl" idx="1"/>
          </p:nvPr>
        </p:nvGraphicFramePr>
        <p:xfrm>
          <a:off x="2209800" y="1981200"/>
          <a:ext cx="7772400" cy="4116388"/>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0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 Mayıs 2001- 31 Aralık 2004 arası dönemde</a:t>
                      </a:r>
                      <a:endParaRPr kumimoji="0" lang="en-US" altLang="tr-TR" sz="20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DİBS Faizleri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Eurobond Spreadları</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Döviz Kuru</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DİBS Faizleri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0,86</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0,85</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02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Eurobond Spreadleri</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0,86</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0,63</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Döviz Kuru</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0,85</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0,63</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rPr>
                        <a:t>1</a:t>
                      </a:r>
                      <a:endParaRPr kumimoji="0" lang="en-US" altLang="tr-TR" sz="2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Footer Placeholder 1">
            <a:extLst>
              <a:ext uri="{FF2B5EF4-FFF2-40B4-BE49-F238E27FC236}">
                <a16:creationId xmlns:a16="http://schemas.microsoft.com/office/drawing/2014/main" id="{C19CDD3A-B91D-9147-AAF2-53D2B7F35368}"/>
              </a:ext>
            </a:extLst>
          </p:cNvPr>
          <p:cNvSpPr>
            <a:spLocks noGrp="1"/>
          </p:cNvSpPr>
          <p:nvPr>
            <p:ph type="ftr" sz="quarter" idx="11"/>
          </p:nvPr>
        </p:nvSpPr>
        <p:spPr/>
        <p:txBody>
          <a:bodyPr/>
          <a:lstStyle/>
          <a:p>
            <a:pPr>
              <a:defRPr/>
            </a:pPr>
            <a:r>
              <a:rPr lang="tr-TR"/>
              <a:t>www.hakanozyildiz.com</a:t>
            </a:r>
          </a:p>
        </p:txBody>
      </p:sp>
      <p:sp>
        <p:nvSpPr>
          <p:cNvPr id="53278" name="Slide Number Placeholder 2">
            <a:extLst>
              <a:ext uri="{FF2B5EF4-FFF2-40B4-BE49-F238E27FC236}">
                <a16:creationId xmlns:a16="http://schemas.microsoft.com/office/drawing/2014/main" id="{97353AE2-CBE4-EF49-B6D1-D0ABABB058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859439A-FCEC-0346-BDF7-6E4873080209}" type="slidenum">
              <a:rPr lang="tr-TR" altLang="tr-TR" sz="1200">
                <a:solidFill>
                  <a:srgbClr val="898989"/>
                </a:solidFill>
              </a:rPr>
              <a:pPr>
                <a:spcBef>
                  <a:spcPct val="0"/>
                </a:spcBef>
                <a:buFontTx/>
                <a:buNone/>
              </a:pPr>
              <a:t>29</a:t>
            </a:fld>
            <a:endParaRPr lang="tr-TR" altLang="tr-TR" sz="12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1BAF600-FF46-1A48-BC6D-0AC870EAAFE9}"/>
              </a:ext>
            </a:extLst>
          </p:cNvPr>
          <p:cNvSpPr>
            <a:spLocks noGrp="1"/>
          </p:cNvSpPr>
          <p:nvPr>
            <p:ph type="title"/>
          </p:nvPr>
        </p:nvSpPr>
        <p:spPr/>
        <p:txBody>
          <a:bodyPr vert="horz" lIns="91407" tIns="45704" rIns="91407" bIns="45704" rtlCol="0" anchor="ctr">
            <a:normAutofit/>
          </a:bodyPr>
          <a:lstStyle/>
          <a:p>
            <a:pPr algn="l" eaLnBrk="1" hangingPunct="1"/>
            <a:r>
              <a:rPr lang="en-GB" altLang="tr-TR" sz="5300" b="1">
                <a:solidFill>
                  <a:srgbClr val="FF0000"/>
                </a:solidFill>
              </a:rPr>
              <a:t>STOK...</a:t>
            </a:r>
          </a:p>
        </p:txBody>
      </p:sp>
      <p:sp>
        <p:nvSpPr>
          <p:cNvPr id="19458" name="Rectangle 3">
            <a:extLst>
              <a:ext uri="{FF2B5EF4-FFF2-40B4-BE49-F238E27FC236}">
                <a16:creationId xmlns:a16="http://schemas.microsoft.com/office/drawing/2014/main" id="{1589931B-43AA-2246-AE68-9C1624271E0D}"/>
              </a:ext>
            </a:extLst>
          </p:cNvPr>
          <p:cNvSpPr>
            <a:spLocks noChangeArrowheads="1"/>
          </p:cNvSpPr>
          <p:nvPr/>
        </p:nvSpPr>
        <p:spPr bwMode="auto">
          <a:xfrm>
            <a:off x="1939925" y="1546225"/>
            <a:ext cx="8382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lvl1pPr defTabSz="10191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101917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101917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101917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101917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tr-TR" altLang="tr-TR" sz="3900"/>
              <a:t>Stok, hem iç hem de dış borç için, anapara ve anaparadan kaynaklanan kur farkı değerlerini içermektedir.</a:t>
            </a:r>
          </a:p>
          <a:p>
            <a:pPr eaLnBrk="1" hangingPunct="1">
              <a:buFontTx/>
              <a:buChar char="•"/>
            </a:pPr>
            <a:r>
              <a:rPr lang="tr-TR" altLang="tr-TR" sz="3900"/>
              <a:t>Faiz değerleri stok kapsamında yer almamaktadır.</a:t>
            </a:r>
            <a:endParaRPr lang="tr-TR" altLang="tr-TR" sz="3600" b="1">
              <a:solidFill>
                <a:schemeClr val="accent2"/>
              </a:solidFill>
            </a:endParaRPr>
          </a:p>
        </p:txBody>
      </p:sp>
      <p:sp>
        <p:nvSpPr>
          <p:cNvPr id="2" name="Footer Placeholder 1">
            <a:extLst>
              <a:ext uri="{FF2B5EF4-FFF2-40B4-BE49-F238E27FC236}">
                <a16:creationId xmlns:a16="http://schemas.microsoft.com/office/drawing/2014/main" id="{FF22319B-0016-7D43-8717-387912ED33C7}"/>
              </a:ext>
            </a:extLst>
          </p:cNvPr>
          <p:cNvSpPr>
            <a:spLocks noGrp="1"/>
          </p:cNvSpPr>
          <p:nvPr>
            <p:ph type="ftr" sz="quarter" idx="11"/>
          </p:nvPr>
        </p:nvSpPr>
        <p:spPr/>
        <p:txBody>
          <a:bodyPr/>
          <a:lstStyle/>
          <a:p>
            <a:pPr>
              <a:defRPr/>
            </a:pPr>
            <a:r>
              <a:rPr lang="tr-TR"/>
              <a:t>www.hakanozyildiz.com</a:t>
            </a:r>
          </a:p>
        </p:txBody>
      </p:sp>
      <p:sp>
        <p:nvSpPr>
          <p:cNvPr id="19460" name="Slide Number Placeholder 2">
            <a:extLst>
              <a:ext uri="{FF2B5EF4-FFF2-40B4-BE49-F238E27FC236}">
                <a16:creationId xmlns:a16="http://schemas.microsoft.com/office/drawing/2014/main" id="{D1BCC3FA-A4C7-2449-B58F-BB84F4921F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B16111-6272-6942-8270-9F600B55815A}" type="slidenum">
              <a:rPr lang="tr-TR" altLang="tr-TR" sz="1200">
                <a:solidFill>
                  <a:srgbClr val="898989"/>
                </a:solidFill>
              </a:rPr>
              <a:pPr>
                <a:spcBef>
                  <a:spcPct val="0"/>
                </a:spcBef>
                <a:buFontTx/>
                <a:buNone/>
              </a:pPr>
              <a:t>3</a:t>
            </a:fld>
            <a:endParaRPr lang="tr-TR" altLang="tr-TR" sz="1200">
              <a:solidFill>
                <a:srgbClr val="898989"/>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A956B9B0-9B43-804D-99ED-3C7F7DC56658}"/>
              </a:ext>
            </a:extLst>
          </p:cNvPr>
          <p:cNvSpPr>
            <a:spLocks noGrp="1"/>
          </p:cNvSpPr>
          <p:nvPr>
            <p:ph type="title"/>
          </p:nvPr>
        </p:nvSpPr>
        <p:spPr>
          <a:xfrm>
            <a:off x="2209800" y="609600"/>
            <a:ext cx="7772400" cy="609600"/>
          </a:xfrm>
        </p:spPr>
        <p:txBody>
          <a:bodyPr/>
          <a:lstStyle/>
          <a:p>
            <a:pPr eaLnBrk="1" hangingPunct="1"/>
            <a:r>
              <a:rPr lang="tr-TR" altLang="tr-TR" sz="3200" b="1">
                <a:solidFill>
                  <a:srgbClr val="FF0000"/>
                </a:solidFill>
              </a:rPr>
              <a:t>Gelecekte borçlanmadaki azalma...</a:t>
            </a:r>
            <a:endParaRPr lang="en-US" altLang="tr-TR" sz="3200" b="1">
              <a:solidFill>
                <a:srgbClr val="FF0000"/>
              </a:solidFill>
            </a:endParaRPr>
          </a:p>
        </p:txBody>
      </p:sp>
      <p:sp>
        <p:nvSpPr>
          <p:cNvPr id="55298" name="Rectangle 3">
            <a:extLst>
              <a:ext uri="{FF2B5EF4-FFF2-40B4-BE49-F238E27FC236}">
                <a16:creationId xmlns:a16="http://schemas.microsoft.com/office/drawing/2014/main" id="{5E64A887-EF50-AB4A-BD5A-BF8A6964285D}"/>
              </a:ext>
            </a:extLst>
          </p:cNvPr>
          <p:cNvSpPr>
            <a:spLocks noGrp="1"/>
          </p:cNvSpPr>
          <p:nvPr>
            <p:ph type="body" idx="1"/>
          </p:nvPr>
        </p:nvSpPr>
        <p:spPr>
          <a:xfrm>
            <a:off x="2209800" y="1447800"/>
            <a:ext cx="7772400" cy="4648200"/>
          </a:xfrm>
        </p:spPr>
        <p:txBody>
          <a:bodyPr/>
          <a:lstStyle/>
          <a:p>
            <a:pPr eaLnBrk="1" hangingPunct="1">
              <a:lnSpc>
                <a:spcPct val="80000"/>
              </a:lnSpc>
            </a:pPr>
            <a:r>
              <a:rPr lang="tr-TR" altLang="tr-TR" b="1"/>
              <a:t>Siyaset yapma anlayışının değişmesine,</a:t>
            </a:r>
          </a:p>
          <a:p>
            <a:pPr eaLnBrk="1" hangingPunct="1">
              <a:lnSpc>
                <a:spcPct val="80000"/>
              </a:lnSpc>
            </a:pPr>
            <a:r>
              <a:rPr lang="tr-TR" altLang="tr-TR" b="1"/>
              <a:t>Vergilerde ve sosyal güvenlikte kayıt dışılıkla mücadeleye,</a:t>
            </a:r>
          </a:p>
          <a:p>
            <a:pPr eaLnBrk="1" hangingPunct="1">
              <a:lnSpc>
                <a:spcPct val="80000"/>
              </a:lnSpc>
            </a:pPr>
            <a:r>
              <a:rPr lang="tr-TR" altLang="tr-TR" b="1"/>
              <a:t>Nakit dışı borçlanmada olması gereken azalmaya,</a:t>
            </a:r>
          </a:p>
          <a:p>
            <a:pPr eaLnBrk="1" hangingPunct="1">
              <a:lnSpc>
                <a:spcPct val="80000"/>
              </a:lnSpc>
            </a:pPr>
            <a:r>
              <a:rPr lang="tr-TR" altLang="tr-TR" b="1"/>
              <a:t>Kamu mali disiplinin genel anlamda sağlanmasına, (Bütçe dışı kamunun yüklerinin azalması),</a:t>
            </a:r>
          </a:p>
          <a:p>
            <a:pPr eaLnBrk="1" hangingPunct="1">
              <a:lnSpc>
                <a:spcPct val="80000"/>
              </a:lnSpc>
            </a:pPr>
            <a:r>
              <a:rPr lang="tr-TR" altLang="tr-TR" b="1"/>
              <a:t>Reel faizlerdeki azalmaya, ve,</a:t>
            </a:r>
          </a:p>
          <a:p>
            <a:pPr eaLnBrk="1" hangingPunct="1">
              <a:lnSpc>
                <a:spcPct val="80000"/>
              </a:lnSpc>
            </a:pPr>
            <a:r>
              <a:rPr lang="tr-TR" altLang="tr-TR" b="1"/>
              <a:t>Ekonominin istikrarlı büyümesine,</a:t>
            </a:r>
          </a:p>
          <a:p>
            <a:pPr eaLnBrk="1" hangingPunct="1">
              <a:lnSpc>
                <a:spcPct val="80000"/>
              </a:lnSpc>
            </a:pPr>
            <a:r>
              <a:rPr lang="tr-TR" altLang="tr-TR" b="1"/>
              <a:t>En önemlisi </a:t>
            </a:r>
            <a:r>
              <a:rPr lang="tr-TR" altLang="tr-TR" b="1">
                <a:solidFill>
                  <a:srgbClr val="0066FF"/>
                </a:solidFill>
              </a:rPr>
              <a:t>beklentilerin iyi yönetilmesine</a:t>
            </a:r>
            <a:r>
              <a:rPr lang="tr-TR" altLang="tr-TR" b="1"/>
              <a:t> bağlıdır.</a:t>
            </a:r>
            <a:endParaRPr lang="en-US" altLang="tr-TR" b="1"/>
          </a:p>
        </p:txBody>
      </p:sp>
      <p:sp>
        <p:nvSpPr>
          <p:cNvPr id="2" name="Footer Placeholder 1">
            <a:extLst>
              <a:ext uri="{FF2B5EF4-FFF2-40B4-BE49-F238E27FC236}">
                <a16:creationId xmlns:a16="http://schemas.microsoft.com/office/drawing/2014/main" id="{523BCA8C-8F8C-9447-BE10-DF7446DBF4B0}"/>
              </a:ext>
            </a:extLst>
          </p:cNvPr>
          <p:cNvSpPr>
            <a:spLocks noGrp="1"/>
          </p:cNvSpPr>
          <p:nvPr>
            <p:ph type="ftr" sz="quarter" idx="11"/>
          </p:nvPr>
        </p:nvSpPr>
        <p:spPr/>
        <p:txBody>
          <a:bodyPr/>
          <a:lstStyle/>
          <a:p>
            <a:pPr>
              <a:defRPr/>
            </a:pPr>
            <a:r>
              <a:rPr lang="tr-TR"/>
              <a:t>www.hakanozyildiz.com</a:t>
            </a:r>
          </a:p>
        </p:txBody>
      </p:sp>
      <p:sp>
        <p:nvSpPr>
          <p:cNvPr id="55300" name="Slide Number Placeholder 2">
            <a:extLst>
              <a:ext uri="{FF2B5EF4-FFF2-40B4-BE49-F238E27FC236}">
                <a16:creationId xmlns:a16="http://schemas.microsoft.com/office/drawing/2014/main" id="{42E546AF-FD87-0949-8191-5C5E3712A1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B7CEA8-A543-D140-9D23-D7F56BCA0E4A}" type="slidenum">
              <a:rPr lang="tr-TR" altLang="tr-TR" sz="1200">
                <a:solidFill>
                  <a:srgbClr val="898989"/>
                </a:solidFill>
              </a:rPr>
              <a:pPr>
                <a:spcBef>
                  <a:spcPct val="0"/>
                </a:spcBef>
                <a:buFontTx/>
                <a:buNone/>
              </a:pPr>
              <a:t>30</a:t>
            </a:fld>
            <a:endParaRPr lang="tr-TR" altLang="tr-TR" sz="1200">
              <a:solidFill>
                <a:srgbClr val="89898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23237158.25226.625144359.87517">
            <a:extLst>
              <a:ext uri="{FF2B5EF4-FFF2-40B4-BE49-F238E27FC236}">
                <a16:creationId xmlns:a16="http://schemas.microsoft.com/office/drawing/2014/main" id="{97760906-2A2C-384B-9440-C15039E0EE08}"/>
              </a:ext>
            </a:extLst>
          </p:cNvPr>
          <p:cNvSpPr txBox="1">
            <a:spLocks noChangeArrowheads="1"/>
          </p:cNvSpPr>
          <p:nvPr>
            <p:custDataLst>
              <p:tags r:id="rId1"/>
            </p:custDataLst>
          </p:nvPr>
        </p:nvSpPr>
        <p:spPr bwMode="auto">
          <a:xfrm>
            <a:off x="2078039" y="2554288"/>
            <a:ext cx="82438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5100" b="1">
                <a:solidFill>
                  <a:srgbClr val="FF3300"/>
                </a:solidFill>
              </a:rPr>
              <a:t>Borcun Sürdürülebilirliği</a:t>
            </a:r>
          </a:p>
        </p:txBody>
      </p:sp>
      <p:sp>
        <p:nvSpPr>
          <p:cNvPr id="2" name="Footer Placeholder 1">
            <a:extLst>
              <a:ext uri="{FF2B5EF4-FFF2-40B4-BE49-F238E27FC236}">
                <a16:creationId xmlns:a16="http://schemas.microsoft.com/office/drawing/2014/main" id="{1D533056-80F5-9E47-8CB2-9F54C92EAB60}"/>
              </a:ext>
            </a:extLst>
          </p:cNvPr>
          <p:cNvSpPr>
            <a:spLocks noGrp="1"/>
          </p:cNvSpPr>
          <p:nvPr>
            <p:ph type="ftr" sz="quarter" idx="11"/>
          </p:nvPr>
        </p:nvSpPr>
        <p:spPr/>
        <p:txBody>
          <a:bodyPr/>
          <a:lstStyle/>
          <a:p>
            <a:pPr>
              <a:defRPr/>
            </a:pPr>
            <a:r>
              <a:rPr lang="tr-TR"/>
              <a:t>www.hakanozyildiz.com</a:t>
            </a:r>
          </a:p>
        </p:txBody>
      </p:sp>
      <p:sp>
        <p:nvSpPr>
          <p:cNvPr id="57347" name="Slide Number Placeholder 2">
            <a:extLst>
              <a:ext uri="{FF2B5EF4-FFF2-40B4-BE49-F238E27FC236}">
                <a16:creationId xmlns:a16="http://schemas.microsoft.com/office/drawing/2014/main" id="{204F6129-6B80-5C49-BD64-21D8D5439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B29533A-1680-8E4E-AB43-6735C9F6190E}" type="slidenum">
              <a:rPr lang="tr-TR" altLang="tr-TR" sz="1200">
                <a:solidFill>
                  <a:srgbClr val="898989"/>
                </a:solidFill>
              </a:rPr>
              <a:pPr>
                <a:spcBef>
                  <a:spcPct val="0"/>
                </a:spcBef>
                <a:buFontTx/>
                <a:buNone/>
              </a:pPr>
              <a:t>31</a:t>
            </a:fld>
            <a:endParaRPr lang="tr-TR" altLang="tr-TR" sz="1200">
              <a:solidFill>
                <a:srgbClr val="898989"/>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FE6CFE8-52A7-3741-B5C1-11E670436BF0}"/>
              </a:ext>
            </a:extLst>
          </p:cNvPr>
          <p:cNvSpPr>
            <a:spLocks noGrp="1"/>
          </p:cNvSpPr>
          <p:nvPr>
            <p:ph type="title"/>
          </p:nvPr>
        </p:nvSpPr>
        <p:spPr>
          <a:xfrm>
            <a:off x="2209800" y="609600"/>
            <a:ext cx="7772400" cy="762000"/>
          </a:xfrm>
        </p:spPr>
        <p:txBody>
          <a:bodyPr/>
          <a:lstStyle/>
          <a:p>
            <a:pPr eaLnBrk="1" hangingPunct="1"/>
            <a:r>
              <a:rPr lang="en-GB" altLang="tr-TR" sz="4100" b="1"/>
              <a:t>Borcun Sürdürülebilirliği</a:t>
            </a:r>
          </a:p>
        </p:txBody>
      </p:sp>
      <p:sp>
        <p:nvSpPr>
          <p:cNvPr id="59394" name="Rectangle 3">
            <a:extLst>
              <a:ext uri="{FF2B5EF4-FFF2-40B4-BE49-F238E27FC236}">
                <a16:creationId xmlns:a16="http://schemas.microsoft.com/office/drawing/2014/main" id="{1C3246B6-872E-CB45-8982-30D398EA5959}"/>
              </a:ext>
            </a:extLst>
          </p:cNvPr>
          <p:cNvSpPr>
            <a:spLocks noGrp="1"/>
          </p:cNvSpPr>
          <p:nvPr>
            <p:ph type="body" idx="1"/>
          </p:nvPr>
        </p:nvSpPr>
        <p:spPr/>
        <p:txBody>
          <a:bodyPr/>
          <a:lstStyle/>
          <a:p>
            <a:pPr eaLnBrk="1" hangingPunct="1">
              <a:lnSpc>
                <a:spcPct val="90000"/>
              </a:lnSpc>
            </a:pPr>
            <a:r>
              <a:rPr lang="en-GB" altLang="tr-TR" sz="2300" b="1"/>
              <a:t>Kamu borcunun sürdürülebilirliği, kamu borcunun sabit kalması ve/veya konuyla ilgili standart borç oranlarına bakılarak değerlendirmeler yapılmasının yanında, cari dönemde sürdürülen maliye politikasının borcun sürdürülebilirliğini ve/veya borç stokunun ödenebilirliğini sekteye uğratmadan gelecek dönemlerde de borçlanmanın sürdürülebilmesi olarak tanımlanmaktadır.</a:t>
            </a:r>
          </a:p>
          <a:p>
            <a:pPr eaLnBrk="1" hangingPunct="1">
              <a:lnSpc>
                <a:spcPct val="90000"/>
              </a:lnSpc>
            </a:pPr>
            <a:endParaRPr lang="en-GB" altLang="tr-TR" sz="2300" b="1"/>
          </a:p>
          <a:p>
            <a:pPr eaLnBrk="1" hangingPunct="1">
              <a:lnSpc>
                <a:spcPct val="90000"/>
              </a:lnSpc>
            </a:pPr>
            <a:r>
              <a:rPr lang="en-GB" altLang="tr-TR" sz="2300" b="1"/>
              <a:t>Borcun sürdürülebilirliğini etkileyen en önemli faktörler, piyasalarda oluşturulacak güven ortamı, borçlanma politikalarına verilecek politik destek ve borçlanma birimlerinin teknik kapasiteleri olarak belirmektedir</a:t>
            </a:r>
            <a:r>
              <a:rPr lang="en-GB" altLang="tr-TR"/>
              <a:t>.</a:t>
            </a:r>
          </a:p>
        </p:txBody>
      </p:sp>
      <p:sp>
        <p:nvSpPr>
          <p:cNvPr id="2" name="Footer Placeholder 1">
            <a:extLst>
              <a:ext uri="{FF2B5EF4-FFF2-40B4-BE49-F238E27FC236}">
                <a16:creationId xmlns:a16="http://schemas.microsoft.com/office/drawing/2014/main" id="{78BEAFF7-C463-684A-BD71-7C44E2C1EA4E}"/>
              </a:ext>
            </a:extLst>
          </p:cNvPr>
          <p:cNvSpPr>
            <a:spLocks noGrp="1"/>
          </p:cNvSpPr>
          <p:nvPr>
            <p:ph type="ftr" sz="quarter" idx="11"/>
          </p:nvPr>
        </p:nvSpPr>
        <p:spPr/>
        <p:txBody>
          <a:bodyPr/>
          <a:lstStyle/>
          <a:p>
            <a:pPr>
              <a:defRPr/>
            </a:pPr>
            <a:r>
              <a:rPr lang="tr-TR"/>
              <a:t>www.hakanozyildiz.com</a:t>
            </a:r>
          </a:p>
        </p:txBody>
      </p:sp>
      <p:sp>
        <p:nvSpPr>
          <p:cNvPr id="59396" name="Slide Number Placeholder 2">
            <a:extLst>
              <a:ext uri="{FF2B5EF4-FFF2-40B4-BE49-F238E27FC236}">
                <a16:creationId xmlns:a16="http://schemas.microsoft.com/office/drawing/2014/main" id="{5CC8853D-9755-5A4D-A933-B5D96B8837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244AEB-6096-C54C-BB9A-6515AB695847}" type="slidenum">
              <a:rPr lang="tr-TR" altLang="tr-TR" sz="1200">
                <a:solidFill>
                  <a:srgbClr val="898989"/>
                </a:solidFill>
              </a:rPr>
              <a:pPr>
                <a:spcBef>
                  <a:spcPct val="0"/>
                </a:spcBef>
                <a:buFontTx/>
                <a:buNone/>
              </a:pPr>
              <a:t>32</a:t>
            </a:fld>
            <a:endParaRPr lang="tr-TR" altLang="tr-TR" sz="1200">
              <a:solidFill>
                <a:srgbClr val="898989"/>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8B64B249-09DA-264D-B70D-74098D9C4E64}"/>
              </a:ext>
            </a:extLst>
          </p:cNvPr>
          <p:cNvSpPr>
            <a:spLocks noGrp="1"/>
          </p:cNvSpPr>
          <p:nvPr>
            <p:ph type="title"/>
          </p:nvPr>
        </p:nvSpPr>
        <p:spPr>
          <a:xfrm>
            <a:off x="1048871" y="260350"/>
            <a:ext cx="9197788" cy="730250"/>
          </a:xfrm>
        </p:spPr>
        <p:txBody>
          <a:bodyPr>
            <a:normAutofit fontScale="90000"/>
          </a:bodyPr>
          <a:lstStyle/>
          <a:p>
            <a:pPr eaLnBrk="1" hangingPunct="1"/>
            <a:r>
              <a:rPr lang="tr-TR" altLang="tr-TR" sz="2100" b="1" dirty="0">
                <a:solidFill>
                  <a:schemeClr val="accent2"/>
                </a:solidFill>
              </a:rPr>
              <a:t>Borç stoku nasıl oluşuyor? (2025- Milyar TL)</a:t>
            </a:r>
            <a:br>
              <a:rPr lang="tr-TR" altLang="tr-TR" sz="2100" b="1" dirty="0">
                <a:solidFill>
                  <a:schemeClr val="accent2"/>
                </a:solidFill>
              </a:rPr>
            </a:br>
            <a:r>
              <a:rPr lang="tr-TR" altLang="tr-TR" sz="1800" b="1" dirty="0"/>
              <a:t>(Faiz harcamaları = Net iç ve dış borçlanma + FDF;  Fazla borçlanma kasada, rezerv olarak saklanıyor. Eksik borçlanma durumunda kasadan kullanım yapılıyor. Fazla borçlanma </a:t>
            </a:r>
            <a:r>
              <a:rPr lang="tr-TR" altLang="tr-TR" sz="1800" b="1" dirty="0" err="1"/>
              <a:t>kasya</a:t>
            </a:r>
            <a:r>
              <a:rPr lang="tr-TR" altLang="tr-TR" sz="1800" b="1" dirty="0"/>
              <a:t> atılıyor)</a:t>
            </a:r>
            <a:endParaRPr lang="tr-TR" altLang="tr-TR" sz="2100" b="1" dirty="0"/>
          </a:p>
        </p:txBody>
      </p:sp>
      <p:sp>
        <p:nvSpPr>
          <p:cNvPr id="61442" name="AutoShape 3">
            <a:extLst>
              <a:ext uri="{FF2B5EF4-FFF2-40B4-BE49-F238E27FC236}">
                <a16:creationId xmlns:a16="http://schemas.microsoft.com/office/drawing/2014/main" id="{3FDFBDCE-B7C6-214A-91EA-F109D728C4AD}"/>
              </a:ext>
            </a:extLst>
          </p:cNvPr>
          <p:cNvSpPr>
            <a:spLocks noChangeArrowheads="1"/>
          </p:cNvSpPr>
          <p:nvPr/>
        </p:nvSpPr>
        <p:spPr bwMode="auto">
          <a:xfrm>
            <a:off x="2590800" y="1219200"/>
            <a:ext cx="1828800" cy="1371600"/>
          </a:xfrm>
          <a:prstGeom prst="rightArrowCallout">
            <a:avLst>
              <a:gd name="adj1" fmla="val 25000"/>
              <a:gd name="adj2" fmla="val 25000"/>
              <a:gd name="adj3" fmla="val 22222"/>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Bütçe </a:t>
            </a:r>
          </a:p>
          <a:p>
            <a:pPr algn="ctr" eaLnBrk="1" hangingPunct="1">
              <a:spcBef>
                <a:spcPct val="0"/>
              </a:spcBef>
              <a:buFontTx/>
              <a:buNone/>
            </a:pPr>
            <a:r>
              <a:rPr lang="tr-TR" altLang="tr-TR" sz="1800" b="1" dirty="0">
                <a:solidFill>
                  <a:schemeClr val="bg1"/>
                </a:solidFill>
              </a:rPr>
              <a:t>Gelirleri</a:t>
            </a:r>
          </a:p>
          <a:p>
            <a:pPr algn="ctr" eaLnBrk="1" hangingPunct="1">
              <a:spcBef>
                <a:spcPct val="0"/>
              </a:spcBef>
              <a:buFontTx/>
              <a:buNone/>
            </a:pPr>
            <a:r>
              <a:rPr lang="tr-TR" altLang="tr-TR" sz="1800" b="1" dirty="0">
                <a:solidFill>
                  <a:schemeClr val="bg1"/>
                </a:solidFill>
              </a:rPr>
              <a:t>13047</a:t>
            </a:r>
          </a:p>
        </p:txBody>
      </p:sp>
      <p:sp>
        <p:nvSpPr>
          <p:cNvPr id="61443" name="AutoShape 4">
            <a:extLst>
              <a:ext uri="{FF2B5EF4-FFF2-40B4-BE49-F238E27FC236}">
                <a16:creationId xmlns:a16="http://schemas.microsoft.com/office/drawing/2014/main" id="{3ECE49D3-88A7-3544-AD50-A7D53C8FD944}"/>
              </a:ext>
            </a:extLst>
          </p:cNvPr>
          <p:cNvSpPr>
            <a:spLocks noChangeArrowheads="1"/>
          </p:cNvSpPr>
          <p:nvPr/>
        </p:nvSpPr>
        <p:spPr bwMode="auto">
          <a:xfrm>
            <a:off x="7467600" y="1219200"/>
            <a:ext cx="2133600" cy="1219200"/>
          </a:xfrm>
          <a:prstGeom prst="leftArrowCallout">
            <a:avLst>
              <a:gd name="adj1" fmla="val 25000"/>
              <a:gd name="adj2" fmla="val 25000"/>
              <a:gd name="adj3" fmla="val 29167"/>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Faiz dışı</a:t>
            </a:r>
          </a:p>
          <a:p>
            <a:pPr algn="ctr" eaLnBrk="1" hangingPunct="1">
              <a:spcBef>
                <a:spcPct val="0"/>
              </a:spcBef>
              <a:buFontTx/>
              <a:buNone/>
            </a:pPr>
            <a:r>
              <a:rPr lang="tr-TR" altLang="tr-TR" sz="1800" b="1" dirty="0">
                <a:solidFill>
                  <a:schemeClr val="bg1"/>
                </a:solidFill>
              </a:rPr>
              <a:t>Harcamalar</a:t>
            </a:r>
          </a:p>
          <a:p>
            <a:pPr algn="ctr" eaLnBrk="1" hangingPunct="1">
              <a:spcBef>
                <a:spcPct val="0"/>
              </a:spcBef>
              <a:buFontTx/>
              <a:buNone/>
            </a:pPr>
            <a:r>
              <a:rPr lang="tr-TR" altLang="tr-TR" sz="1800" b="1" dirty="0">
                <a:solidFill>
                  <a:schemeClr val="bg1"/>
                </a:solidFill>
              </a:rPr>
              <a:t>13203</a:t>
            </a:r>
          </a:p>
        </p:txBody>
      </p:sp>
      <p:sp>
        <p:nvSpPr>
          <p:cNvPr id="61444" name="AutoShape 5">
            <a:extLst>
              <a:ext uri="{FF2B5EF4-FFF2-40B4-BE49-F238E27FC236}">
                <a16:creationId xmlns:a16="http://schemas.microsoft.com/office/drawing/2014/main" id="{EB4D4106-F765-6A46-999A-345C91C4FEAF}"/>
              </a:ext>
            </a:extLst>
          </p:cNvPr>
          <p:cNvSpPr>
            <a:spLocks noChangeArrowheads="1"/>
          </p:cNvSpPr>
          <p:nvPr/>
        </p:nvSpPr>
        <p:spPr bwMode="auto">
          <a:xfrm>
            <a:off x="5486400" y="1295400"/>
            <a:ext cx="1143000" cy="2133600"/>
          </a:xfrm>
          <a:prstGeom prst="downArrowCallout">
            <a:avLst>
              <a:gd name="adj1" fmla="val 25000"/>
              <a:gd name="adj2" fmla="val 25000"/>
              <a:gd name="adj3" fmla="val 31111"/>
              <a:gd name="adj4" fmla="val 66667"/>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Faiz</a:t>
            </a:r>
          </a:p>
          <a:p>
            <a:pPr algn="ctr" eaLnBrk="1" hangingPunct="1">
              <a:spcBef>
                <a:spcPct val="0"/>
              </a:spcBef>
              <a:buFontTx/>
              <a:buNone/>
            </a:pPr>
            <a:r>
              <a:rPr lang="tr-TR" altLang="tr-TR" sz="1800" b="1" dirty="0">
                <a:solidFill>
                  <a:schemeClr val="bg1"/>
                </a:solidFill>
              </a:rPr>
              <a:t>Dışı </a:t>
            </a:r>
          </a:p>
          <a:p>
            <a:pPr algn="ctr" eaLnBrk="1" hangingPunct="1">
              <a:spcBef>
                <a:spcPct val="0"/>
              </a:spcBef>
              <a:buFontTx/>
              <a:buNone/>
            </a:pPr>
            <a:r>
              <a:rPr lang="tr-TR" altLang="tr-TR" sz="1800" b="1" dirty="0">
                <a:solidFill>
                  <a:schemeClr val="bg1"/>
                </a:solidFill>
              </a:rPr>
              <a:t>Denge</a:t>
            </a:r>
          </a:p>
          <a:p>
            <a:pPr algn="ctr">
              <a:spcBef>
                <a:spcPct val="0"/>
              </a:spcBef>
              <a:buNone/>
            </a:pPr>
            <a:r>
              <a:rPr lang="tr-TR" altLang="tr-TR" sz="1800" b="1" dirty="0">
                <a:solidFill>
                  <a:schemeClr val="bg1"/>
                </a:solidFill>
              </a:rPr>
              <a:t>-156</a:t>
            </a:r>
          </a:p>
        </p:txBody>
      </p:sp>
      <p:sp>
        <p:nvSpPr>
          <p:cNvPr id="61445" name="AutoShape 6">
            <a:extLst>
              <a:ext uri="{FF2B5EF4-FFF2-40B4-BE49-F238E27FC236}">
                <a16:creationId xmlns:a16="http://schemas.microsoft.com/office/drawing/2014/main" id="{6292624C-7A7C-FA49-9BAB-7A217CAF4745}"/>
              </a:ext>
            </a:extLst>
          </p:cNvPr>
          <p:cNvSpPr>
            <a:spLocks noChangeArrowheads="1"/>
          </p:cNvSpPr>
          <p:nvPr/>
        </p:nvSpPr>
        <p:spPr bwMode="auto">
          <a:xfrm>
            <a:off x="4191000" y="3581400"/>
            <a:ext cx="4038600" cy="838200"/>
          </a:xfrm>
          <a:prstGeom prst="flowChartProcess">
            <a:avLst/>
          </a:prstGeom>
          <a:solidFill>
            <a:srgbClr val="FF00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t>Faiz harcamaları</a:t>
            </a:r>
          </a:p>
          <a:p>
            <a:pPr algn="ctr" eaLnBrk="1" hangingPunct="1">
              <a:spcBef>
                <a:spcPct val="0"/>
              </a:spcBef>
              <a:buFontTx/>
              <a:buNone/>
            </a:pPr>
            <a:r>
              <a:rPr lang="tr-TR" altLang="tr-TR" sz="1800" b="1" dirty="0"/>
              <a:t>1956</a:t>
            </a:r>
          </a:p>
        </p:txBody>
      </p:sp>
      <p:sp>
        <p:nvSpPr>
          <p:cNvPr id="61446" name="AutoShape 7">
            <a:extLst>
              <a:ext uri="{FF2B5EF4-FFF2-40B4-BE49-F238E27FC236}">
                <a16:creationId xmlns:a16="http://schemas.microsoft.com/office/drawing/2014/main" id="{BCF4221E-79A6-A34A-B714-E2BE114745BF}"/>
              </a:ext>
            </a:extLst>
          </p:cNvPr>
          <p:cNvSpPr>
            <a:spLocks noChangeArrowheads="1"/>
          </p:cNvSpPr>
          <p:nvPr/>
        </p:nvSpPr>
        <p:spPr bwMode="auto">
          <a:xfrm>
            <a:off x="3276600" y="4495800"/>
            <a:ext cx="2438400" cy="1752600"/>
          </a:xfrm>
          <a:prstGeom prst="upArrowCallout">
            <a:avLst>
              <a:gd name="adj1" fmla="val 34783"/>
              <a:gd name="adj2" fmla="val 34783"/>
              <a:gd name="adj3" fmla="val 16667"/>
              <a:gd name="adj4" fmla="val 6666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Net İç Borçlanma</a:t>
            </a:r>
          </a:p>
          <a:p>
            <a:pPr algn="ctr" eaLnBrk="1" hangingPunct="1">
              <a:spcBef>
                <a:spcPct val="0"/>
              </a:spcBef>
              <a:buFontTx/>
              <a:buNone/>
            </a:pPr>
            <a:r>
              <a:rPr lang="tr-TR" altLang="tr-TR" sz="1800" b="1" dirty="0">
                <a:solidFill>
                  <a:schemeClr val="bg1"/>
                </a:solidFill>
              </a:rPr>
              <a:t>2528</a:t>
            </a:r>
          </a:p>
        </p:txBody>
      </p:sp>
      <p:sp>
        <p:nvSpPr>
          <p:cNvPr id="61447" name="AutoShape 8">
            <a:extLst>
              <a:ext uri="{FF2B5EF4-FFF2-40B4-BE49-F238E27FC236}">
                <a16:creationId xmlns:a16="http://schemas.microsoft.com/office/drawing/2014/main" id="{DAB7B94E-1410-EA46-A736-6739119C5AA9}"/>
              </a:ext>
            </a:extLst>
          </p:cNvPr>
          <p:cNvSpPr>
            <a:spLocks noChangeArrowheads="1"/>
          </p:cNvSpPr>
          <p:nvPr/>
        </p:nvSpPr>
        <p:spPr bwMode="auto">
          <a:xfrm>
            <a:off x="6324600" y="4495800"/>
            <a:ext cx="2667000" cy="1752600"/>
          </a:xfrm>
          <a:prstGeom prst="upArrowCallout">
            <a:avLst>
              <a:gd name="adj1" fmla="val 38043"/>
              <a:gd name="adj2" fmla="val 38043"/>
              <a:gd name="adj3" fmla="val 16667"/>
              <a:gd name="adj4" fmla="val 66667"/>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1800" b="1" dirty="0">
                <a:solidFill>
                  <a:schemeClr val="bg1"/>
                </a:solidFill>
              </a:rPr>
              <a:t>Net Dış Borçlanma</a:t>
            </a:r>
          </a:p>
          <a:p>
            <a:pPr algn="ctr" eaLnBrk="1" hangingPunct="1">
              <a:spcBef>
                <a:spcPct val="0"/>
              </a:spcBef>
              <a:buFontTx/>
              <a:buNone/>
            </a:pPr>
            <a:r>
              <a:rPr lang="tr-TR" altLang="tr-TR" sz="1800" b="1" dirty="0">
                <a:solidFill>
                  <a:schemeClr val="bg1"/>
                </a:solidFill>
              </a:rPr>
              <a:t>-5</a:t>
            </a:r>
          </a:p>
        </p:txBody>
      </p:sp>
      <p:sp>
        <p:nvSpPr>
          <p:cNvPr id="2" name="Footer Placeholder 1">
            <a:extLst>
              <a:ext uri="{FF2B5EF4-FFF2-40B4-BE49-F238E27FC236}">
                <a16:creationId xmlns:a16="http://schemas.microsoft.com/office/drawing/2014/main" id="{2E8CC491-60AA-D348-B70C-92C107623A53}"/>
              </a:ext>
            </a:extLst>
          </p:cNvPr>
          <p:cNvSpPr>
            <a:spLocks noGrp="1"/>
          </p:cNvSpPr>
          <p:nvPr>
            <p:ph type="ftr" sz="quarter" idx="11"/>
          </p:nvPr>
        </p:nvSpPr>
        <p:spPr/>
        <p:txBody>
          <a:bodyPr/>
          <a:lstStyle/>
          <a:p>
            <a:pPr>
              <a:defRPr/>
            </a:pPr>
            <a:r>
              <a:rPr lang="tr-TR"/>
              <a:t>www.hakanozyildiz.com</a:t>
            </a:r>
          </a:p>
        </p:txBody>
      </p:sp>
      <p:sp>
        <p:nvSpPr>
          <p:cNvPr id="61449" name="Slide Number Placeholder 2">
            <a:extLst>
              <a:ext uri="{FF2B5EF4-FFF2-40B4-BE49-F238E27FC236}">
                <a16:creationId xmlns:a16="http://schemas.microsoft.com/office/drawing/2014/main" id="{45BA55E9-700C-6548-985C-4C2ED18CB4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7F345D3-984E-C549-98CD-943D55B9931E}" type="slidenum">
              <a:rPr lang="tr-TR" altLang="tr-TR" sz="1200">
                <a:solidFill>
                  <a:srgbClr val="898989"/>
                </a:solidFill>
              </a:rPr>
              <a:pPr>
                <a:spcBef>
                  <a:spcPct val="0"/>
                </a:spcBef>
                <a:buFontTx/>
                <a:buNone/>
              </a:pPr>
              <a:t>33</a:t>
            </a:fld>
            <a:endParaRPr lang="tr-TR" altLang="tr-TR"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1BA40043-EA73-2C44-B40E-DC67DEF06B1D}"/>
              </a:ext>
            </a:extLst>
          </p:cNvPr>
          <p:cNvSpPr>
            <a:spLocks noGrp="1" noChangeArrowheads="1"/>
          </p:cNvSpPr>
          <p:nvPr>
            <p:ph type="title"/>
          </p:nvPr>
        </p:nvSpPr>
        <p:spPr>
          <a:xfrm>
            <a:off x="838200" y="365125"/>
            <a:ext cx="10515600" cy="1031875"/>
          </a:xfrm>
          <a:ln>
            <a:solidFill>
              <a:srgbClr val="FF0000"/>
            </a:solidFill>
            <a:miter lim="800000"/>
            <a:headEnd/>
            <a:tailEnd/>
          </a:ln>
        </p:spPr>
        <p:txBody>
          <a:bodyPr/>
          <a:lstStyle/>
          <a:p>
            <a:pPr eaLnBrk="1" hangingPunct="1"/>
            <a:r>
              <a:rPr lang="tr-TR" altLang="tr-TR" sz="5200" b="1" dirty="0"/>
              <a:t>Neden Faiz Dışı Fazla?</a:t>
            </a:r>
          </a:p>
        </p:txBody>
      </p:sp>
      <p:sp>
        <p:nvSpPr>
          <p:cNvPr id="63490" name="Rectangle 3">
            <a:extLst>
              <a:ext uri="{FF2B5EF4-FFF2-40B4-BE49-F238E27FC236}">
                <a16:creationId xmlns:a16="http://schemas.microsoft.com/office/drawing/2014/main" id="{E0BEF919-91D6-4A45-88B4-40CFF180C714}"/>
              </a:ext>
            </a:extLst>
          </p:cNvPr>
          <p:cNvSpPr>
            <a:spLocks noGrp="1"/>
          </p:cNvSpPr>
          <p:nvPr>
            <p:ph type="body" idx="1"/>
          </p:nvPr>
        </p:nvSpPr>
        <p:spPr>
          <a:xfrm>
            <a:off x="2286000" y="1676400"/>
            <a:ext cx="7772400" cy="4114800"/>
          </a:xfrm>
        </p:spPr>
        <p:txBody>
          <a:bodyPr>
            <a:normAutofit lnSpcReduction="10000"/>
          </a:bodyPr>
          <a:lstStyle/>
          <a:p>
            <a:pPr eaLnBrk="1" hangingPunct="1">
              <a:lnSpc>
                <a:spcPct val="80000"/>
              </a:lnSpc>
            </a:pPr>
            <a:r>
              <a:rPr lang="tr-TR" altLang="tr-TR" b="1"/>
              <a:t>Kamu borç stoku yüksek ülkelerde;</a:t>
            </a:r>
          </a:p>
          <a:p>
            <a:pPr eaLnBrk="1" hangingPunct="1">
              <a:lnSpc>
                <a:spcPct val="80000"/>
              </a:lnSpc>
            </a:pPr>
            <a:r>
              <a:rPr lang="tr-TR" altLang="tr-TR" sz="3900" b="1"/>
              <a:t>Faiz dışı fazla:</a:t>
            </a:r>
          </a:p>
          <a:p>
            <a:pPr eaLnBrk="1" hangingPunct="1">
              <a:lnSpc>
                <a:spcPct val="80000"/>
              </a:lnSpc>
              <a:buFont typeface="Wingdings" pitchFamily="2" charset="2"/>
              <a:buChar char="ü"/>
            </a:pPr>
            <a:r>
              <a:rPr lang="tr-TR" altLang="tr-TR" sz="2700" b="1"/>
              <a:t>Risk primini düşürmek.</a:t>
            </a:r>
          </a:p>
          <a:p>
            <a:pPr eaLnBrk="1" hangingPunct="1">
              <a:lnSpc>
                <a:spcPct val="80000"/>
              </a:lnSpc>
              <a:buFont typeface="Wingdings" pitchFamily="2" charset="2"/>
              <a:buChar char="ü"/>
            </a:pPr>
            <a:r>
              <a:rPr lang="tr-TR" altLang="tr-TR" sz="2700" b="1"/>
              <a:t>Borcun sürdürülebilirliğini sağlamak,</a:t>
            </a:r>
          </a:p>
          <a:p>
            <a:pPr eaLnBrk="1" hangingPunct="1">
              <a:lnSpc>
                <a:spcPct val="80000"/>
              </a:lnSpc>
              <a:buFont typeface="Wingdings" pitchFamily="2" charset="2"/>
              <a:buChar char="ü"/>
            </a:pPr>
            <a:r>
              <a:rPr lang="tr-TR" altLang="tr-TR" sz="2700" b="1"/>
              <a:t>Enflasyonist bekleyişleri ortadan kaldırmak,</a:t>
            </a:r>
          </a:p>
          <a:p>
            <a:pPr eaLnBrk="1" hangingPunct="1">
              <a:lnSpc>
                <a:spcPct val="80000"/>
              </a:lnSpc>
              <a:buFont typeface="Wingdings" pitchFamily="2" charset="2"/>
              <a:buChar char="ü"/>
            </a:pPr>
            <a:r>
              <a:rPr lang="tr-TR" altLang="tr-TR" sz="2700" b="1"/>
              <a:t>Uygulanan ekonomi politikasının kredibilite sini arttırmak,</a:t>
            </a:r>
          </a:p>
          <a:p>
            <a:pPr eaLnBrk="1" hangingPunct="1">
              <a:lnSpc>
                <a:spcPct val="80000"/>
              </a:lnSpc>
              <a:buFont typeface="Wingdings" pitchFamily="2" charset="2"/>
              <a:buChar char="ü"/>
            </a:pPr>
            <a:r>
              <a:rPr lang="tr-TR" altLang="tr-TR" sz="2700" b="1"/>
              <a:t>İstikrarlı bir büyüme ortamı yaratmak için.</a:t>
            </a:r>
          </a:p>
          <a:p>
            <a:pPr eaLnBrk="1" hangingPunct="1">
              <a:lnSpc>
                <a:spcPct val="80000"/>
              </a:lnSpc>
              <a:buFont typeface="Wingdings" pitchFamily="2" charset="2"/>
              <a:buChar char="ü"/>
            </a:pPr>
            <a:r>
              <a:rPr lang="tr-TR" altLang="tr-TR" sz="3600" b="1"/>
              <a:t>Vazgeçilmez bir unsurdur.</a:t>
            </a:r>
          </a:p>
          <a:p>
            <a:pPr eaLnBrk="1" hangingPunct="1">
              <a:lnSpc>
                <a:spcPct val="80000"/>
              </a:lnSpc>
              <a:buFont typeface="Wingdings" pitchFamily="2" charset="2"/>
              <a:buChar char="ü"/>
            </a:pPr>
            <a:endParaRPr lang="tr-TR" altLang="tr-TR" sz="2700" b="1"/>
          </a:p>
          <a:p>
            <a:pPr eaLnBrk="1" hangingPunct="1">
              <a:lnSpc>
                <a:spcPct val="80000"/>
              </a:lnSpc>
              <a:buFont typeface="Wingdings" pitchFamily="2" charset="2"/>
              <a:buChar char="ü"/>
            </a:pPr>
            <a:endParaRPr lang="tr-TR" altLang="tr-TR" sz="1800" b="1"/>
          </a:p>
          <a:p>
            <a:pPr eaLnBrk="1" hangingPunct="1">
              <a:lnSpc>
                <a:spcPct val="80000"/>
              </a:lnSpc>
              <a:buFont typeface="Wingdings" pitchFamily="2" charset="2"/>
              <a:buChar char="ü"/>
            </a:pPr>
            <a:endParaRPr lang="tr-TR" altLang="tr-TR" b="1"/>
          </a:p>
        </p:txBody>
      </p:sp>
      <p:sp>
        <p:nvSpPr>
          <p:cNvPr id="2" name="Footer Placeholder 1">
            <a:extLst>
              <a:ext uri="{FF2B5EF4-FFF2-40B4-BE49-F238E27FC236}">
                <a16:creationId xmlns:a16="http://schemas.microsoft.com/office/drawing/2014/main" id="{A4C9A682-7C07-064E-B65C-425D68696C49}"/>
              </a:ext>
            </a:extLst>
          </p:cNvPr>
          <p:cNvSpPr>
            <a:spLocks noGrp="1"/>
          </p:cNvSpPr>
          <p:nvPr>
            <p:ph type="ftr" sz="quarter" idx="11"/>
          </p:nvPr>
        </p:nvSpPr>
        <p:spPr/>
        <p:txBody>
          <a:bodyPr/>
          <a:lstStyle/>
          <a:p>
            <a:pPr>
              <a:defRPr/>
            </a:pPr>
            <a:r>
              <a:rPr lang="tr-TR"/>
              <a:t>www.hakanozyildiz.com</a:t>
            </a:r>
          </a:p>
        </p:txBody>
      </p:sp>
      <p:sp>
        <p:nvSpPr>
          <p:cNvPr id="63492" name="Slide Number Placeholder 2">
            <a:extLst>
              <a:ext uri="{FF2B5EF4-FFF2-40B4-BE49-F238E27FC236}">
                <a16:creationId xmlns:a16="http://schemas.microsoft.com/office/drawing/2014/main" id="{7506049F-A216-8A47-9FB2-1A1B294623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8F77933-1E3B-CD49-809D-AA542A9C26C3}" type="slidenum">
              <a:rPr lang="tr-TR" altLang="tr-TR" sz="1200">
                <a:solidFill>
                  <a:srgbClr val="898989"/>
                </a:solidFill>
              </a:rPr>
              <a:pPr>
                <a:spcBef>
                  <a:spcPct val="0"/>
                </a:spcBef>
                <a:buFontTx/>
                <a:buNone/>
              </a:pPr>
              <a:t>34</a:t>
            </a:fld>
            <a:endParaRPr lang="tr-TR" altLang="tr-TR" sz="120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6C8AB477-B70C-9A4E-BCB3-CFDB3120EF0D}"/>
              </a:ext>
            </a:extLst>
          </p:cNvPr>
          <p:cNvSpPr>
            <a:spLocks noGrp="1"/>
          </p:cNvSpPr>
          <p:nvPr>
            <p:ph type="title"/>
          </p:nvPr>
        </p:nvSpPr>
        <p:spPr/>
        <p:txBody>
          <a:bodyPr/>
          <a:lstStyle/>
          <a:p>
            <a:r>
              <a:rPr lang="tr-TR" altLang="tr-TR"/>
              <a:t>Artık hepimiz borçluyuz</a:t>
            </a:r>
            <a:endParaRPr lang="en-US" altLang="tr-TR"/>
          </a:p>
        </p:txBody>
      </p:sp>
      <p:sp>
        <p:nvSpPr>
          <p:cNvPr id="3" name="Footer Placeholder 2">
            <a:extLst>
              <a:ext uri="{FF2B5EF4-FFF2-40B4-BE49-F238E27FC236}">
                <a16:creationId xmlns:a16="http://schemas.microsoft.com/office/drawing/2014/main" id="{94B325FC-DB26-7C4D-BB10-15331DF50F82}"/>
              </a:ext>
            </a:extLst>
          </p:cNvPr>
          <p:cNvSpPr>
            <a:spLocks noGrp="1"/>
          </p:cNvSpPr>
          <p:nvPr>
            <p:ph type="ftr" sz="quarter" idx="11"/>
          </p:nvPr>
        </p:nvSpPr>
        <p:spPr/>
        <p:txBody>
          <a:bodyPr/>
          <a:lstStyle/>
          <a:p>
            <a:pPr>
              <a:defRPr/>
            </a:pPr>
            <a:r>
              <a:rPr lang="tr-TR"/>
              <a:t>www.hakanozyildiz.com</a:t>
            </a:r>
          </a:p>
        </p:txBody>
      </p:sp>
      <p:sp>
        <p:nvSpPr>
          <p:cNvPr id="21507" name="Slide Number Placeholder 3">
            <a:extLst>
              <a:ext uri="{FF2B5EF4-FFF2-40B4-BE49-F238E27FC236}">
                <a16:creationId xmlns:a16="http://schemas.microsoft.com/office/drawing/2014/main" id="{3E358E11-92C3-8D47-9B34-DB0D0E742C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0E85E8C-FA47-2346-9A0C-724F18084CF8}" type="slidenum">
              <a:rPr lang="tr-TR" altLang="tr-TR" sz="1200">
                <a:solidFill>
                  <a:srgbClr val="898989"/>
                </a:solidFill>
              </a:rPr>
              <a:pPr>
                <a:spcBef>
                  <a:spcPct val="0"/>
                </a:spcBef>
                <a:buFontTx/>
                <a:buNone/>
              </a:pPr>
              <a:t>4</a:t>
            </a:fld>
            <a:endParaRPr lang="tr-TR" altLang="tr-TR" sz="1200">
              <a:solidFill>
                <a:srgbClr val="898989"/>
              </a:solidFill>
            </a:endParaRPr>
          </a:p>
        </p:txBody>
      </p:sp>
      <p:pic>
        <p:nvPicPr>
          <p:cNvPr id="2" name="Resim 1">
            <a:extLst>
              <a:ext uri="{FF2B5EF4-FFF2-40B4-BE49-F238E27FC236}">
                <a16:creationId xmlns:a16="http://schemas.microsoft.com/office/drawing/2014/main" id="{D0421EF9-4B65-5AAD-9D00-346BB5DE1BB9}"/>
              </a:ext>
            </a:extLst>
          </p:cNvPr>
          <p:cNvPicPr>
            <a:picLocks noChangeAspect="1"/>
          </p:cNvPicPr>
          <p:nvPr/>
        </p:nvPicPr>
        <p:blipFill>
          <a:blip r:embed="rId2"/>
          <a:stretch>
            <a:fillRect/>
          </a:stretch>
        </p:blipFill>
        <p:spPr>
          <a:xfrm>
            <a:off x="838200" y="1661160"/>
            <a:ext cx="10515600" cy="4695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224603-2361-3536-C83C-9F987FBC51BE}"/>
              </a:ext>
            </a:extLst>
          </p:cNvPr>
          <p:cNvSpPr>
            <a:spLocks noGrp="1"/>
          </p:cNvSpPr>
          <p:nvPr>
            <p:ph type="title"/>
          </p:nvPr>
        </p:nvSpPr>
        <p:spPr>
          <a:xfrm>
            <a:off x="569343" y="510989"/>
            <a:ext cx="2881223" cy="5827058"/>
          </a:xfrm>
        </p:spPr>
        <p:txBody>
          <a:bodyPr>
            <a:normAutofit fontScale="90000"/>
          </a:bodyPr>
          <a:lstStyle/>
          <a:p>
            <a:r>
              <a:rPr lang="tr-TR" sz="2800" b="1" dirty="0"/>
              <a:t>2009 yılında Türk Parası Kıymetini Koruma Hakkında 32 sayılı Kararda bir değişiklik yapıldı. Enerji özelleştirmeleri ve KÖİ projeleri için, döviz geliri olmayan şirketlere, dövizle borçlanma olanağı tanındı. </a:t>
            </a:r>
            <a:br>
              <a:rPr lang="tr-TR" sz="2800" b="1" dirty="0"/>
            </a:br>
            <a:r>
              <a:rPr lang="tr-TR" sz="2800" b="1" dirty="0"/>
              <a:t>2017 sonrasında borçlar, kur ve enflasyon etkisiyle patladı.</a:t>
            </a:r>
          </a:p>
        </p:txBody>
      </p:sp>
      <p:pic>
        <p:nvPicPr>
          <p:cNvPr id="4" name="Resim 3">
            <a:extLst>
              <a:ext uri="{FF2B5EF4-FFF2-40B4-BE49-F238E27FC236}">
                <a16:creationId xmlns:a16="http://schemas.microsoft.com/office/drawing/2014/main" id="{E3817280-35B4-78E5-B325-6F16D82FDBCB}"/>
              </a:ext>
            </a:extLst>
          </p:cNvPr>
          <p:cNvPicPr>
            <a:picLocks noChangeAspect="1"/>
          </p:cNvPicPr>
          <p:nvPr/>
        </p:nvPicPr>
        <p:blipFill>
          <a:blip r:embed="rId2"/>
          <a:stretch>
            <a:fillRect/>
          </a:stretch>
        </p:blipFill>
        <p:spPr>
          <a:xfrm>
            <a:off x="3356149" y="566680"/>
            <a:ext cx="8266508" cy="4658463"/>
          </a:xfrm>
          <a:prstGeom prst="rect">
            <a:avLst/>
          </a:prstGeom>
        </p:spPr>
      </p:pic>
    </p:spTree>
    <p:extLst>
      <p:ext uri="{BB962C8B-B14F-4D97-AF65-F5344CB8AC3E}">
        <p14:creationId xmlns:p14="http://schemas.microsoft.com/office/powerpoint/2010/main" val="175461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0B12B823-35E9-5544-A9D1-E3C38835DB24}"/>
              </a:ext>
            </a:extLst>
          </p:cNvPr>
          <p:cNvSpPr>
            <a:spLocks noGrp="1"/>
          </p:cNvSpPr>
          <p:nvPr>
            <p:ph type="title"/>
          </p:nvPr>
        </p:nvSpPr>
        <p:spPr/>
        <p:txBody>
          <a:bodyPr/>
          <a:lstStyle/>
          <a:p>
            <a:r>
              <a:rPr lang="tr-TR" altLang="tr-TR" dirty="0"/>
              <a:t>Borçların büyük çoğunluğu özel sektörün</a:t>
            </a:r>
          </a:p>
        </p:txBody>
      </p:sp>
      <p:sp>
        <p:nvSpPr>
          <p:cNvPr id="4" name="Footer Placeholder 3">
            <a:extLst>
              <a:ext uri="{FF2B5EF4-FFF2-40B4-BE49-F238E27FC236}">
                <a16:creationId xmlns:a16="http://schemas.microsoft.com/office/drawing/2014/main" id="{8881A7B9-AE95-5A49-A5AD-565AA0494D29}"/>
              </a:ext>
            </a:extLst>
          </p:cNvPr>
          <p:cNvSpPr>
            <a:spLocks noGrp="1"/>
          </p:cNvSpPr>
          <p:nvPr>
            <p:ph type="ftr" sz="quarter" idx="11"/>
          </p:nvPr>
        </p:nvSpPr>
        <p:spPr/>
        <p:txBody>
          <a:bodyPr/>
          <a:lstStyle/>
          <a:p>
            <a:pPr>
              <a:defRPr/>
            </a:pPr>
            <a:r>
              <a:rPr lang="tr-TR"/>
              <a:t>www.hakanozyildiz.com</a:t>
            </a:r>
          </a:p>
        </p:txBody>
      </p:sp>
      <p:sp>
        <p:nvSpPr>
          <p:cNvPr id="25603" name="Slide Number Placeholder 4">
            <a:extLst>
              <a:ext uri="{FF2B5EF4-FFF2-40B4-BE49-F238E27FC236}">
                <a16:creationId xmlns:a16="http://schemas.microsoft.com/office/drawing/2014/main" id="{60B9EFD2-2CD2-C948-86EA-1DB5CE4876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D455C13-03C5-0040-9A41-E157A71293D1}" type="slidenum">
              <a:rPr lang="tr-TR" altLang="tr-TR" sz="1200">
                <a:solidFill>
                  <a:srgbClr val="898989"/>
                </a:solidFill>
              </a:rPr>
              <a:pPr>
                <a:spcBef>
                  <a:spcPct val="0"/>
                </a:spcBef>
                <a:buFontTx/>
                <a:buNone/>
              </a:pPr>
              <a:t>6</a:t>
            </a:fld>
            <a:endParaRPr lang="tr-TR" altLang="tr-TR" sz="1200">
              <a:solidFill>
                <a:srgbClr val="898989"/>
              </a:solidFill>
            </a:endParaRPr>
          </a:p>
        </p:txBody>
      </p:sp>
      <p:pic>
        <p:nvPicPr>
          <p:cNvPr id="3" name="Resim 2">
            <a:extLst>
              <a:ext uri="{FF2B5EF4-FFF2-40B4-BE49-F238E27FC236}">
                <a16:creationId xmlns:a16="http://schemas.microsoft.com/office/drawing/2014/main" id="{78FD1E25-0C11-19F6-A2B6-53F0974A48D5}"/>
              </a:ext>
            </a:extLst>
          </p:cNvPr>
          <p:cNvPicPr>
            <a:picLocks noChangeAspect="1"/>
          </p:cNvPicPr>
          <p:nvPr/>
        </p:nvPicPr>
        <p:blipFill>
          <a:blip r:embed="rId2"/>
          <a:stretch>
            <a:fillRect/>
          </a:stretch>
        </p:blipFill>
        <p:spPr>
          <a:xfrm>
            <a:off x="1024932" y="1690688"/>
            <a:ext cx="10058400" cy="39062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Unvan 3">
            <a:extLst>
              <a:ext uri="{FF2B5EF4-FFF2-40B4-BE49-F238E27FC236}">
                <a16:creationId xmlns:a16="http://schemas.microsoft.com/office/drawing/2014/main" id="{39EE741C-A174-4542-BBD0-CDA68F191A53}"/>
              </a:ext>
            </a:extLst>
          </p:cNvPr>
          <p:cNvSpPr>
            <a:spLocks noGrp="1"/>
          </p:cNvSpPr>
          <p:nvPr>
            <p:ph type="title"/>
          </p:nvPr>
        </p:nvSpPr>
        <p:spPr>
          <a:xfrm>
            <a:off x="448575" y="274639"/>
            <a:ext cx="3590025" cy="5402261"/>
          </a:xfrm>
        </p:spPr>
        <p:txBody>
          <a:bodyPr>
            <a:noAutofit/>
          </a:bodyPr>
          <a:lstStyle/>
          <a:p>
            <a:r>
              <a:rPr lang="tr-TR" altLang="tr-TR" sz="3200" b="1" dirty="0"/>
              <a:t>En kolay borç ödeme yöntemi savaş ve yüksek enflasyondur! Her ikisinin de sonucu yıkım ve yoksulluktur.</a:t>
            </a:r>
          </a:p>
        </p:txBody>
      </p:sp>
      <p:sp>
        <p:nvSpPr>
          <p:cNvPr id="3" name="Footer Placeholder 2">
            <a:extLst>
              <a:ext uri="{FF2B5EF4-FFF2-40B4-BE49-F238E27FC236}">
                <a16:creationId xmlns:a16="http://schemas.microsoft.com/office/drawing/2014/main" id="{BF37916C-39D0-4747-80FA-1470345CDCF2}"/>
              </a:ext>
            </a:extLst>
          </p:cNvPr>
          <p:cNvSpPr>
            <a:spLocks noGrp="1"/>
          </p:cNvSpPr>
          <p:nvPr>
            <p:ph type="ftr" sz="quarter" idx="11"/>
          </p:nvPr>
        </p:nvSpPr>
        <p:spPr/>
        <p:txBody>
          <a:bodyPr/>
          <a:lstStyle/>
          <a:p>
            <a:pPr>
              <a:defRPr/>
            </a:pPr>
            <a:r>
              <a:rPr lang="tr-TR"/>
              <a:t>www.hakanozyildiz.com</a:t>
            </a:r>
          </a:p>
        </p:txBody>
      </p:sp>
      <p:sp>
        <p:nvSpPr>
          <p:cNvPr id="23555" name="Slide Number Placeholder 3">
            <a:extLst>
              <a:ext uri="{FF2B5EF4-FFF2-40B4-BE49-F238E27FC236}">
                <a16:creationId xmlns:a16="http://schemas.microsoft.com/office/drawing/2014/main" id="{2E8CD572-EF6E-0D4A-BA88-B73D37CA75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7813FCF-174D-3C4F-8657-34DDD048D025}" type="slidenum">
              <a:rPr lang="tr-TR" altLang="tr-TR" sz="1200">
                <a:solidFill>
                  <a:srgbClr val="898989"/>
                </a:solidFill>
              </a:rPr>
              <a:pPr>
                <a:spcBef>
                  <a:spcPct val="0"/>
                </a:spcBef>
                <a:buFontTx/>
                <a:buNone/>
              </a:pPr>
              <a:t>7</a:t>
            </a:fld>
            <a:endParaRPr lang="tr-TR" altLang="tr-TR" sz="1200">
              <a:solidFill>
                <a:srgbClr val="898989"/>
              </a:solidFill>
            </a:endParaRPr>
          </a:p>
        </p:txBody>
      </p:sp>
      <p:pic>
        <p:nvPicPr>
          <p:cNvPr id="2" name="Resim 1">
            <a:extLst>
              <a:ext uri="{FF2B5EF4-FFF2-40B4-BE49-F238E27FC236}">
                <a16:creationId xmlns:a16="http://schemas.microsoft.com/office/drawing/2014/main" id="{C94D76A5-0EF9-A281-F1E2-CB216A698E9B}"/>
              </a:ext>
            </a:extLst>
          </p:cNvPr>
          <p:cNvPicPr>
            <a:picLocks noChangeAspect="1"/>
          </p:cNvPicPr>
          <p:nvPr/>
        </p:nvPicPr>
        <p:blipFill>
          <a:blip r:embed="rId2"/>
          <a:stretch>
            <a:fillRect/>
          </a:stretch>
        </p:blipFill>
        <p:spPr>
          <a:xfrm>
            <a:off x="4038600" y="1181099"/>
            <a:ext cx="7788310" cy="41646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FEEFB2-621F-DCF8-7E0C-A2A5D634F892}"/>
              </a:ext>
            </a:extLst>
          </p:cNvPr>
          <p:cNvSpPr>
            <a:spLocks noGrp="1"/>
          </p:cNvSpPr>
          <p:nvPr>
            <p:ph type="title"/>
          </p:nvPr>
        </p:nvSpPr>
        <p:spPr>
          <a:xfrm>
            <a:off x="311499" y="365125"/>
            <a:ext cx="3557116" cy="5884950"/>
          </a:xfrm>
        </p:spPr>
        <p:txBody>
          <a:bodyPr>
            <a:noAutofit/>
          </a:bodyPr>
          <a:lstStyle/>
          <a:p>
            <a:r>
              <a:rPr lang="tr-TR" sz="2000" b="1" i="0" u="none" strike="noStrike" baseline="0" dirty="0">
                <a:solidFill>
                  <a:srgbClr val="000000"/>
                </a:solidFill>
                <a:latin typeface="Arial" panose="020B0604020202020204" pitchFamily="34" charset="0"/>
              </a:rPr>
              <a:t>2020 yılında 5,1 trilyon lira olan GSYH büyüklüğü, 2022 yılında 15,3 triyon liraya, 2025 yılında 63 trilyon liraya çıkmış. Bildiğiniz gibi milli gelir hesaplanırken, bir yıl içinde üretilen tüm mal ve hizmetler fiyatlarıyla çarpılır. Toplamı milli geliri verir. Dolayısıyla nominal milli gelir büyüklüğü enflasyonu içerir. </a:t>
            </a:r>
            <a:endParaRPr lang="tr-TR" sz="2000" b="1" dirty="0"/>
          </a:p>
        </p:txBody>
      </p:sp>
      <p:pic>
        <p:nvPicPr>
          <p:cNvPr id="3" name="Resim 2">
            <a:extLst>
              <a:ext uri="{FF2B5EF4-FFF2-40B4-BE49-F238E27FC236}">
                <a16:creationId xmlns:a16="http://schemas.microsoft.com/office/drawing/2014/main" id="{4A5D8147-0715-FB0D-80A6-24F4580FB4CA}"/>
              </a:ext>
            </a:extLst>
          </p:cNvPr>
          <p:cNvPicPr>
            <a:picLocks noChangeAspect="1"/>
          </p:cNvPicPr>
          <p:nvPr/>
        </p:nvPicPr>
        <p:blipFill>
          <a:blip r:embed="rId2"/>
          <a:stretch>
            <a:fillRect/>
          </a:stretch>
        </p:blipFill>
        <p:spPr>
          <a:xfrm>
            <a:off x="4049486" y="1027906"/>
            <a:ext cx="7405635" cy="4207122"/>
          </a:xfrm>
          <a:prstGeom prst="rect">
            <a:avLst/>
          </a:prstGeom>
        </p:spPr>
      </p:pic>
    </p:spTree>
    <p:extLst>
      <p:ext uri="{BB962C8B-B14F-4D97-AF65-F5344CB8AC3E}">
        <p14:creationId xmlns:p14="http://schemas.microsoft.com/office/powerpoint/2010/main" val="1965610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8A4C19-029A-72ED-92A6-ABF445FAD307}"/>
              </a:ext>
            </a:extLst>
          </p:cNvPr>
          <p:cNvSpPr>
            <a:spLocks noGrp="1"/>
          </p:cNvSpPr>
          <p:nvPr>
            <p:ph type="title"/>
          </p:nvPr>
        </p:nvSpPr>
        <p:spPr>
          <a:xfrm>
            <a:off x="698644" y="365125"/>
            <a:ext cx="1952090" cy="5861014"/>
          </a:xfrm>
        </p:spPr>
        <p:txBody>
          <a:bodyPr>
            <a:noAutofit/>
          </a:bodyPr>
          <a:lstStyle/>
          <a:p>
            <a:r>
              <a:rPr lang="tr-TR" sz="2400" b="1" dirty="0"/>
              <a:t>Reel borç oranı düşüyor ama dış borç faiz ödemesi tarihi zirvesinde. Ekonomi alınan borçla bu kadar döviz geliri yaratabiliyor mu?</a:t>
            </a: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hakanozyildiz@gmail.com</a:t>
            </a: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51A69E-4EDD-45B5-AABB-6F23B6A94C86}"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Resim 7">
            <a:extLst>
              <a:ext uri="{FF2B5EF4-FFF2-40B4-BE49-F238E27FC236}">
                <a16:creationId xmlns:a16="http://schemas.microsoft.com/office/drawing/2014/main" id="{F6F404D7-A336-17E9-47A4-2EAEE03B15C5}"/>
              </a:ext>
            </a:extLst>
          </p:cNvPr>
          <p:cNvPicPr>
            <a:picLocks noChangeAspect="1"/>
          </p:cNvPicPr>
          <p:nvPr/>
        </p:nvPicPr>
        <p:blipFill>
          <a:blip r:embed="rId2"/>
          <a:stretch>
            <a:fillRect/>
          </a:stretch>
        </p:blipFill>
        <p:spPr>
          <a:xfrm>
            <a:off x="3215390" y="760289"/>
            <a:ext cx="8138410" cy="5465850"/>
          </a:xfrm>
          <a:prstGeom prst="rect">
            <a:avLst/>
          </a:prstGeom>
        </p:spPr>
      </p:pic>
    </p:spTree>
    <p:extLst>
      <p:ext uri="{BB962C8B-B14F-4D97-AF65-F5344CB8AC3E}">
        <p14:creationId xmlns:p14="http://schemas.microsoft.com/office/powerpoint/2010/main" val="146377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TitlePageProjectName"/>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TotalTime>
  <Words>899</Words>
  <Application>Microsoft Office PowerPoint</Application>
  <PresentationFormat>Geniş ekran</PresentationFormat>
  <Paragraphs>148</Paragraphs>
  <Slides>34</Slides>
  <Notes>10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34</vt:i4>
      </vt:variant>
    </vt:vector>
  </HeadingPairs>
  <TitlesOfParts>
    <vt:vector size="41" baseType="lpstr">
      <vt:lpstr>Arial</vt:lpstr>
      <vt:lpstr>Calibri</vt:lpstr>
      <vt:lpstr>Calibri Light</vt:lpstr>
      <vt:lpstr>Times New Roman</vt:lpstr>
      <vt:lpstr>Wingdings</vt:lpstr>
      <vt:lpstr>Office Teması</vt:lpstr>
      <vt:lpstr>1_Office Teması</vt:lpstr>
      <vt:lpstr>Kamu Borç Stokun Yapısı ve Sorunları</vt:lpstr>
      <vt:lpstr>PowerPoint Sunusu</vt:lpstr>
      <vt:lpstr>STOK...</vt:lpstr>
      <vt:lpstr>Artık hepimiz borçluyuz</vt:lpstr>
      <vt:lpstr>2009 yılında Türk Parası Kıymetini Koruma Hakkında 32 sayılı Kararda bir değişiklik yapıldı. Enerji özelleştirmeleri ve KÖİ projeleri için, döviz geliri olmayan şirketlere, dövizle borçlanma olanağı tanındı.  2017 sonrasında borçlar, kur ve enflasyon etkisiyle patladı.</vt:lpstr>
      <vt:lpstr>Borçların büyük çoğunluğu özel sektörün</vt:lpstr>
      <vt:lpstr>En kolay borç ödeme yöntemi savaş ve yüksek enflasyondur! Her ikisinin de sonucu yıkım ve yoksulluktur.</vt:lpstr>
      <vt:lpstr>2020 yılında 5,1 trilyon lira olan GSYH büyüklüğü, 2022 yılında 15,3 triyon liraya, 2025 yılında 63 trilyon liraya çıkmış. Bildiğiniz gibi milli gelir hesaplanırken, bir yıl içinde üretilen tüm mal ve hizmetler fiyatlarıyla çarpılır. Toplamı milli geliri verir. Dolayısıyla nominal milli gelir büyüklüğü enflasyonu içerir. </vt:lpstr>
      <vt:lpstr>Reel borç oranı düşüyor ama dış borç faiz ödemesi tarihi zirvesinde. Ekonomi alınan borçla bu kadar döviz geliri yaratabiliyor mu?</vt:lpstr>
      <vt:lpstr>TCMB verilerine göre dış borçların çoğu özel sektöre ait. 2009 sonrası artışa dikkat.</vt:lpstr>
      <vt:lpstr>2018’e kadar özel sektör dövizle  borçlanırken 2018 Rahip Krizi sonrasında yük kamuya geçmiş. 2023’ten sonra tekrar özel sektörün dövizli borçlanması artıyor.</vt:lpstr>
      <vt:lpstr>Hazine ve TCMB’nin dış borçlanması neden artıyor?</vt:lpstr>
      <vt:lpstr>Borç ödemek için gelir lazım. Ama dövizli borç için döviz geliri olması gerekir. Şirketlerin dövizli borçlarının toplamı 306 milyar $. Bunun 181 milyar $’ı yurtiçindeki bankalardan alınan dövizli krediler.</vt:lpstr>
      <vt:lpstr>Dış borcun döviz dağılımı (Milyon ABD $)</vt:lpstr>
      <vt:lpstr>2017 yılından sonra; Rahip Brunson ve Pandemi krizleri ve deprem yaşandı</vt:lpstr>
      <vt:lpstr>ARTIŞ ÖNCEKİ YILLARDA DÖVİZ AĞIRLIKLI. KUR ARTIŞ HIZI YAVAŞLAYINCA TL AĞIRLIKLI OLMUŞ.</vt:lpstr>
      <vt:lpstr>Katlanma hızı artınca geri ödeme zorlaşıyor.</vt:lpstr>
      <vt:lpstr>Hazine’nin borçlarının %53’ü dövizli borç. Gelirleri TL. Borçlar nasıl geri ödenecek?</vt:lpstr>
      <vt:lpstr>PowerPoint Sunusu</vt:lpstr>
      <vt:lpstr>PowerPoint Sunusu</vt:lpstr>
      <vt:lpstr>PowerPoint Sunusu</vt:lpstr>
      <vt:lpstr>PowerPoint Sunusu</vt:lpstr>
      <vt:lpstr>PowerPoint Sunusu</vt:lpstr>
      <vt:lpstr>Hazine iç borç ödemesinden çok borçlanılıyor. Borç çevirme oranı %150’larda. Dışlama etkisi !</vt:lpstr>
      <vt:lpstr>Kamu borç stokunun en sorunlu yanlarından birisi aşırı faiz yüküdür. </vt:lpstr>
      <vt:lpstr>DİBS piyasasında bankalar ve tüzel kişiler kağıtların çoğunluğunu taşıyorlar. Yabancılar satıyor, kamu bankaları alıyor</vt:lpstr>
      <vt:lpstr>Stok’un sadece % 28’i sabit faizli TL enstrüman. Kur ve faiz değiştikçe stok da etkileniyor.</vt:lpstr>
      <vt:lpstr>Kur ile fiyatlar arasındaki ilişki önemini koruyor.</vt:lpstr>
      <vt:lpstr>Kur ve DİBS Faizleri arasındaki korelasyon yüksek</vt:lpstr>
      <vt:lpstr>Gelecekte borçlanmadaki azalma...</vt:lpstr>
      <vt:lpstr>PowerPoint Sunusu</vt:lpstr>
      <vt:lpstr>Borcun Sürdürülebilirliği</vt:lpstr>
      <vt:lpstr>Borç stoku nasıl oluşuyor? (2025- Milyar TL) (Faiz harcamaları = Net iç ve dış borçlanma + FDF;  Fazla borçlanma kasada, rezerv olarak saklanıyor. Eksik borçlanma durumunda kasadan kullanım yapılıyor. Fazla borçlanma kasya atılıyor)</vt:lpstr>
      <vt:lpstr>Neden Faiz Dışı Fazla?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 Borç Stokun Yapısı ve Sorunları</dc:title>
  <dc:creator>Hakan ÖZYILDIZ</dc:creator>
  <cp:lastModifiedBy>Hakan ÖZYILDIZ</cp:lastModifiedBy>
  <cp:revision>58</cp:revision>
  <cp:lastPrinted>2026-03-16T08:11:47Z</cp:lastPrinted>
  <dcterms:created xsi:type="dcterms:W3CDTF">2022-03-08T12:44:53Z</dcterms:created>
  <dcterms:modified xsi:type="dcterms:W3CDTF">2026-03-17T05:00:50Z</dcterms:modified>
</cp:coreProperties>
</file>