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3" r:id="rId1"/>
  </p:sldMasterIdLst>
  <p:notesMasterIdLst>
    <p:notesMasterId r:id="rId106"/>
  </p:notesMasterIdLst>
  <p:handoutMasterIdLst>
    <p:handoutMasterId r:id="rId107"/>
  </p:handoutMasterIdLst>
  <p:sldIdLst>
    <p:sldId id="345" r:id="rId2"/>
    <p:sldId id="379" r:id="rId3"/>
    <p:sldId id="524" r:id="rId4"/>
    <p:sldId id="344" r:id="rId5"/>
    <p:sldId id="334" r:id="rId6"/>
    <p:sldId id="353" r:id="rId7"/>
    <p:sldId id="354" r:id="rId8"/>
    <p:sldId id="355" r:id="rId9"/>
    <p:sldId id="356" r:id="rId10"/>
    <p:sldId id="357" r:id="rId11"/>
    <p:sldId id="553" r:id="rId12"/>
    <p:sldId id="554" r:id="rId13"/>
    <p:sldId id="555" r:id="rId14"/>
    <p:sldId id="525" r:id="rId15"/>
    <p:sldId id="557" r:id="rId16"/>
    <p:sldId id="558" r:id="rId17"/>
    <p:sldId id="559" r:id="rId18"/>
    <p:sldId id="565" r:id="rId19"/>
    <p:sldId id="566" r:id="rId20"/>
    <p:sldId id="567" r:id="rId21"/>
    <p:sldId id="568" r:id="rId22"/>
    <p:sldId id="433" r:id="rId23"/>
    <p:sldId id="435" r:id="rId24"/>
    <p:sldId id="436" r:id="rId25"/>
    <p:sldId id="468" r:id="rId26"/>
    <p:sldId id="469" r:id="rId27"/>
    <p:sldId id="542" r:id="rId28"/>
    <p:sldId id="495" r:id="rId29"/>
    <p:sldId id="496" r:id="rId30"/>
    <p:sldId id="560" r:id="rId31"/>
    <p:sldId id="437" r:id="rId32"/>
    <p:sldId id="438" r:id="rId33"/>
    <p:sldId id="439" r:id="rId34"/>
    <p:sldId id="440" r:id="rId35"/>
    <p:sldId id="441" r:id="rId36"/>
    <p:sldId id="442" r:id="rId37"/>
    <p:sldId id="528" r:id="rId38"/>
    <p:sldId id="527" r:id="rId39"/>
    <p:sldId id="561" r:id="rId40"/>
    <p:sldId id="562" r:id="rId41"/>
    <p:sldId id="443" r:id="rId42"/>
    <p:sldId id="529" r:id="rId43"/>
    <p:sldId id="445" r:id="rId44"/>
    <p:sldId id="447" r:id="rId45"/>
    <p:sldId id="448" r:id="rId46"/>
    <p:sldId id="449" r:id="rId47"/>
    <p:sldId id="450" r:id="rId48"/>
    <p:sldId id="451" r:id="rId49"/>
    <p:sldId id="497" r:id="rId50"/>
    <p:sldId id="498" r:id="rId51"/>
    <p:sldId id="499" r:id="rId52"/>
    <p:sldId id="563" r:id="rId53"/>
    <p:sldId id="534" r:id="rId54"/>
    <p:sldId id="473" r:id="rId55"/>
    <p:sldId id="543" r:id="rId56"/>
    <p:sldId id="544" r:id="rId57"/>
    <p:sldId id="545" r:id="rId58"/>
    <p:sldId id="546" r:id="rId59"/>
    <p:sldId id="547" r:id="rId60"/>
    <p:sldId id="548" r:id="rId61"/>
    <p:sldId id="549" r:id="rId62"/>
    <p:sldId id="550" r:id="rId63"/>
    <p:sldId id="551" r:id="rId64"/>
    <p:sldId id="552" r:id="rId65"/>
    <p:sldId id="541" r:id="rId66"/>
    <p:sldId id="573" r:id="rId67"/>
    <p:sldId id="526" r:id="rId68"/>
    <p:sldId id="446" r:id="rId69"/>
    <p:sldId id="535" r:id="rId70"/>
    <p:sldId id="536" r:id="rId71"/>
    <p:sldId id="537" r:id="rId72"/>
    <p:sldId id="507" r:id="rId73"/>
    <p:sldId id="518" r:id="rId74"/>
    <p:sldId id="530" r:id="rId75"/>
    <p:sldId id="531" r:id="rId76"/>
    <p:sldId id="508" r:id="rId77"/>
    <p:sldId id="509" r:id="rId78"/>
    <p:sldId id="517" r:id="rId79"/>
    <p:sldId id="575" r:id="rId80"/>
    <p:sldId id="576" r:id="rId81"/>
    <p:sldId id="577" r:id="rId82"/>
    <p:sldId id="572" r:id="rId83"/>
    <p:sldId id="574" r:id="rId84"/>
    <p:sldId id="556" r:id="rId85"/>
    <p:sldId id="564" r:id="rId86"/>
    <p:sldId id="532" r:id="rId87"/>
    <p:sldId id="260" r:id="rId88"/>
    <p:sldId id="257" r:id="rId89"/>
    <p:sldId id="259" r:id="rId90"/>
    <p:sldId id="258" r:id="rId91"/>
    <p:sldId id="261" r:id="rId92"/>
    <p:sldId id="263" r:id="rId93"/>
    <p:sldId id="472" r:id="rId94"/>
    <p:sldId id="533" r:id="rId95"/>
    <p:sldId id="569" r:id="rId96"/>
    <p:sldId id="570" r:id="rId97"/>
    <p:sldId id="378" r:id="rId98"/>
    <p:sldId id="375" r:id="rId99"/>
    <p:sldId id="376" r:id="rId100"/>
    <p:sldId id="538" r:id="rId101"/>
    <p:sldId id="539" r:id="rId102"/>
    <p:sldId id="522" r:id="rId103"/>
    <p:sldId id="514" r:id="rId104"/>
    <p:sldId id="513" r:id="rId105"/>
  </p:sldIdLst>
  <p:sldSz cx="9144000" cy="6858000" type="screen4x3"/>
  <p:notesSz cx="7099300" cy="10234613"/>
  <p:defaultTextStyle>
    <a:defPPr>
      <a:defRPr lang="tr-T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48"/>
    <p:restoredTop sz="93151" autoAdjust="0"/>
  </p:normalViewPr>
  <p:slideViewPr>
    <p:cSldViewPr>
      <p:cViewPr varScale="1">
        <p:scale>
          <a:sx n="57" d="100"/>
          <a:sy n="57" d="100"/>
        </p:scale>
        <p:origin x="1084" y="2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6" d="100"/>
        <a:sy n="96" d="100"/>
      </p:scale>
      <p:origin x="0" y="0"/>
    </p:cViewPr>
  </p:sorterViewPr>
  <p:notesViewPr>
    <p:cSldViewPr>
      <p:cViewPr varScale="1">
        <p:scale>
          <a:sx n="37" d="100"/>
          <a:sy n="37" d="100"/>
        </p:scale>
        <p:origin x="-1524" y="-72"/>
      </p:cViewPr>
      <p:guideLst>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050">
            <a:extLst>
              <a:ext uri="{FF2B5EF4-FFF2-40B4-BE49-F238E27FC236}">
                <a16:creationId xmlns:a16="http://schemas.microsoft.com/office/drawing/2014/main" id="{77CC6281-138C-F693-667D-84F871BDA1CB}"/>
              </a:ext>
            </a:extLst>
          </p:cNvPr>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57" tIns="47379" rIns="94757" bIns="47379" numCol="1" anchor="t" anchorCtr="0" compatLnSpc="1">
            <a:prstTxWarp prst="textNoShape">
              <a:avLst/>
            </a:prstTxWarp>
          </a:bodyPr>
          <a:lstStyle>
            <a:lvl1pPr defTabSz="946150" eaLnBrk="1" hangingPunct="1">
              <a:defRPr sz="1200">
                <a:latin typeface="Arial" charset="0"/>
              </a:defRPr>
            </a:lvl1pPr>
          </a:lstStyle>
          <a:p>
            <a:pPr>
              <a:defRPr/>
            </a:pPr>
            <a:endParaRPr lang="en-US"/>
          </a:p>
        </p:txBody>
      </p:sp>
      <p:sp>
        <p:nvSpPr>
          <p:cNvPr id="119811" name="Rectangle 2051">
            <a:extLst>
              <a:ext uri="{FF2B5EF4-FFF2-40B4-BE49-F238E27FC236}">
                <a16:creationId xmlns:a16="http://schemas.microsoft.com/office/drawing/2014/main" id="{0BB6E9F2-E2DD-7850-97E9-7CD295ED9921}"/>
              </a:ext>
            </a:extLst>
          </p:cNvPr>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4757" tIns="47379" rIns="94757" bIns="47379" numCol="1" anchor="t" anchorCtr="0" compatLnSpc="1">
            <a:prstTxWarp prst="textNoShape">
              <a:avLst/>
            </a:prstTxWarp>
          </a:bodyPr>
          <a:lstStyle>
            <a:lvl1pPr algn="r" defTabSz="946150" eaLnBrk="1" hangingPunct="1">
              <a:defRPr sz="1200">
                <a:latin typeface="Arial" charset="0"/>
              </a:defRPr>
            </a:lvl1pPr>
          </a:lstStyle>
          <a:p>
            <a:pPr>
              <a:defRPr/>
            </a:pPr>
            <a:endParaRPr lang="en-US"/>
          </a:p>
        </p:txBody>
      </p:sp>
      <p:sp>
        <p:nvSpPr>
          <p:cNvPr id="119812" name="Rectangle 2052">
            <a:extLst>
              <a:ext uri="{FF2B5EF4-FFF2-40B4-BE49-F238E27FC236}">
                <a16:creationId xmlns:a16="http://schemas.microsoft.com/office/drawing/2014/main" id="{4ACAEF27-0820-2F7F-F363-6F3CF34E7E02}"/>
              </a:ext>
            </a:extLst>
          </p:cNvPr>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4757" tIns="47379" rIns="94757" bIns="47379" numCol="1" anchor="b" anchorCtr="0" compatLnSpc="1">
            <a:prstTxWarp prst="textNoShape">
              <a:avLst/>
            </a:prstTxWarp>
          </a:bodyPr>
          <a:lstStyle>
            <a:lvl1pPr defTabSz="946150" eaLnBrk="1" hangingPunct="1">
              <a:defRPr sz="1200">
                <a:latin typeface="Arial" charset="0"/>
              </a:defRPr>
            </a:lvl1pPr>
          </a:lstStyle>
          <a:p>
            <a:pPr>
              <a:defRPr/>
            </a:pPr>
            <a:endParaRPr lang="en-US"/>
          </a:p>
        </p:txBody>
      </p:sp>
      <p:sp>
        <p:nvSpPr>
          <p:cNvPr id="119813" name="Rectangle 2053">
            <a:extLst>
              <a:ext uri="{FF2B5EF4-FFF2-40B4-BE49-F238E27FC236}">
                <a16:creationId xmlns:a16="http://schemas.microsoft.com/office/drawing/2014/main" id="{AA689B39-F406-3053-0F17-9169D53D99A4}"/>
              </a:ext>
            </a:extLst>
          </p:cNvPr>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4757" tIns="47379" rIns="94757" bIns="47379" numCol="1" anchor="b" anchorCtr="0" compatLnSpc="1">
            <a:prstTxWarp prst="textNoShape">
              <a:avLst/>
            </a:prstTxWarp>
          </a:bodyPr>
          <a:lstStyle>
            <a:lvl1pPr algn="r" defTabSz="946150" eaLnBrk="1" hangingPunct="1">
              <a:defRPr sz="1200"/>
            </a:lvl1pPr>
          </a:lstStyle>
          <a:p>
            <a:pPr>
              <a:defRPr/>
            </a:pPr>
            <a:fld id="{080D24E4-A2B3-0948-8144-56CC8B5686D6}" type="slidenum">
              <a:rPr lang="en-US" altLang="tr-TR"/>
              <a:pPr>
                <a:defRPr/>
              </a:pPr>
              <a:t>‹#›</a:t>
            </a:fld>
            <a:endParaRPr lang="en-US" altLang="tr-T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45A5382-2670-F555-8007-3BEA4ECC965D}"/>
              </a:ext>
            </a:extLst>
          </p:cNvPr>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7741" tIns="48871" rIns="97741" bIns="48871" numCol="1" anchor="t" anchorCtr="0" compatLnSpc="1">
            <a:prstTxWarp prst="textNoShape">
              <a:avLst/>
            </a:prstTxWarp>
          </a:bodyPr>
          <a:lstStyle>
            <a:lvl1pPr defTabSz="977900" eaLnBrk="1" hangingPunct="1">
              <a:defRPr sz="1200">
                <a:latin typeface="Arial" charset="0"/>
              </a:defRPr>
            </a:lvl1pPr>
          </a:lstStyle>
          <a:p>
            <a:pPr>
              <a:defRPr/>
            </a:pPr>
            <a:endParaRPr lang="tr-TR"/>
          </a:p>
        </p:txBody>
      </p:sp>
      <p:sp>
        <p:nvSpPr>
          <p:cNvPr id="10243" name="Rectangle 3">
            <a:extLst>
              <a:ext uri="{FF2B5EF4-FFF2-40B4-BE49-F238E27FC236}">
                <a16:creationId xmlns:a16="http://schemas.microsoft.com/office/drawing/2014/main" id="{AFE94CA8-9A8A-1B39-2827-121C6B7D4561}"/>
              </a:ext>
            </a:extLst>
          </p:cNvPr>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7741" tIns="48871" rIns="97741" bIns="48871" numCol="1" anchor="t" anchorCtr="0" compatLnSpc="1">
            <a:prstTxWarp prst="textNoShape">
              <a:avLst/>
            </a:prstTxWarp>
          </a:bodyPr>
          <a:lstStyle>
            <a:lvl1pPr algn="r" defTabSz="977900" eaLnBrk="1" hangingPunct="1">
              <a:defRPr sz="1200">
                <a:latin typeface="Arial" charset="0"/>
              </a:defRPr>
            </a:lvl1pPr>
          </a:lstStyle>
          <a:p>
            <a:pPr>
              <a:defRPr/>
            </a:pPr>
            <a:endParaRPr lang="tr-TR"/>
          </a:p>
        </p:txBody>
      </p:sp>
      <p:sp>
        <p:nvSpPr>
          <p:cNvPr id="13316" name="Rectangle 4">
            <a:extLst>
              <a:ext uri="{FF2B5EF4-FFF2-40B4-BE49-F238E27FC236}">
                <a16:creationId xmlns:a16="http://schemas.microsoft.com/office/drawing/2014/main" id="{FF9A9AA4-7D6D-4A61-F380-C77B78BB89DB}"/>
              </a:ext>
            </a:extLst>
          </p:cNvPr>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3AC01A21-2981-1A19-094E-4CA3C49DF0D2}"/>
              </a:ext>
            </a:extLst>
          </p:cNvPr>
          <p:cNvSpPr>
            <a:spLocks noGrp="1" noChangeArrowheads="1"/>
          </p:cNvSpPr>
          <p:nvPr>
            <p:ph type="body" sz="quarter" idx="3"/>
          </p:nvPr>
        </p:nvSpPr>
        <p:spPr bwMode="auto">
          <a:xfrm>
            <a:off x="709613" y="4864100"/>
            <a:ext cx="5680075" cy="4603750"/>
          </a:xfrm>
          <a:prstGeom prst="rect">
            <a:avLst/>
          </a:prstGeom>
          <a:noFill/>
          <a:ln w="9525">
            <a:noFill/>
            <a:miter lim="800000"/>
            <a:headEnd/>
            <a:tailEnd/>
          </a:ln>
          <a:effectLst/>
        </p:spPr>
        <p:txBody>
          <a:bodyPr vert="horz" wrap="square" lIns="97741" tIns="48871" rIns="97741" bIns="48871" numCol="1" anchor="t" anchorCtr="0" compatLnSpc="1">
            <a:prstTxWarp prst="textNoShape">
              <a:avLst/>
            </a:prstTxWarp>
          </a:bodyPr>
          <a:lstStyle/>
          <a:p>
            <a:pPr lvl="0"/>
            <a:r>
              <a:rPr lang="tr-TR" noProof="0"/>
              <a:t>Click to edit Master text styles</a:t>
            </a:r>
          </a:p>
          <a:p>
            <a:pPr lvl="1"/>
            <a:r>
              <a:rPr lang="tr-TR" noProof="0"/>
              <a:t>Second level</a:t>
            </a:r>
          </a:p>
          <a:p>
            <a:pPr lvl="2"/>
            <a:r>
              <a:rPr lang="tr-TR" noProof="0"/>
              <a:t>Third level</a:t>
            </a:r>
          </a:p>
          <a:p>
            <a:pPr lvl="3"/>
            <a:r>
              <a:rPr lang="tr-TR" noProof="0"/>
              <a:t>Fourth level</a:t>
            </a:r>
          </a:p>
          <a:p>
            <a:pPr lvl="4"/>
            <a:r>
              <a:rPr lang="tr-TR" noProof="0"/>
              <a:t>Fifth level</a:t>
            </a:r>
          </a:p>
        </p:txBody>
      </p:sp>
      <p:sp>
        <p:nvSpPr>
          <p:cNvPr id="10246" name="Rectangle 6">
            <a:extLst>
              <a:ext uri="{FF2B5EF4-FFF2-40B4-BE49-F238E27FC236}">
                <a16:creationId xmlns:a16="http://schemas.microsoft.com/office/drawing/2014/main" id="{A6092D90-262D-F87C-7253-968F11B4F191}"/>
              </a:ext>
            </a:extLst>
          </p:cNvPr>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7741" tIns="48871" rIns="97741" bIns="48871" numCol="1" anchor="b" anchorCtr="0" compatLnSpc="1">
            <a:prstTxWarp prst="textNoShape">
              <a:avLst/>
            </a:prstTxWarp>
          </a:bodyPr>
          <a:lstStyle>
            <a:lvl1pPr defTabSz="977900" eaLnBrk="1" hangingPunct="1">
              <a:defRPr sz="1200">
                <a:latin typeface="Arial" charset="0"/>
              </a:defRPr>
            </a:lvl1pPr>
          </a:lstStyle>
          <a:p>
            <a:pPr>
              <a:defRPr/>
            </a:pPr>
            <a:endParaRPr lang="tr-TR"/>
          </a:p>
        </p:txBody>
      </p:sp>
      <p:sp>
        <p:nvSpPr>
          <p:cNvPr id="10247" name="Rectangle 7">
            <a:extLst>
              <a:ext uri="{FF2B5EF4-FFF2-40B4-BE49-F238E27FC236}">
                <a16:creationId xmlns:a16="http://schemas.microsoft.com/office/drawing/2014/main" id="{E7ACFC2D-D0B0-CCEB-992D-24F3B5D58AB9}"/>
              </a:ext>
            </a:extLst>
          </p:cNvPr>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7741" tIns="48871" rIns="97741" bIns="48871" numCol="1" anchor="b" anchorCtr="0" compatLnSpc="1">
            <a:prstTxWarp prst="textNoShape">
              <a:avLst/>
            </a:prstTxWarp>
          </a:bodyPr>
          <a:lstStyle>
            <a:lvl1pPr algn="r" defTabSz="977900" eaLnBrk="1" hangingPunct="1">
              <a:defRPr sz="1200"/>
            </a:lvl1pPr>
          </a:lstStyle>
          <a:p>
            <a:pPr>
              <a:defRPr/>
            </a:pPr>
            <a:fld id="{5DFD34EC-33F0-9745-BDEA-29EBAE4F3CD0}"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36352899-5C0C-B564-1D6A-3C56970113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a:solidFill>
                  <a:schemeClr val="tx1"/>
                </a:solidFill>
                <a:latin typeface="Arial" panose="020B0604020202020204" pitchFamily="34" charset="0"/>
              </a:defRPr>
            </a:lvl1pPr>
            <a:lvl2pPr marL="742950" indent="-285750" defTabSz="977900">
              <a:defRPr>
                <a:solidFill>
                  <a:schemeClr val="tx1"/>
                </a:solidFill>
                <a:latin typeface="Arial" panose="020B0604020202020204" pitchFamily="34" charset="0"/>
              </a:defRPr>
            </a:lvl2pPr>
            <a:lvl3pPr marL="1143000" indent="-228600" defTabSz="977900">
              <a:defRPr>
                <a:solidFill>
                  <a:schemeClr val="tx1"/>
                </a:solidFill>
                <a:latin typeface="Arial" panose="020B0604020202020204" pitchFamily="34" charset="0"/>
              </a:defRPr>
            </a:lvl3pPr>
            <a:lvl4pPr marL="1600200" indent="-228600" defTabSz="977900">
              <a:defRPr>
                <a:solidFill>
                  <a:schemeClr val="tx1"/>
                </a:solidFill>
                <a:latin typeface="Arial" panose="020B0604020202020204" pitchFamily="34" charset="0"/>
              </a:defRPr>
            </a:lvl4pPr>
            <a:lvl5pPr marL="2057400" indent="-228600" defTabSz="977900">
              <a:defRPr>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defRPr>
            </a:lvl9pPr>
          </a:lstStyle>
          <a:p>
            <a:fld id="{127D44A8-9A55-A142-9E9D-03037B2A6A09}" type="slidenum">
              <a:rPr lang="tr-TR" altLang="tr-TR" smtClean="0"/>
              <a:pPr/>
              <a:t>5</a:t>
            </a:fld>
            <a:endParaRPr lang="tr-TR" altLang="tr-TR"/>
          </a:p>
        </p:txBody>
      </p:sp>
      <p:sp>
        <p:nvSpPr>
          <p:cNvPr id="20482" name="Rectangle 2">
            <a:extLst>
              <a:ext uri="{FF2B5EF4-FFF2-40B4-BE49-F238E27FC236}">
                <a16:creationId xmlns:a16="http://schemas.microsoft.com/office/drawing/2014/main" id="{225E9E06-C1B7-D9F0-3A04-5F377DCD9B0F}"/>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2EAC9689-078C-F52D-E4F3-C6554FB26B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54BD3F89-7DE2-941A-4EF5-E2B6722B60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defRPr>
                <a:solidFill>
                  <a:schemeClr val="tx1"/>
                </a:solidFill>
                <a:latin typeface="Arial" panose="020B0604020202020204" pitchFamily="34" charset="0"/>
              </a:defRPr>
            </a:lvl1pPr>
            <a:lvl2pPr marL="742950" indent="-285750" defTabSz="977900">
              <a:defRPr>
                <a:solidFill>
                  <a:schemeClr val="tx1"/>
                </a:solidFill>
                <a:latin typeface="Arial" panose="020B0604020202020204" pitchFamily="34" charset="0"/>
              </a:defRPr>
            </a:lvl2pPr>
            <a:lvl3pPr marL="1143000" indent="-228600" defTabSz="977900">
              <a:defRPr>
                <a:solidFill>
                  <a:schemeClr val="tx1"/>
                </a:solidFill>
                <a:latin typeface="Arial" panose="020B0604020202020204" pitchFamily="34" charset="0"/>
              </a:defRPr>
            </a:lvl3pPr>
            <a:lvl4pPr marL="1600200" indent="-228600" defTabSz="977900">
              <a:defRPr>
                <a:solidFill>
                  <a:schemeClr val="tx1"/>
                </a:solidFill>
                <a:latin typeface="Arial" panose="020B0604020202020204" pitchFamily="34" charset="0"/>
              </a:defRPr>
            </a:lvl4pPr>
            <a:lvl5pPr marL="2057400" indent="-228600" defTabSz="977900">
              <a:defRPr>
                <a:solidFill>
                  <a:schemeClr val="tx1"/>
                </a:solidFill>
                <a:latin typeface="Arial" panose="020B0604020202020204" pitchFamily="34" charset="0"/>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defRPr>
            </a:lvl9pPr>
          </a:lstStyle>
          <a:p>
            <a:fld id="{1B4CB571-6DE1-1047-929B-587580A56A48}" type="slidenum">
              <a:rPr lang="tr-TR" altLang="tr-TR" smtClean="0"/>
              <a:pPr/>
              <a:t>97</a:t>
            </a:fld>
            <a:endParaRPr lang="tr-TR" altLang="tr-TR"/>
          </a:p>
        </p:txBody>
      </p:sp>
      <p:sp>
        <p:nvSpPr>
          <p:cNvPr id="110594" name="Rectangle 2">
            <a:extLst>
              <a:ext uri="{FF2B5EF4-FFF2-40B4-BE49-F238E27FC236}">
                <a16:creationId xmlns:a16="http://schemas.microsoft.com/office/drawing/2014/main" id="{8ED21314-2364-5C84-013D-D6D85CBCFDC7}"/>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FAE97E86-A872-1C64-0110-63FB690350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tr-T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EDA89AB4-7250-4F2D-5296-4942AC8E3E11}"/>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767954CA-0816-86E8-DB99-CF2D82CBED8A}"/>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587698E4-A6EF-034E-48F9-DF5BC31963F1}"/>
              </a:ext>
            </a:extLst>
          </p:cNvPr>
          <p:cNvSpPr>
            <a:spLocks noGrp="1"/>
          </p:cNvSpPr>
          <p:nvPr>
            <p:ph type="sldNum" sz="quarter" idx="12"/>
          </p:nvPr>
        </p:nvSpPr>
        <p:spPr/>
        <p:txBody>
          <a:bodyPr/>
          <a:lstStyle>
            <a:lvl1pPr>
              <a:defRPr/>
            </a:lvl1pPr>
          </a:lstStyle>
          <a:p>
            <a:pPr>
              <a:defRPr/>
            </a:pPr>
            <a:fld id="{61BFC587-D9A8-674D-820D-52AB05AABAE5}" type="slidenum">
              <a:rPr lang="tr-TR" altLang="tr-TR"/>
              <a:pPr>
                <a:defRPr/>
              </a:pPr>
              <a:t>‹#›</a:t>
            </a:fld>
            <a:endParaRPr lang="tr-TR" altLang="tr-TR"/>
          </a:p>
        </p:txBody>
      </p:sp>
    </p:spTree>
    <p:extLst>
      <p:ext uri="{BB962C8B-B14F-4D97-AF65-F5344CB8AC3E}">
        <p14:creationId xmlns:p14="http://schemas.microsoft.com/office/powerpoint/2010/main" val="351131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25310178-286B-E2EC-10E9-275B36D770BF}"/>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95A8D9CB-B59D-6E53-4ACB-0487A52AE1CF}"/>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BA20E226-5B27-2EF9-77A6-05372BD2F449}"/>
              </a:ext>
            </a:extLst>
          </p:cNvPr>
          <p:cNvSpPr>
            <a:spLocks noGrp="1"/>
          </p:cNvSpPr>
          <p:nvPr>
            <p:ph type="sldNum" sz="quarter" idx="12"/>
          </p:nvPr>
        </p:nvSpPr>
        <p:spPr/>
        <p:txBody>
          <a:bodyPr/>
          <a:lstStyle>
            <a:lvl1pPr>
              <a:defRPr/>
            </a:lvl1pPr>
          </a:lstStyle>
          <a:p>
            <a:pPr>
              <a:defRPr/>
            </a:pPr>
            <a:fld id="{0F5E01AD-E091-6E49-98D9-3F4E60719244}" type="slidenum">
              <a:rPr lang="tr-TR" altLang="tr-TR"/>
              <a:pPr>
                <a:defRPr/>
              </a:pPr>
              <a:t>‹#›</a:t>
            </a:fld>
            <a:endParaRPr lang="tr-TR" altLang="tr-TR"/>
          </a:p>
        </p:txBody>
      </p:sp>
    </p:spTree>
    <p:extLst>
      <p:ext uri="{BB962C8B-B14F-4D97-AF65-F5344CB8AC3E}">
        <p14:creationId xmlns:p14="http://schemas.microsoft.com/office/powerpoint/2010/main" val="388694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4A934378-FA7F-38F5-B613-B278AFC8FA6A}"/>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62CD4DA5-5455-F3D6-491E-0DB5A79EF251}"/>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03664A96-4BFE-5F52-72D8-B25ADEA5FFFC}"/>
              </a:ext>
            </a:extLst>
          </p:cNvPr>
          <p:cNvSpPr>
            <a:spLocks noGrp="1"/>
          </p:cNvSpPr>
          <p:nvPr>
            <p:ph type="sldNum" sz="quarter" idx="12"/>
          </p:nvPr>
        </p:nvSpPr>
        <p:spPr/>
        <p:txBody>
          <a:bodyPr/>
          <a:lstStyle>
            <a:lvl1pPr>
              <a:defRPr/>
            </a:lvl1pPr>
          </a:lstStyle>
          <a:p>
            <a:pPr>
              <a:defRPr/>
            </a:pPr>
            <a:fld id="{C0055B2F-B21A-C54B-A90C-5BAA8FD34A96}" type="slidenum">
              <a:rPr lang="tr-TR" altLang="tr-TR"/>
              <a:pPr>
                <a:defRPr/>
              </a:pPr>
              <a:t>‹#›</a:t>
            </a:fld>
            <a:endParaRPr lang="tr-TR" altLang="tr-TR"/>
          </a:p>
        </p:txBody>
      </p:sp>
    </p:spTree>
    <p:extLst>
      <p:ext uri="{BB962C8B-B14F-4D97-AF65-F5344CB8AC3E}">
        <p14:creationId xmlns:p14="http://schemas.microsoft.com/office/powerpoint/2010/main" val="145143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BE319C4D-886D-C869-EAB0-9A24B6E89368}"/>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E7005456-96AA-CD6B-3843-E1A8D2CEAD76}"/>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CDEDD392-164C-1B8D-BC74-59B9F8788A32}"/>
              </a:ext>
            </a:extLst>
          </p:cNvPr>
          <p:cNvSpPr>
            <a:spLocks noGrp="1"/>
          </p:cNvSpPr>
          <p:nvPr>
            <p:ph type="sldNum" sz="quarter" idx="12"/>
          </p:nvPr>
        </p:nvSpPr>
        <p:spPr/>
        <p:txBody>
          <a:bodyPr/>
          <a:lstStyle>
            <a:lvl1pPr>
              <a:defRPr/>
            </a:lvl1pPr>
          </a:lstStyle>
          <a:p>
            <a:pPr>
              <a:defRPr/>
            </a:pPr>
            <a:fld id="{EF61FCA5-EECB-C84C-802F-2DA9D2F63948}" type="slidenum">
              <a:rPr lang="tr-TR" altLang="tr-TR"/>
              <a:pPr>
                <a:defRPr/>
              </a:pPr>
              <a:t>‹#›</a:t>
            </a:fld>
            <a:endParaRPr lang="tr-TR" altLang="tr-TR"/>
          </a:p>
        </p:txBody>
      </p:sp>
    </p:spTree>
    <p:extLst>
      <p:ext uri="{BB962C8B-B14F-4D97-AF65-F5344CB8AC3E}">
        <p14:creationId xmlns:p14="http://schemas.microsoft.com/office/powerpoint/2010/main" val="209889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E4958-68D1-67AF-FC38-6B7BDD4E6797}"/>
              </a:ext>
            </a:extLst>
          </p:cNvPr>
          <p:cNvSpPr>
            <a:spLocks noGrp="1"/>
          </p:cNvSpPr>
          <p:nvPr>
            <p:ph type="dt" sz="half" idx="10"/>
          </p:nvPr>
        </p:nvSpPr>
        <p:spPr/>
        <p:txBody>
          <a:bodyPr/>
          <a:lstStyle>
            <a:lvl1pPr>
              <a:defRPr/>
            </a:lvl1pPr>
          </a:lstStyle>
          <a:p>
            <a:pPr>
              <a:defRPr/>
            </a:pPr>
            <a:r>
              <a:rPr lang="tr-TR"/>
              <a:t>11 Ekim 2001</a:t>
            </a:r>
          </a:p>
        </p:txBody>
      </p:sp>
      <p:sp>
        <p:nvSpPr>
          <p:cNvPr id="5" name="Footer Placeholder 4">
            <a:extLst>
              <a:ext uri="{FF2B5EF4-FFF2-40B4-BE49-F238E27FC236}">
                <a16:creationId xmlns:a16="http://schemas.microsoft.com/office/drawing/2014/main" id="{B3802833-44B1-3D97-02A6-4EB3B304EB3E}"/>
              </a:ext>
            </a:extLst>
          </p:cNvPr>
          <p:cNvSpPr>
            <a:spLocks noGrp="1"/>
          </p:cNvSpPr>
          <p:nvPr>
            <p:ph type="ftr" sz="quarter" idx="11"/>
          </p:nvPr>
        </p:nvSpPr>
        <p:spPr/>
        <p:txBody>
          <a:bodyPr/>
          <a:lstStyle>
            <a:lvl1pPr>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1EF4A980-970D-126C-F97E-92FECC979075}"/>
              </a:ext>
            </a:extLst>
          </p:cNvPr>
          <p:cNvSpPr>
            <a:spLocks noGrp="1"/>
          </p:cNvSpPr>
          <p:nvPr>
            <p:ph type="sldNum" sz="quarter" idx="12"/>
          </p:nvPr>
        </p:nvSpPr>
        <p:spPr/>
        <p:txBody>
          <a:bodyPr/>
          <a:lstStyle>
            <a:lvl1pPr>
              <a:defRPr/>
            </a:lvl1pPr>
          </a:lstStyle>
          <a:p>
            <a:pPr>
              <a:defRPr/>
            </a:pPr>
            <a:fld id="{2498B327-648B-7348-8C89-4DE6C3372994}" type="slidenum">
              <a:rPr lang="tr-TR" altLang="tr-TR"/>
              <a:pPr>
                <a:defRPr/>
              </a:pPr>
              <a:t>‹#›</a:t>
            </a:fld>
            <a:endParaRPr lang="tr-TR" altLang="tr-TR"/>
          </a:p>
        </p:txBody>
      </p:sp>
    </p:spTree>
    <p:extLst>
      <p:ext uri="{BB962C8B-B14F-4D97-AF65-F5344CB8AC3E}">
        <p14:creationId xmlns:p14="http://schemas.microsoft.com/office/powerpoint/2010/main" val="4195737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3">
            <a:extLst>
              <a:ext uri="{FF2B5EF4-FFF2-40B4-BE49-F238E27FC236}">
                <a16:creationId xmlns:a16="http://schemas.microsoft.com/office/drawing/2014/main" id="{5EAB5476-FDD7-ECB4-EED2-B7AB616C8613}"/>
              </a:ext>
            </a:extLst>
          </p:cNvPr>
          <p:cNvSpPr>
            <a:spLocks noGrp="1"/>
          </p:cNvSpPr>
          <p:nvPr>
            <p:ph type="dt" sz="half" idx="10"/>
          </p:nvPr>
        </p:nvSpPr>
        <p:spPr/>
        <p:txBody>
          <a:bodyPr/>
          <a:lstStyle>
            <a:lvl1pPr>
              <a:defRPr/>
            </a:lvl1pPr>
          </a:lstStyle>
          <a:p>
            <a:pPr>
              <a:defRPr/>
            </a:pPr>
            <a:r>
              <a:rPr lang="tr-TR"/>
              <a:t>11 Ekim 2001</a:t>
            </a:r>
          </a:p>
        </p:txBody>
      </p:sp>
      <p:sp>
        <p:nvSpPr>
          <p:cNvPr id="6" name="Footer Placeholder 4">
            <a:extLst>
              <a:ext uri="{FF2B5EF4-FFF2-40B4-BE49-F238E27FC236}">
                <a16:creationId xmlns:a16="http://schemas.microsoft.com/office/drawing/2014/main" id="{D362E9AF-EA68-23FD-C8C0-630268CAE892}"/>
              </a:ext>
            </a:extLst>
          </p:cNvPr>
          <p:cNvSpPr>
            <a:spLocks noGrp="1"/>
          </p:cNvSpPr>
          <p:nvPr>
            <p:ph type="ftr" sz="quarter" idx="11"/>
          </p:nvPr>
        </p:nvSpPr>
        <p:spPr/>
        <p:txBody>
          <a:bodyPr/>
          <a:lstStyle>
            <a:lvl1pPr>
              <a:defRPr/>
            </a:lvl1pPr>
          </a:lstStyle>
          <a:p>
            <a:pPr>
              <a:defRPr/>
            </a:pPr>
            <a:r>
              <a:rPr lang="tr-TR"/>
              <a:t>www.hakanozyildiz.com</a:t>
            </a:r>
          </a:p>
        </p:txBody>
      </p:sp>
      <p:sp>
        <p:nvSpPr>
          <p:cNvPr id="7" name="Slide Number Placeholder 5">
            <a:extLst>
              <a:ext uri="{FF2B5EF4-FFF2-40B4-BE49-F238E27FC236}">
                <a16:creationId xmlns:a16="http://schemas.microsoft.com/office/drawing/2014/main" id="{50BD1411-0544-09DD-4595-9B7B1C4526D2}"/>
              </a:ext>
            </a:extLst>
          </p:cNvPr>
          <p:cNvSpPr>
            <a:spLocks noGrp="1"/>
          </p:cNvSpPr>
          <p:nvPr>
            <p:ph type="sldNum" sz="quarter" idx="12"/>
          </p:nvPr>
        </p:nvSpPr>
        <p:spPr/>
        <p:txBody>
          <a:bodyPr/>
          <a:lstStyle>
            <a:lvl1pPr>
              <a:defRPr/>
            </a:lvl1pPr>
          </a:lstStyle>
          <a:p>
            <a:pPr>
              <a:defRPr/>
            </a:pPr>
            <a:fld id="{DE67FC38-C4BF-CE46-BCB0-39425CFAC3BD}" type="slidenum">
              <a:rPr lang="tr-TR" altLang="tr-TR"/>
              <a:pPr>
                <a:defRPr/>
              </a:pPr>
              <a:t>‹#›</a:t>
            </a:fld>
            <a:endParaRPr lang="tr-TR" altLang="tr-TR"/>
          </a:p>
        </p:txBody>
      </p:sp>
    </p:spTree>
    <p:extLst>
      <p:ext uri="{BB962C8B-B14F-4D97-AF65-F5344CB8AC3E}">
        <p14:creationId xmlns:p14="http://schemas.microsoft.com/office/powerpoint/2010/main" val="2801700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3">
            <a:extLst>
              <a:ext uri="{FF2B5EF4-FFF2-40B4-BE49-F238E27FC236}">
                <a16:creationId xmlns:a16="http://schemas.microsoft.com/office/drawing/2014/main" id="{ED7FA675-9D69-3D74-1677-0B9A3774C1DD}"/>
              </a:ext>
            </a:extLst>
          </p:cNvPr>
          <p:cNvSpPr>
            <a:spLocks noGrp="1"/>
          </p:cNvSpPr>
          <p:nvPr>
            <p:ph type="dt" sz="half" idx="10"/>
          </p:nvPr>
        </p:nvSpPr>
        <p:spPr/>
        <p:txBody>
          <a:bodyPr/>
          <a:lstStyle>
            <a:lvl1pPr>
              <a:defRPr/>
            </a:lvl1pPr>
          </a:lstStyle>
          <a:p>
            <a:pPr>
              <a:defRPr/>
            </a:pPr>
            <a:r>
              <a:rPr lang="tr-TR"/>
              <a:t>11 Ekim 2001</a:t>
            </a:r>
          </a:p>
        </p:txBody>
      </p:sp>
      <p:sp>
        <p:nvSpPr>
          <p:cNvPr id="8" name="Footer Placeholder 4">
            <a:extLst>
              <a:ext uri="{FF2B5EF4-FFF2-40B4-BE49-F238E27FC236}">
                <a16:creationId xmlns:a16="http://schemas.microsoft.com/office/drawing/2014/main" id="{E39122A1-727B-1DAA-3E2C-8221614AAA62}"/>
              </a:ext>
            </a:extLst>
          </p:cNvPr>
          <p:cNvSpPr>
            <a:spLocks noGrp="1"/>
          </p:cNvSpPr>
          <p:nvPr>
            <p:ph type="ftr" sz="quarter" idx="11"/>
          </p:nvPr>
        </p:nvSpPr>
        <p:spPr/>
        <p:txBody>
          <a:bodyPr/>
          <a:lstStyle>
            <a:lvl1pPr>
              <a:defRPr/>
            </a:lvl1pPr>
          </a:lstStyle>
          <a:p>
            <a:pPr>
              <a:defRPr/>
            </a:pPr>
            <a:r>
              <a:rPr lang="tr-TR"/>
              <a:t>www.hakanozyildiz.com</a:t>
            </a:r>
          </a:p>
        </p:txBody>
      </p:sp>
      <p:sp>
        <p:nvSpPr>
          <p:cNvPr id="9" name="Slide Number Placeholder 5">
            <a:extLst>
              <a:ext uri="{FF2B5EF4-FFF2-40B4-BE49-F238E27FC236}">
                <a16:creationId xmlns:a16="http://schemas.microsoft.com/office/drawing/2014/main" id="{09F37C3A-ABDA-DA83-2D0E-1E887B67DEFA}"/>
              </a:ext>
            </a:extLst>
          </p:cNvPr>
          <p:cNvSpPr>
            <a:spLocks noGrp="1"/>
          </p:cNvSpPr>
          <p:nvPr>
            <p:ph type="sldNum" sz="quarter" idx="12"/>
          </p:nvPr>
        </p:nvSpPr>
        <p:spPr/>
        <p:txBody>
          <a:bodyPr/>
          <a:lstStyle>
            <a:lvl1pPr>
              <a:defRPr/>
            </a:lvl1pPr>
          </a:lstStyle>
          <a:p>
            <a:pPr>
              <a:defRPr/>
            </a:pPr>
            <a:fld id="{4670A249-474A-F246-B976-AAD1D6C4D109}" type="slidenum">
              <a:rPr lang="tr-TR" altLang="tr-TR"/>
              <a:pPr>
                <a:defRPr/>
              </a:pPr>
              <a:t>‹#›</a:t>
            </a:fld>
            <a:endParaRPr lang="tr-TR" altLang="tr-TR"/>
          </a:p>
        </p:txBody>
      </p:sp>
    </p:spTree>
    <p:extLst>
      <p:ext uri="{BB962C8B-B14F-4D97-AF65-F5344CB8AC3E}">
        <p14:creationId xmlns:p14="http://schemas.microsoft.com/office/powerpoint/2010/main" val="377539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3">
            <a:extLst>
              <a:ext uri="{FF2B5EF4-FFF2-40B4-BE49-F238E27FC236}">
                <a16:creationId xmlns:a16="http://schemas.microsoft.com/office/drawing/2014/main" id="{96962932-792A-7A92-C00B-718096ED5B4D}"/>
              </a:ext>
            </a:extLst>
          </p:cNvPr>
          <p:cNvSpPr>
            <a:spLocks noGrp="1"/>
          </p:cNvSpPr>
          <p:nvPr>
            <p:ph type="dt" sz="half" idx="10"/>
          </p:nvPr>
        </p:nvSpPr>
        <p:spPr/>
        <p:txBody>
          <a:bodyPr/>
          <a:lstStyle>
            <a:lvl1pPr>
              <a:defRPr/>
            </a:lvl1pPr>
          </a:lstStyle>
          <a:p>
            <a:pPr>
              <a:defRPr/>
            </a:pPr>
            <a:r>
              <a:rPr lang="tr-TR"/>
              <a:t>11 Ekim 2001</a:t>
            </a:r>
          </a:p>
        </p:txBody>
      </p:sp>
      <p:sp>
        <p:nvSpPr>
          <p:cNvPr id="4" name="Footer Placeholder 4">
            <a:extLst>
              <a:ext uri="{FF2B5EF4-FFF2-40B4-BE49-F238E27FC236}">
                <a16:creationId xmlns:a16="http://schemas.microsoft.com/office/drawing/2014/main" id="{F04E4A78-B4F9-451F-E499-C1E3980C1C0A}"/>
              </a:ext>
            </a:extLst>
          </p:cNvPr>
          <p:cNvSpPr>
            <a:spLocks noGrp="1"/>
          </p:cNvSpPr>
          <p:nvPr>
            <p:ph type="ftr" sz="quarter" idx="11"/>
          </p:nvPr>
        </p:nvSpPr>
        <p:spPr/>
        <p:txBody>
          <a:bodyPr/>
          <a:lstStyle>
            <a:lvl1pPr>
              <a:defRPr/>
            </a:lvl1pPr>
          </a:lstStyle>
          <a:p>
            <a:pPr>
              <a:defRPr/>
            </a:pPr>
            <a:r>
              <a:rPr lang="tr-TR"/>
              <a:t>www.hakanozyildiz.com</a:t>
            </a:r>
          </a:p>
        </p:txBody>
      </p:sp>
      <p:sp>
        <p:nvSpPr>
          <p:cNvPr id="5" name="Slide Number Placeholder 5">
            <a:extLst>
              <a:ext uri="{FF2B5EF4-FFF2-40B4-BE49-F238E27FC236}">
                <a16:creationId xmlns:a16="http://schemas.microsoft.com/office/drawing/2014/main" id="{78BF9E97-87C3-C970-04FA-50333179F272}"/>
              </a:ext>
            </a:extLst>
          </p:cNvPr>
          <p:cNvSpPr>
            <a:spLocks noGrp="1"/>
          </p:cNvSpPr>
          <p:nvPr>
            <p:ph type="sldNum" sz="quarter" idx="12"/>
          </p:nvPr>
        </p:nvSpPr>
        <p:spPr/>
        <p:txBody>
          <a:bodyPr/>
          <a:lstStyle>
            <a:lvl1pPr>
              <a:defRPr/>
            </a:lvl1pPr>
          </a:lstStyle>
          <a:p>
            <a:pPr>
              <a:defRPr/>
            </a:pPr>
            <a:fld id="{C4BBF3A9-7F33-DE44-8C32-9654273CC9C2}" type="slidenum">
              <a:rPr lang="tr-TR" altLang="tr-TR"/>
              <a:pPr>
                <a:defRPr/>
              </a:pPr>
              <a:t>‹#›</a:t>
            </a:fld>
            <a:endParaRPr lang="tr-TR" altLang="tr-TR"/>
          </a:p>
        </p:txBody>
      </p:sp>
    </p:spTree>
    <p:extLst>
      <p:ext uri="{BB962C8B-B14F-4D97-AF65-F5344CB8AC3E}">
        <p14:creationId xmlns:p14="http://schemas.microsoft.com/office/powerpoint/2010/main" val="92985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B715BFD-EB4C-D4A7-D508-6FEC4DFB461A}"/>
              </a:ext>
            </a:extLst>
          </p:cNvPr>
          <p:cNvSpPr>
            <a:spLocks noGrp="1"/>
          </p:cNvSpPr>
          <p:nvPr>
            <p:ph type="dt" sz="half" idx="10"/>
          </p:nvPr>
        </p:nvSpPr>
        <p:spPr/>
        <p:txBody>
          <a:bodyPr/>
          <a:lstStyle>
            <a:lvl1pPr>
              <a:defRPr/>
            </a:lvl1pPr>
          </a:lstStyle>
          <a:p>
            <a:pPr>
              <a:defRPr/>
            </a:pPr>
            <a:r>
              <a:rPr lang="tr-TR"/>
              <a:t>11 Ekim 2001</a:t>
            </a:r>
          </a:p>
        </p:txBody>
      </p:sp>
      <p:sp>
        <p:nvSpPr>
          <p:cNvPr id="3" name="Footer Placeholder 4">
            <a:extLst>
              <a:ext uri="{FF2B5EF4-FFF2-40B4-BE49-F238E27FC236}">
                <a16:creationId xmlns:a16="http://schemas.microsoft.com/office/drawing/2014/main" id="{859DF5B7-1377-331A-7FF7-34BCE3505249}"/>
              </a:ext>
            </a:extLst>
          </p:cNvPr>
          <p:cNvSpPr>
            <a:spLocks noGrp="1"/>
          </p:cNvSpPr>
          <p:nvPr>
            <p:ph type="ftr" sz="quarter" idx="11"/>
          </p:nvPr>
        </p:nvSpPr>
        <p:spPr/>
        <p:txBody>
          <a:bodyPr/>
          <a:lstStyle>
            <a:lvl1pPr>
              <a:defRPr/>
            </a:lvl1pPr>
          </a:lstStyle>
          <a:p>
            <a:pPr>
              <a:defRPr/>
            </a:pPr>
            <a:r>
              <a:rPr lang="tr-TR"/>
              <a:t>www.hakanozyildiz.com</a:t>
            </a:r>
          </a:p>
        </p:txBody>
      </p:sp>
      <p:sp>
        <p:nvSpPr>
          <p:cNvPr id="4" name="Slide Number Placeholder 5">
            <a:extLst>
              <a:ext uri="{FF2B5EF4-FFF2-40B4-BE49-F238E27FC236}">
                <a16:creationId xmlns:a16="http://schemas.microsoft.com/office/drawing/2014/main" id="{8C55DEC9-E783-CB9F-3584-EF8F41D020ED}"/>
              </a:ext>
            </a:extLst>
          </p:cNvPr>
          <p:cNvSpPr>
            <a:spLocks noGrp="1"/>
          </p:cNvSpPr>
          <p:nvPr>
            <p:ph type="sldNum" sz="quarter" idx="12"/>
          </p:nvPr>
        </p:nvSpPr>
        <p:spPr/>
        <p:txBody>
          <a:bodyPr/>
          <a:lstStyle>
            <a:lvl1pPr>
              <a:defRPr/>
            </a:lvl1pPr>
          </a:lstStyle>
          <a:p>
            <a:pPr>
              <a:defRPr/>
            </a:pPr>
            <a:fld id="{B3C98AEA-6134-4945-AB59-F62190732D1B}" type="slidenum">
              <a:rPr lang="tr-TR" altLang="tr-TR"/>
              <a:pPr>
                <a:defRPr/>
              </a:pPr>
              <a:t>‹#›</a:t>
            </a:fld>
            <a:endParaRPr lang="tr-TR" altLang="tr-TR"/>
          </a:p>
        </p:txBody>
      </p:sp>
    </p:spTree>
    <p:extLst>
      <p:ext uri="{BB962C8B-B14F-4D97-AF65-F5344CB8AC3E}">
        <p14:creationId xmlns:p14="http://schemas.microsoft.com/office/powerpoint/2010/main" val="145653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5EF4D68-38AA-8D75-ADB9-F0E3D1879A4C}"/>
              </a:ext>
            </a:extLst>
          </p:cNvPr>
          <p:cNvSpPr>
            <a:spLocks noGrp="1"/>
          </p:cNvSpPr>
          <p:nvPr>
            <p:ph type="dt" sz="half" idx="10"/>
          </p:nvPr>
        </p:nvSpPr>
        <p:spPr/>
        <p:txBody>
          <a:bodyPr/>
          <a:lstStyle>
            <a:lvl1pPr>
              <a:defRPr/>
            </a:lvl1pPr>
          </a:lstStyle>
          <a:p>
            <a:pPr>
              <a:defRPr/>
            </a:pPr>
            <a:r>
              <a:rPr lang="tr-TR"/>
              <a:t>11 Ekim 2001</a:t>
            </a:r>
          </a:p>
        </p:txBody>
      </p:sp>
      <p:sp>
        <p:nvSpPr>
          <p:cNvPr id="6" name="Footer Placeholder 4">
            <a:extLst>
              <a:ext uri="{FF2B5EF4-FFF2-40B4-BE49-F238E27FC236}">
                <a16:creationId xmlns:a16="http://schemas.microsoft.com/office/drawing/2014/main" id="{1D662B91-8A12-6BB7-CCF0-33F586768B50}"/>
              </a:ext>
            </a:extLst>
          </p:cNvPr>
          <p:cNvSpPr>
            <a:spLocks noGrp="1"/>
          </p:cNvSpPr>
          <p:nvPr>
            <p:ph type="ftr" sz="quarter" idx="11"/>
          </p:nvPr>
        </p:nvSpPr>
        <p:spPr/>
        <p:txBody>
          <a:bodyPr/>
          <a:lstStyle>
            <a:lvl1pPr>
              <a:defRPr/>
            </a:lvl1pPr>
          </a:lstStyle>
          <a:p>
            <a:pPr>
              <a:defRPr/>
            </a:pPr>
            <a:r>
              <a:rPr lang="tr-TR"/>
              <a:t>www.hakanozyildiz.com</a:t>
            </a:r>
          </a:p>
        </p:txBody>
      </p:sp>
      <p:sp>
        <p:nvSpPr>
          <p:cNvPr id="7" name="Slide Number Placeholder 5">
            <a:extLst>
              <a:ext uri="{FF2B5EF4-FFF2-40B4-BE49-F238E27FC236}">
                <a16:creationId xmlns:a16="http://schemas.microsoft.com/office/drawing/2014/main" id="{A35FCA59-4409-E4D4-C4C3-FA4E7BBE0C71}"/>
              </a:ext>
            </a:extLst>
          </p:cNvPr>
          <p:cNvSpPr>
            <a:spLocks noGrp="1"/>
          </p:cNvSpPr>
          <p:nvPr>
            <p:ph type="sldNum" sz="quarter" idx="12"/>
          </p:nvPr>
        </p:nvSpPr>
        <p:spPr/>
        <p:txBody>
          <a:bodyPr/>
          <a:lstStyle>
            <a:lvl1pPr>
              <a:defRPr/>
            </a:lvl1pPr>
          </a:lstStyle>
          <a:p>
            <a:pPr>
              <a:defRPr/>
            </a:pPr>
            <a:fld id="{2BDECCD3-5ADD-3A4E-A8B6-3A6C41BE5996}" type="slidenum">
              <a:rPr lang="tr-TR" altLang="tr-TR"/>
              <a:pPr>
                <a:defRPr/>
              </a:pPr>
              <a:t>‹#›</a:t>
            </a:fld>
            <a:endParaRPr lang="tr-TR" altLang="tr-TR"/>
          </a:p>
        </p:txBody>
      </p:sp>
    </p:spTree>
    <p:extLst>
      <p:ext uri="{BB962C8B-B14F-4D97-AF65-F5344CB8AC3E}">
        <p14:creationId xmlns:p14="http://schemas.microsoft.com/office/powerpoint/2010/main" val="255483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2BE3932-EBC9-D9FF-2EE0-7BDE7D4C8EC9}"/>
              </a:ext>
            </a:extLst>
          </p:cNvPr>
          <p:cNvSpPr>
            <a:spLocks noGrp="1"/>
          </p:cNvSpPr>
          <p:nvPr>
            <p:ph type="dt" sz="half" idx="10"/>
          </p:nvPr>
        </p:nvSpPr>
        <p:spPr/>
        <p:txBody>
          <a:bodyPr/>
          <a:lstStyle>
            <a:lvl1pPr>
              <a:defRPr/>
            </a:lvl1pPr>
          </a:lstStyle>
          <a:p>
            <a:pPr>
              <a:defRPr/>
            </a:pPr>
            <a:r>
              <a:rPr lang="tr-TR"/>
              <a:t>11 Ekim 2001</a:t>
            </a:r>
          </a:p>
        </p:txBody>
      </p:sp>
      <p:sp>
        <p:nvSpPr>
          <p:cNvPr id="6" name="Footer Placeholder 4">
            <a:extLst>
              <a:ext uri="{FF2B5EF4-FFF2-40B4-BE49-F238E27FC236}">
                <a16:creationId xmlns:a16="http://schemas.microsoft.com/office/drawing/2014/main" id="{C1CF5138-CC49-AB71-356B-28F656436FA6}"/>
              </a:ext>
            </a:extLst>
          </p:cNvPr>
          <p:cNvSpPr>
            <a:spLocks noGrp="1"/>
          </p:cNvSpPr>
          <p:nvPr>
            <p:ph type="ftr" sz="quarter" idx="11"/>
          </p:nvPr>
        </p:nvSpPr>
        <p:spPr/>
        <p:txBody>
          <a:bodyPr/>
          <a:lstStyle>
            <a:lvl1pPr>
              <a:defRPr/>
            </a:lvl1pPr>
          </a:lstStyle>
          <a:p>
            <a:pPr>
              <a:defRPr/>
            </a:pPr>
            <a:r>
              <a:rPr lang="tr-TR"/>
              <a:t>www.hakanozyildiz.com</a:t>
            </a:r>
          </a:p>
        </p:txBody>
      </p:sp>
      <p:sp>
        <p:nvSpPr>
          <p:cNvPr id="7" name="Slide Number Placeholder 5">
            <a:extLst>
              <a:ext uri="{FF2B5EF4-FFF2-40B4-BE49-F238E27FC236}">
                <a16:creationId xmlns:a16="http://schemas.microsoft.com/office/drawing/2014/main" id="{AFFC1FB9-EE4F-4D89-8FF0-CD02B9CFECB5}"/>
              </a:ext>
            </a:extLst>
          </p:cNvPr>
          <p:cNvSpPr>
            <a:spLocks noGrp="1"/>
          </p:cNvSpPr>
          <p:nvPr>
            <p:ph type="sldNum" sz="quarter" idx="12"/>
          </p:nvPr>
        </p:nvSpPr>
        <p:spPr/>
        <p:txBody>
          <a:bodyPr/>
          <a:lstStyle>
            <a:lvl1pPr>
              <a:defRPr/>
            </a:lvl1pPr>
          </a:lstStyle>
          <a:p>
            <a:pPr>
              <a:defRPr/>
            </a:pPr>
            <a:fld id="{5D247270-1A7E-2548-BD36-D89B2E3F57E5}" type="slidenum">
              <a:rPr lang="tr-TR" altLang="tr-TR"/>
              <a:pPr>
                <a:defRPr/>
              </a:pPr>
              <a:t>‹#›</a:t>
            </a:fld>
            <a:endParaRPr lang="tr-TR" altLang="tr-TR"/>
          </a:p>
        </p:txBody>
      </p:sp>
    </p:spTree>
    <p:extLst>
      <p:ext uri="{BB962C8B-B14F-4D97-AF65-F5344CB8AC3E}">
        <p14:creationId xmlns:p14="http://schemas.microsoft.com/office/powerpoint/2010/main" val="3073550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A5AFE43-FE55-E49A-D2C6-A28D93D63E9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tr-TR"/>
              <a:t>Click to edit Master title style</a:t>
            </a:r>
            <a:endParaRPr lang="tr-TR" altLang="tr-TR"/>
          </a:p>
        </p:txBody>
      </p:sp>
      <p:sp>
        <p:nvSpPr>
          <p:cNvPr id="1027" name="Text Placeholder 2">
            <a:extLst>
              <a:ext uri="{FF2B5EF4-FFF2-40B4-BE49-F238E27FC236}">
                <a16:creationId xmlns:a16="http://schemas.microsoft.com/office/drawing/2014/main" id="{135BE60D-ECEC-4102-9D30-3B8849D5E26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tr-TR"/>
              <a:t>Click to edit Master text styles</a:t>
            </a:r>
          </a:p>
          <a:p>
            <a:pPr lvl="1"/>
            <a:r>
              <a:rPr lang="en-US" altLang="tr-TR"/>
              <a:t>Second level</a:t>
            </a:r>
          </a:p>
          <a:p>
            <a:pPr lvl="2"/>
            <a:r>
              <a:rPr lang="en-US" altLang="tr-TR"/>
              <a:t>Third level</a:t>
            </a:r>
          </a:p>
          <a:p>
            <a:pPr lvl="3"/>
            <a:r>
              <a:rPr lang="en-US" altLang="tr-TR"/>
              <a:t>Fourth level</a:t>
            </a:r>
          </a:p>
          <a:p>
            <a:pPr lvl="4"/>
            <a:r>
              <a:rPr lang="en-US" altLang="tr-TR"/>
              <a:t>Fifth level</a:t>
            </a:r>
            <a:endParaRPr lang="tr-TR" altLang="tr-TR"/>
          </a:p>
        </p:txBody>
      </p:sp>
      <p:sp>
        <p:nvSpPr>
          <p:cNvPr id="4" name="Date Placeholder 3">
            <a:extLst>
              <a:ext uri="{FF2B5EF4-FFF2-40B4-BE49-F238E27FC236}">
                <a16:creationId xmlns:a16="http://schemas.microsoft.com/office/drawing/2014/main" id="{7AD25750-BD24-8A40-C4F6-ABDB1C1CA57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r>
              <a:rPr lang="tr-TR"/>
              <a:t>11 Ekim 2001</a:t>
            </a:r>
          </a:p>
        </p:txBody>
      </p:sp>
      <p:sp>
        <p:nvSpPr>
          <p:cNvPr id="5" name="Footer Placeholder 4">
            <a:extLst>
              <a:ext uri="{FF2B5EF4-FFF2-40B4-BE49-F238E27FC236}">
                <a16:creationId xmlns:a16="http://schemas.microsoft.com/office/drawing/2014/main" id="{4BB0F2C5-93F0-2C33-DA83-F597FAE2F15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r>
              <a:rPr lang="tr-TR"/>
              <a:t>www.hakanozyildiz.com</a:t>
            </a:r>
          </a:p>
        </p:txBody>
      </p:sp>
      <p:sp>
        <p:nvSpPr>
          <p:cNvPr id="6" name="Slide Number Placeholder 5">
            <a:extLst>
              <a:ext uri="{FF2B5EF4-FFF2-40B4-BE49-F238E27FC236}">
                <a16:creationId xmlns:a16="http://schemas.microsoft.com/office/drawing/2014/main" id="{E30C3BFC-B4D1-DBC6-C31A-2ADD75025AB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7C6E0B3A-55DB-0349-A688-36B3AA4F1435}" type="slidenum">
              <a:rPr lang="tr-TR" altLang="tr-TR"/>
              <a:pPr>
                <a:defRPr/>
              </a:pPr>
              <a:t>‹#›</a:t>
            </a:fld>
            <a:endParaRPr lang="tr-TR" altLang="tr-T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kanozyildiz@gmail.com" TargetMode="External"/><Relationship Id="rId2" Type="http://schemas.openxmlformats.org/officeDocument/2006/relationships/hyperlink" Target="http://www.hozyildiz.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invest.gov.tr/tr/news/news-from-turkey/sayfalar/turkey.russia.akkuyu.nuclear.power.deal.signed.aspx"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www.kgf.com.tr/"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7D360433-0A2E-A5B5-C6B2-227673605925}"/>
              </a:ext>
            </a:extLst>
          </p:cNvPr>
          <p:cNvSpPr>
            <a:spLocks noGrp="1" noChangeArrowheads="1"/>
          </p:cNvSpPr>
          <p:nvPr>
            <p:ph type="ctrTitle"/>
          </p:nvPr>
        </p:nvSpPr>
        <p:spPr>
          <a:xfrm>
            <a:off x="685800" y="1773238"/>
            <a:ext cx="7772400" cy="1511300"/>
          </a:xfrm>
        </p:spPr>
        <p:txBody>
          <a:bodyPr rtlCol="0">
            <a:normAutofit fontScale="90000"/>
          </a:bodyPr>
          <a:lstStyle/>
          <a:p>
            <a:pPr eaLnBrk="1" fontAlgn="auto" hangingPunct="1">
              <a:spcAft>
                <a:spcPts val="0"/>
              </a:spcAft>
              <a:defRPr/>
            </a:pPr>
            <a:r>
              <a:rPr lang="tr-TR" sz="5400" b="1" dirty="0"/>
              <a:t>KOŞULLU YÜKÜMLÜLÜKLER</a:t>
            </a:r>
            <a:endParaRPr lang="en-US" sz="5400" b="1" dirty="0"/>
          </a:p>
        </p:txBody>
      </p:sp>
      <p:sp>
        <p:nvSpPr>
          <p:cNvPr id="15362" name="Rectangle 3">
            <a:extLst>
              <a:ext uri="{FF2B5EF4-FFF2-40B4-BE49-F238E27FC236}">
                <a16:creationId xmlns:a16="http://schemas.microsoft.com/office/drawing/2014/main" id="{DDCD7A00-CBA5-7A2A-0113-9C3CD806A016}"/>
              </a:ext>
            </a:extLst>
          </p:cNvPr>
          <p:cNvSpPr>
            <a:spLocks noGrp="1"/>
          </p:cNvSpPr>
          <p:nvPr>
            <p:ph type="subTitle" idx="1"/>
          </p:nvPr>
        </p:nvSpPr>
        <p:spPr>
          <a:xfrm>
            <a:off x="900113" y="3500438"/>
            <a:ext cx="7200900" cy="2736850"/>
          </a:xfrm>
        </p:spPr>
        <p:txBody>
          <a:bodyPr/>
          <a:lstStyle/>
          <a:p>
            <a:pPr eaLnBrk="1" hangingPunct="1">
              <a:defRPr/>
            </a:pPr>
            <a:r>
              <a:rPr lang="tr-TR" altLang="tr-TR" sz="3600" b="1" dirty="0">
                <a:solidFill>
                  <a:srgbClr val="FF0000"/>
                </a:solidFill>
              </a:rPr>
              <a:t>R. HAKAN ÖZYILDIZ</a:t>
            </a:r>
          </a:p>
          <a:p>
            <a:pPr eaLnBrk="1" hangingPunct="1">
              <a:defRPr/>
            </a:pPr>
            <a:r>
              <a:rPr lang="tr-TR" altLang="tr-TR" sz="2400" b="1" dirty="0">
                <a:solidFill>
                  <a:srgbClr val="CC0000"/>
                </a:solidFill>
              </a:rPr>
              <a:t> 2025</a:t>
            </a:r>
          </a:p>
          <a:p>
            <a:pPr eaLnBrk="1" hangingPunct="1">
              <a:defRPr/>
            </a:pPr>
            <a:r>
              <a:rPr lang="tr-TR" altLang="tr-TR" sz="2000" b="1" dirty="0">
                <a:solidFill>
                  <a:srgbClr val="CC0000"/>
                </a:solidFill>
              </a:rPr>
              <a:t>Web: </a:t>
            </a:r>
            <a:r>
              <a:rPr lang="tr-TR" altLang="tr-TR" sz="2000" b="1" dirty="0">
                <a:solidFill>
                  <a:srgbClr val="CC0000"/>
                </a:solidFill>
                <a:hlinkClick r:id="rId2"/>
              </a:rPr>
              <a:t>www.hozyildiz.com</a:t>
            </a:r>
            <a:endParaRPr lang="tr-TR" altLang="tr-TR" sz="2000" b="1" dirty="0">
              <a:solidFill>
                <a:srgbClr val="CC0000"/>
              </a:solidFill>
            </a:endParaRPr>
          </a:p>
          <a:p>
            <a:pPr eaLnBrk="1" hangingPunct="1">
              <a:defRPr/>
            </a:pPr>
            <a:r>
              <a:rPr lang="tr-TR" altLang="tr-TR" sz="2000" b="1" dirty="0">
                <a:solidFill>
                  <a:srgbClr val="CC0000"/>
                </a:solidFill>
                <a:hlinkClick r:id="rId3"/>
              </a:rPr>
              <a:t>E-posta:  hakanozyildiz@gmail.com</a:t>
            </a:r>
            <a:endParaRPr lang="tr-TR" altLang="tr-TR" sz="2000" b="1" dirty="0">
              <a:solidFill>
                <a:srgbClr val="CC0000"/>
              </a:solidFill>
            </a:endParaRPr>
          </a:p>
          <a:p>
            <a:pPr eaLnBrk="1" hangingPunct="1">
              <a:defRPr/>
            </a:pPr>
            <a:endParaRPr lang="en-US" altLang="tr-TR" sz="2000" b="1" dirty="0">
              <a:solidFill>
                <a:srgbClr val="CC0000"/>
              </a:solidFill>
            </a:endParaRPr>
          </a:p>
          <a:p>
            <a:pPr eaLnBrk="1" hangingPunct="1">
              <a:defRPr/>
            </a:pPr>
            <a:r>
              <a:rPr lang="tr-TR" altLang="tr-TR" sz="1600" b="1" dirty="0">
                <a:solidFill>
                  <a:schemeClr val="accent5">
                    <a:lumMod val="75000"/>
                  </a:schemeClr>
                </a:solidFill>
              </a:rPr>
              <a:t>Sunumun hazırlanmasında </a:t>
            </a:r>
            <a:r>
              <a:rPr lang="tr-TR" altLang="tr-TR" sz="1600" b="1" dirty="0" err="1">
                <a:solidFill>
                  <a:schemeClr val="accent5">
                    <a:lumMod val="75000"/>
                  </a:schemeClr>
                </a:solidFill>
              </a:rPr>
              <a:t>TEPAV’ın</a:t>
            </a:r>
            <a:r>
              <a:rPr lang="tr-TR" altLang="tr-TR" sz="1600" b="1" dirty="0">
                <a:solidFill>
                  <a:schemeClr val="accent5">
                    <a:lumMod val="75000"/>
                  </a:schemeClr>
                </a:solidFill>
              </a:rPr>
              <a:t> “Türkiye’de Kamu-Özel İşbirliği Modeli Uygulaması” başlıklı çalışmasından yararlanılmıştır.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AFD979ED-2A18-EC2F-BB29-90192E68C6DA}"/>
              </a:ext>
            </a:extLst>
          </p:cNvPr>
          <p:cNvSpPr>
            <a:spLocks noGrp="1"/>
          </p:cNvSpPr>
          <p:nvPr>
            <p:ph type="title"/>
          </p:nvPr>
        </p:nvSpPr>
        <p:spPr/>
        <p:txBody>
          <a:bodyPr/>
          <a:lstStyle/>
          <a:p>
            <a:pPr eaLnBrk="1" hangingPunct="1"/>
            <a:r>
              <a:rPr lang="tr-TR" altLang="tr-TR" sz="2800" b="1"/>
              <a:t>HERHANGİ BİR HUKUKİ MEVZUATA/ SÖZLEŞMEYE BAĞLI OLMAYAN, ÖNGÖRÜLMEYEN RİSKLER</a:t>
            </a:r>
            <a:endParaRPr lang="en-US" altLang="tr-TR" sz="2800" b="1"/>
          </a:p>
        </p:txBody>
      </p:sp>
      <p:sp>
        <p:nvSpPr>
          <p:cNvPr id="25602" name="Rectangle 3">
            <a:extLst>
              <a:ext uri="{FF2B5EF4-FFF2-40B4-BE49-F238E27FC236}">
                <a16:creationId xmlns:a16="http://schemas.microsoft.com/office/drawing/2014/main" id="{4838827D-CE28-A85E-FDC2-5788B02B51B1}"/>
              </a:ext>
            </a:extLst>
          </p:cNvPr>
          <p:cNvSpPr>
            <a:spLocks noGrp="1"/>
          </p:cNvSpPr>
          <p:nvPr>
            <p:ph idx="1"/>
          </p:nvPr>
        </p:nvSpPr>
        <p:spPr/>
        <p:txBody>
          <a:bodyPr/>
          <a:lstStyle/>
          <a:p>
            <a:pPr eaLnBrk="1" hangingPunct="1">
              <a:lnSpc>
                <a:spcPct val="90000"/>
              </a:lnSpc>
              <a:buFontTx/>
              <a:buNone/>
            </a:pPr>
            <a:r>
              <a:rPr lang="tr-TR" altLang="tr-TR" sz="1600" b="1"/>
              <a:t>KOŞULLU – ÖRTÜLÜ (ZIMNİ)</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Kamu kuruluşlarının yabancı ülkelerle Hazine garantisi olmaksızın yaptıkları uluslararası anlaşmalardan kaynaklanan yükümlülüklerini yerine getirmelerinde temerrüde düşmeleri</a:t>
            </a:r>
          </a:p>
          <a:p>
            <a:pPr eaLnBrk="1" hangingPunct="1">
              <a:lnSpc>
                <a:spcPct val="90000"/>
              </a:lnSpc>
              <a:buFont typeface="Wingdings" pitchFamily="2" charset="2"/>
              <a:buChar char="v"/>
            </a:pPr>
            <a:r>
              <a:rPr lang="tr-TR" altLang="tr-TR" sz="1600"/>
              <a:t>Yerel yönetimlerin garantisiz yükümlülüklerine ilişkin ödemelerinde temerrüde düşmesi</a:t>
            </a:r>
          </a:p>
          <a:p>
            <a:pPr eaLnBrk="1" hangingPunct="1">
              <a:lnSpc>
                <a:spcPct val="90000"/>
              </a:lnSpc>
              <a:buFont typeface="Wingdings" pitchFamily="2" charset="2"/>
              <a:buChar char="v"/>
            </a:pPr>
            <a:r>
              <a:rPr lang="tr-TR" altLang="tr-TR" sz="1600"/>
              <a:t>Özelleştirilmiş kuruluşların borçları</a:t>
            </a:r>
          </a:p>
          <a:p>
            <a:pPr eaLnBrk="1" hangingPunct="1">
              <a:lnSpc>
                <a:spcPct val="90000"/>
              </a:lnSpc>
              <a:buFont typeface="Wingdings" pitchFamily="2" charset="2"/>
              <a:buChar char="v"/>
            </a:pPr>
            <a:r>
              <a:rPr lang="tr-TR" altLang="tr-TR" sz="1600"/>
              <a:t>Mevduat garantisine bağlı olmaksızın banka iflasları neticesinde oluşabilecek maliyetler</a:t>
            </a:r>
          </a:p>
          <a:p>
            <a:pPr eaLnBrk="1" hangingPunct="1">
              <a:lnSpc>
                <a:spcPct val="90000"/>
              </a:lnSpc>
              <a:buFont typeface="Wingdings" pitchFamily="2" charset="2"/>
              <a:buChar char="v"/>
            </a:pPr>
            <a:r>
              <a:rPr lang="tr-TR" altLang="tr-TR" sz="1600"/>
              <a:t>Sosyal güvenlik kuruluşlarının kamu garantisi altında olmayan yükümlülüklerine ilişkin ödemelerinde temerrüde düşmesi</a:t>
            </a:r>
          </a:p>
          <a:p>
            <a:pPr eaLnBrk="1" hangingPunct="1">
              <a:lnSpc>
                <a:spcPct val="90000"/>
              </a:lnSpc>
              <a:buFont typeface="Wingdings" pitchFamily="2" charset="2"/>
              <a:buChar char="v"/>
            </a:pPr>
            <a:r>
              <a:rPr lang="tr-TR" altLang="tr-TR" sz="1600"/>
              <a:t>Merkez Bankası’nın temerrüde düşmesi</a:t>
            </a:r>
          </a:p>
          <a:p>
            <a:pPr eaLnBrk="1" hangingPunct="1">
              <a:lnSpc>
                <a:spcPct val="90000"/>
              </a:lnSpc>
              <a:buFont typeface="Wingdings" pitchFamily="2" charset="2"/>
              <a:buChar char="v"/>
            </a:pPr>
            <a:r>
              <a:rPr lang="tr-TR" altLang="tr-TR" sz="1600"/>
              <a:t>Dış kaynaklı özel sermayenin yurtdışına çıkış kefaleti</a:t>
            </a:r>
          </a:p>
          <a:p>
            <a:pPr eaLnBrk="1" hangingPunct="1">
              <a:lnSpc>
                <a:spcPct val="90000"/>
              </a:lnSpc>
              <a:buFont typeface="Wingdings" pitchFamily="2" charset="2"/>
              <a:buChar char="v"/>
            </a:pPr>
            <a:r>
              <a:rPr lang="tr-TR" altLang="tr-TR" sz="1600"/>
              <a:t>Çevresel zararlar, doğal afetler</a:t>
            </a:r>
          </a:p>
          <a:p>
            <a:pPr eaLnBrk="1" hangingPunct="1">
              <a:lnSpc>
                <a:spcPct val="90000"/>
              </a:lnSpc>
              <a:buFont typeface="Wingdings" pitchFamily="2" charset="2"/>
              <a:buChar char="v"/>
            </a:pPr>
            <a:r>
              <a:rPr lang="tr-TR" altLang="tr-TR" sz="1600"/>
              <a:t>Askeri hareketlerin yol açtığı giderler</a:t>
            </a:r>
          </a:p>
          <a:p>
            <a:pPr eaLnBrk="1" hangingPunct="1">
              <a:lnSpc>
                <a:spcPct val="90000"/>
              </a:lnSpc>
              <a:buFont typeface="Wingdings" pitchFamily="2" charset="2"/>
              <a:buChar char="v"/>
            </a:pPr>
            <a:r>
              <a:rPr lang="tr-TR" altLang="tr-TR" sz="1600"/>
              <a:t>THY’ye üçüncü şahısların verilen sigortalara verilen garantiler </a:t>
            </a:r>
            <a:endParaRPr lang="en-US" altLang="tr-TR" sz="1600"/>
          </a:p>
        </p:txBody>
      </p:sp>
      <p:sp>
        <p:nvSpPr>
          <p:cNvPr id="5" name="Footer Placeholder 4">
            <a:extLst>
              <a:ext uri="{FF2B5EF4-FFF2-40B4-BE49-F238E27FC236}">
                <a16:creationId xmlns:a16="http://schemas.microsoft.com/office/drawing/2014/main" id="{389D8D7F-7287-07EE-61FC-06EDCA1307DE}"/>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628C3DEA-03DB-9CE6-7FF1-2147163741C4}"/>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827584" y="355059"/>
            <a:ext cx="7632848" cy="5810245"/>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Unvan 3">
            <a:extLst>
              <a:ext uri="{FF2B5EF4-FFF2-40B4-BE49-F238E27FC236}">
                <a16:creationId xmlns:a16="http://schemas.microsoft.com/office/drawing/2014/main" id="{26C8E9D4-A6B1-F739-D86F-6246884C035D}"/>
              </a:ext>
            </a:extLst>
          </p:cNvPr>
          <p:cNvSpPr>
            <a:spLocks noGrp="1"/>
          </p:cNvSpPr>
          <p:nvPr>
            <p:ph type="title"/>
          </p:nvPr>
        </p:nvSpPr>
        <p:spPr>
          <a:xfrm>
            <a:off x="457200" y="274638"/>
            <a:ext cx="8229600" cy="1763712"/>
          </a:xfrm>
        </p:spPr>
        <p:txBody>
          <a:bodyPr/>
          <a:lstStyle/>
          <a:p>
            <a:r>
              <a:rPr lang="tr-TR" altLang="tr-TR" sz="2800"/>
              <a:t>Hazine dış borç stokunda değil, KÖİ müteahhitlerinin bilançosunda dış borç + dövizli iç borç olarak görünüyor.</a:t>
            </a:r>
          </a:p>
        </p:txBody>
      </p:sp>
      <p:sp>
        <p:nvSpPr>
          <p:cNvPr id="2" name="Alt Bilgi Yer Tutucusu 1">
            <a:extLst>
              <a:ext uri="{FF2B5EF4-FFF2-40B4-BE49-F238E27FC236}">
                <a16:creationId xmlns:a16="http://schemas.microsoft.com/office/drawing/2014/main" id="{52A71476-904E-4C02-486A-5532672A3FB3}"/>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251520" y="2204864"/>
            <a:ext cx="8435280" cy="3672408"/>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484D11-F4DD-0F7A-E110-ABAB716149DC}"/>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1259632" y="1124744"/>
            <a:ext cx="6768752" cy="4608512"/>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855515-65D6-BD36-0CB5-5F726C3BB601}"/>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827584" y="692696"/>
            <a:ext cx="7416824" cy="5328592"/>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2">
            <a:extLst>
              <a:ext uri="{FF2B5EF4-FFF2-40B4-BE49-F238E27FC236}">
                <a16:creationId xmlns:a16="http://schemas.microsoft.com/office/drawing/2014/main" id="{64732FB5-CF48-219D-8B44-28EBD9B09AA7}"/>
              </a:ext>
            </a:extLst>
          </p:cNvPr>
          <p:cNvSpPr>
            <a:spLocks noGrp="1"/>
          </p:cNvSpPr>
          <p:nvPr>
            <p:ph type="title"/>
          </p:nvPr>
        </p:nvSpPr>
        <p:spPr>
          <a:xfrm>
            <a:off x="250825" y="274638"/>
            <a:ext cx="1549400" cy="6081712"/>
          </a:xfrm>
        </p:spPr>
        <p:txBody>
          <a:bodyPr/>
          <a:lstStyle/>
          <a:p>
            <a:r>
              <a:rPr lang="tr-TR" altLang="tr-TR" sz="2400"/>
              <a:t>Risk hesabı iyi kullanılırsa kamuda istismarı azaltabilir</a:t>
            </a:r>
          </a:p>
        </p:txBody>
      </p:sp>
      <p:sp>
        <p:nvSpPr>
          <p:cNvPr id="2" name="Footer Placeholder 1">
            <a:extLst>
              <a:ext uri="{FF2B5EF4-FFF2-40B4-BE49-F238E27FC236}">
                <a16:creationId xmlns:a16="http://schemas.microsoft.com/office/drawing/2014/main" id="{B113DFAD-E100-9AFF-9CC1-7D7D2D4E1F10}"/>
              </a:ext>
            </a:extLst>
          </p:cNvPr>
          <p:cNvSpPr>
            <a:spLocks noGrp="1"/>
          </p:cNvSpPr>
          <p:nvPr>
            <p:ph type="ftr" sz="quarter" idx="11"/>
          </p:nvPr>
        </p:nvSpPr>
        <p:spPr/>
        <p:txBody>
          <a:bodyPr/>
          <a:lstStyle/>
          <a:p>
            <a:pPr>
              <a:defRPr/>
            </a:pPr>
            <a:r>
              <a:rPr lang="tr-TR"/>
              <a:t>www.hakanozyildiz.com</a:t>
            </a:r>
          </a:p>
        </p:txBody>
      </p:sp>
      <p:pic>
        <p:nvPicPr>
          <p:cNvPr id="4" name="Resim 3"/>
          <p:cNvPicPr>
            <a:picLocks noChangeAspect="1"/>
          </p:cNvPicPr>
          <p:nvPr/>
        </p:nvPicPr>
        <p:blipFill>
          <a:blip r:embed="rId2"/>
          <a:stretch>
            <a:fillRect/>
          </a:stretch>
        </p:blipFill>
        <p:spPr>
          <a:xfrm>
            <a:off x="1800225" y="548679"/>
            <a:ext cx="6876231" cy="56166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885E1790-A105-8855-23CE-FCB9E56EFB29}"/>
              </a:ext>
            </a:extLst>
          </p:cNvPr>
          <p:cNvSpPr>
            <a:spLocks noGrp="1"/>
          </p:cNvSpPr>
          <p:nvPr>
            <p:ph type="ftr" sz="quarter" idx="11"/>
          </p:nvPr>
        </p:nvSpPr>
        <p:spPr/>
        <p:txBody>
          <a:bodyPr/>
          <a:lstStyle/>
          <a:p>
            <a:pPr>
              <a:defRPr/>
            </a:pPr>
            <a:r>
              <a:rPr lang="tr-TR"/>
              <a:t>www.hakanozyildiz.com</a:t>
            </a:r>
          </a:p>
        </p:txBody>
      </p:sp>
      <p:pic>
        <p:nvPicPr>
          <p:cNvPr id="26626" name="Resim 2">
            <a:extLst>
              <a:ext uri="{FF2B5EF4-FFF2-40B4-BE49-F238E27FC236}">
                <a16:creationId xmlns:a16="http://schemas.microsoft.com/office/drawing/2014/main" id="{73BCBF3B-0D7A-1073-D3AB-46B0032FD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50825"/>
            <a:ext cx="84963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Başlık 2">
            <a:extLst>
              <a:ext uri="{FF2B5EF4-FFF2-40B4-BE49-F238E27FC236}">
                <a16:creationId xmlns:a16="http://schemas.microsoft.com/office/drawing/2014/main" id="{D7EED528-3411-2991-DF60-AC3A63D69DA3}"/>
              </a:ext>
            </a:extLst>
          </p:cNvPr>
          <p:cNvSpPr>
            <a:spLocks noGrp="1"/>
          </p:cNvSpPr>
          <p:nvPr>
            <p:ph type="title"/>
          </p:nvPr>
        </p:nvSpPr>
        <p:spPr>
          <a:xfrm>
            <a:off x="457200" y="274638"/>
            <a:ext cx="8229600" cy="561975"/>
          </a:xfrm>
        </p:spPr>
        <p:txBody>
          <a:bodyPr/>
          <a:lstStyle/>
          <a:p>
            <a:r>
              <a:rPr lang="tr-TR" altLang="tr-TR" sz="2000"/>
              <a:t>Bazı temel tanımlar</a:t>
            </a:r>
          </a:p>
        </p:txBody>
      </p:sp>
      <p:sp>
        <p:nvSpPr>
          <p:cNvPr id="2" name="Alt Bilgi Yer Tutucusu 1">
            <a:extLst>
              <a:ext uri="{FF2B5EF4-FFF2-40B4-BE49-F238E27FC236}">
                <a16:creationId xmlns:a16="http://schemas.microsoft.com/office/drawing/2014/main" id="{5EEF0103-9E90-DE7C-319D-E59B812B35E5}"/>
              </a:ext>
            </a:extLst>
          </p:cNvPr>
          <p:cNvSpPr>
            <a:spLocks noGrp="1"/>
          </p:cNvSpPr>
          <p:nvPr>
            <p:ph type="ftr" sz="quarter" idx="11"/>
          </p:nvPr>
        </p:nvSpPr>
        <p:spPr/>
        <p:txBody>
          <a:bodyPr/>
          <a:lstStyle/>
          <a:p>
            <a:pPr>
              <a:defRPr/>
            </a:pPr>
            <a:r>
              <a:rPr lang="tr-TR"/>
              <a:t>www.hakanozyildiz.com</a:t>
            </a:r>
          </a:p>
        </p:txBody>
      </p:sp>
      <p:pic>
        <p:nvPicPr>
          <p:cNvPr id="27651" name="Resim 2">
            <a:extLst>
              <a:ext uri="{FF2B5EF4-FFF2-40B4-BE49-F238E27FC236}">
                <a16:creationId xmlns:a16="http://schemas.microsoft.com/office/drawing/2014/main" id="{51C9EDA8-9E2D-796E-0B9F-6F9922C7A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36613"/>
            <a:ext cx="81375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Başlık 2">
            <a:extLst>
              <a:ext uri="{FF2B5EF4-FFF2-40B4-BE49-F238E27FC236}">
                <a16:creationId xmlns:a16="http://schemas.microsoft.com/office/drawing/2014/main" id="{EDB94E4E-C9BA-4A0B-8052-84BC2FE17A33}"/>
              </a:ext>
            </a:extLst>
          </p:cNvPr>
          <p:cNvSpPr>
            <a:spLocks noGrp="1"/>
          </p:cNvSpPr>
          <p:nvPr>
            <p:ph type="title"/>
          </p:nvPr>
        </p:nvSpPr>
        <p:spPr>
          <a:xfrm>
            <a:off x="457200" y="274638"/>
            <a:ext cx="8229600" cy="633412"/>
          </a:xfrm>
        </p:spPr>
        <p:txBody>
          <a:bodyPr/>
          <a:lstStyle/>
          <a:p>
            <a:r>
              <a:rPr lang="tr-TR" altLang="tr-TR" sz="2400"/>
              <a:t>Osmanlıda da var!</a:t>
            </a:r>
          </a:p>
        </p:txBody>
      </p:sp>
      <p:sp>
        <p:nvSpPr>
          <p:cNvPr id="2" name="Alt Bilgi Yer Tutucusu 1">
            <a:extLst>
              <a:ext uri="{FF2B5EF4-FFF2-40B4-BE49-F238E27FC236}">
                <a16:creationId xmlns:a16="http://schemas.microsoft.com/office/drawing/2014/main" id="{DCFEC006-1A4B-6FA1-A3BE-D67C777322A6}"/>
              </a:ext>
            </a:extLst>
          </p:cNvPr>
          <p:cNvSpPr>
            <a:spLocks noGrp="1"/>
          </p:cNvSpPr>
          <p:nvPr>
            <p:ph type="ftr" sz="quarter" idx="11"/>
          </p:nvPr>
        </p:nvSpPr>
        <p:spPr/>
        <p:txBody>
          <a:bodyPr/>
          <a:lstStyle/>
          <a:p>
            <a:pPr>
              <a:defRPr/>
            </a:pPr>
            <a:r>
              <a:rPr lang="tr-TR"/>
              <a:t>www.hakanozyildiz.com</a:t>
            </a:r>
          </a:p>
        </p:txBody>
      </p:sp>
      <p:pic>
        <p:nvPicPr>
          <p:cNvPr id="28675" name="Resim 2">
            <a:extLst>
              <a:ext uri="{FF2B5EF4-FFF2-40B4-BE49-F238E27FC236}">
                <a16:creationId xmlns:a16="http://schemas.microsoft.com/office/drawing/2014/main" id="{FABDD167-AFE9-02C9-72BB-ECD01E16E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820737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Başlık 1">
            <a:extLst>
              <a:ext uri="{FF2B5EF4-FFF2-40B4-BE49-F238E27FC236}">
                <a16:creationId xmlns:a16="http://schemas.microsoft.com/office/drawing/2014/main" id="{E9CC9EBF-A739-2042-8307-9BEA11B2E550}"/>
              </a:ext>
            </a:extLst>
          </p:cNvPr>
          <p:cNvSpPr>
            <a:spLocks noGrp="1"/>
          </p:cNvSpPr>
          <p:nvPr>
            <p:ph type="title"/>
          </p:nvPr>
        </p:nvSpPr>
        <p:spPr>
          <a:xfrm>
            <a:off x="457200" y="274638"/>
            <a:ext cx="8229600" cy="850900"/>
          </a:xfrm>
        </p:spPr>
        <p:txBody>
          <a:bodyPr/>
          <a:lstStyle/>
          <a:p>
            <a:r>
              <a:rPr lang="tr-TR" altLang="tr-TR" sz="3600"/>
              <a:t>İzmir – Aydın demiryolu örneği</a:t>
            </a:r>
          </a:p>
        </p:txBody>
      </p:sp>
      <p:sp>
        <p:nvSpPr>
          <p:cNvPr id="4" name="Alt Bilgi Yer Tutucusu 3">
            <a:extLst>
              <a:ext uri="{FF2B5EF4-FFF2-40B4-BE49-F238E27FC236}">
                <a16:creationId xmlns:a16="http://schemas.microsoft.com/office/drawing/2014/main" id="{13765242-EB90-001D-AD75-99DB722D6881}"/>
              </a:ext>
            </a:extLst>
          </p:cNvPr>
          <p:cNvSpPr>
            <a:spLocks noGrp="1"/>
          </p:cNvSpPr>
          <p:nvPr>
            <p:ph type="ftr" sz="quarter" idx="11"/>
          </p:nvPr>
        </p:nvSpPr>
        <p:spPr/>
        <p:txBody>
          <a:bodyPr/>
          <a:lstStyle/>
          <a:p>
            <a:pPr>
              <a:defRPr/>
            </a:pPr>
            <a:r>
              <a:rPr lang="tr-TR"/>
              <a:t>www.hakanozyildiz.com</a:t>
            </a:r>
          </a:p>
        </p:txBody>
      </p:sp>
      <p:pic>
        <p:nvPicPr>
          <p:cNvPr id="29699" name="Resim 4">
            <a:extLst>
              <a:ext uri="{FF2B5EF4-FFF2-40B4-BE49-F238E27FC236}">
                <a16:creationId xmlns:a16="http://schemas.microsoft.com/office/drawing/2014/main" id="{35774BA9-E54E-D37F-24C2-683E95E25F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8424863"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Başlık 2">
            <a:extLst>
              <a:ext uri="{FF2B5EF4-FFF2-40B4-BE49-F238E27FC236}">
                <a16:creationId xmlns:a16="http://schemas.microsoft.com/office/drawing/2014/main" id="{53C18D81-9B6D-78BE-C826-4BA3AB7B2F53}"/>
              </a:ext>
            </a:extLst>
          </p:cNvPr>
          <p:cNvSpPr>
            <a:spLocks noGrp="1"/>
          </p:cNvSpPr>
          <p:nvPr>
            <p:ph type="title"/>
          </p:nvPr>
        </p:nvSpPr>
        <p:spPr>
          <a:xfrm>
            <a:off x="457200" y="260350"/>
            <a:ext cx="8229600" cy="706438"/>
          </a:xfrm>
        </p:spPr>
        <p:txBody>
          <a:bodyPr/>
          <a:lstStyle/>
          <a:p>
            <a:r>
              <a:rPr lang="tr-TR" altLang="tr-TR" sz="3200"/>
              <a:t>3996 ya göre Şirketin yükümlülükleri</a:t>
            </a:r>
          </a:p>
        </p:txBody>
      </p:sp>
      <p:sp>
        <p:nvSpPr>
          <p:cNvPr id="2" name="Alt Bilgi Yer Tutucusu 1">
            <a:extLst>
              <a:ext uri="{FF2B5EF4-FFF2-40B4-BE49-F238E27FC236}">
                <a16:creationId xmlns:a16="http://schemas.microsoft.com/office/drawing/2014/main" id="{44B13B92-79C0-9533-0811-11C7C35FE97E}"/>
              </a:ext>
            </a:extLst>
          </p:cNvPr>
          <p:cNvSpPr>
            <a:spLocks noGrp="1"/>
          </p:cNvSpPr>
          <p:nvPr>
            <p:ph type="ftr" sz="quarter" idx="11"/>
          </p:nvPr>
        </p:nvSpPr>
        <p:spPr/>
        <p:txBody>
          <a:bodyPr/>
          <a:lstStyle/>
          <a:p>
            <a:pPr>
              <a:defRPr/>
            </a:pPr>
            <a:r>
              <a:rPr lang="tr-TR"/>
              <a:t>www.hakanozyildiz.com</a:t>
            </a:r>
          </a:p>
        </p:txBody>
      </p:sp>
      <p:pic>
        <p:nvPicPr>
          <p:cNvPr id="30723" name="Resim 2">
            <a:extLst>
              <a:ext uri="{FF2B5EF4-FFF2-40B4-BE49-F238E27FC236}">
                <a16:creationId xmlns:a16="http://schemas.microsoft.com/office/drawing/2014/main" id="{59861626-A3CB-0BAE-6E35-188D6A84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25538"/>
            <a:ext cx="8424863"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Başlık 2">
            <a:extLst>
              <a:ext uri="{FF2B5EF4-FFF2-40B4-BE49-F238E27FC236}">
                <a16:creationId xmlns:a16="http://schemas.microsoft.com/office/drawing/2014/main" id="{9FCF002C-5BED-FDBF-3D44-D0598C210EB2}"/>
              </a:ext>
            </a:extLst>
          </p:cNvPr>
          <p:cNvSpPr>
            <a:spLocks noGrp="1"/>
          </p:cNvSpPr>
          <p:nvPr>
            <p:ph type="title"/>
          </p:nvPr>
        </p:nvSpPr>
        <p:spPr>
          <a:xfrm>
            <a:off x="457200" y="274638"/>
            <a:ext cx="8229600" cy="706437"/>
          </a:xfrm>
        </p:spPr>
        <p:txBody>
          <a:bodyPr/>
          <a:lstStyle/>
          <a:p>
            <a:r>
              <a:rPr lang="tr-TR" altLang="tr-TR" sz="2400"/>
              <a:t>6428 e göre Şirketin yükümlülükleri</a:t>
            </a:r>
          </a:p>
        </p:txBody>
      </p:sp>
      <p:sp>
        <p:nvSpPr>
          <p:cNvPr id="2" name="Alt Bilgi Yer Tutucusu 1">
            <a:extLst>
              <a:ext uri="{FF2B5EF4-FFF2-40B4-BE49-F238E27FC236}">
                <a16:creationId xmlns:a16="http://schemas.microsoft.com/office/drawing/2014/main" id="{FEA04375-D530-665B-611E-1F9A45B312B9}"/>
              </a:ext>
            </a:extLst>
          </p:cNvPr>
          <p:cNvSpPr>
            <a:spLocks noGrp="1"/>
          </p:cNvSpPr>
          <p:nvPr>
            <p:ph type="ftr" sz="quarter" idx="11"/>
          </p:nvPr>
        </p:nvSpPr>
        <p:spPr/>
        <p:txBody>
          <a:bodyPr/>
          <a:lstStyle/>
          <a:p>
            <a:pPr>
              <a:defRPr/>
            </a:pPr>
            <a:r>
              <a:rPr lang="tr-TR"/>
              <a:t>www.hakanozyildiz.com</a:t>
            </a:r>
          </a:p>
        </p:txBody>
      </p:sp>
      <p:pic>
        <p:nvPicPr>
          <p:cNvPr id="31747" name="Resim 2">
            <a:extLst>
              <a:ext uri="{FF2B5EF4-FFF2-40B4-BE49-F238E27FC236}">
                <a16:creationId xmlns:a16="http://schemas.microsoft.com/office/drawing/2014/main" id="{157526FC-98B2-18A0-F360-BABE1B385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1112838"/>
            <a:ext cx="820896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Resim 3">
            <a:extLst>
              <a:ext uri="{FF2B5EF4-FFF2-40B4-BE49-F238E27FC236}">
                <a16:creationId xmlns:a16="http://schemas.microsoft.com/office/drawing/2014/main" id="{46C64B84-1E28-A1A3-EBF7-44590B4E6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532313"/>
            <a:ext cx="7920037"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Başlık 2">
            <a:extLst>
              <a:ext uri="{FF2B5EF4-FFF2-40B4-BE49-F238E27FC236}">
                <a16:creationId xmlns:a16="http://schemas.microsoft.com/office/drawing/2014/main" id="{6A2B90BF-BAD7-55CA-6410-8C3CB93BEAEA}"/>
              </a:ext>
            </a:extLst>
          </p:cNvPr>
          <p:cNvSpPr>
            <a:spLocks noGrp="1"/>
          </p:cNvSpPr>
          <p:nvPr>
            <p:ph type="title"/>
          </p:nvPr>
        </p:nvSpPr>
        <p:spPr>
          <a:xfrm>
            <a:off x="457200" y="274638"/>
            <a:ext cx="8229600" cy="658812"/>
          </a:xfrm>
        </p:spPr>
        <p:txBody>
          <a:bodyPr/>
          <a:lstStyle/>
          <a:p>
            <a:r>
              <a:rPr lang="tr-TR" altLang="tr-TR" sz="2400"/>
              <a:t>İdarenin yükümlülükleri</a:t>
            </a:r>
          </a:p>
        </p:txBody>
      </p:sp>
      <p:sp>
        <p:nvSpPr>
          <p:cNvPr id="2" name="Alt Bilgi Yer Tutucusu 1">
            <a:extLst>
              <a:ext uri="{FF2B5EF4-FFF2-40B4-BE49-F238E27FC236}">
                <a16:creationId xmlns:a16="http://schemas.microsoft.com/office/drawing/2014/main" id="{DC74197F-7E86-1EB8-FF66-340F4FA9355F}"/>
              </a:ext>
            </a:extLst>
          </p:cNvPr>
          <p:cNvSpPr>
            <a:spLocks noGrp="1"/>
          </p:cNvSpPr>
          <p:nvPr>
            <p:ph type="ftr" sz="quarter" idx="11"/>
          </p:nvPr>
        </p:nvSpPr>
        <p:spPr/>
        <p:txBody>
          <a:bodyPr/>
          <a:lstStyle/>
          <a:p>
            <a:pPr>
              <a:defRPr/>
            </a:pPr>
            <a:r>
              <a:rPr lang="tr-TR"/>
              <a:t>www.hakanozyildiz.com</a:t>
            </a:r>
          </a:p>
        </p:txBody>
      </p:sp>
      <p:pic>
        <p:nvPicPr>
          <p:cNvPr id="32771" name="Resim 2">
            <a:extLst>
              <a:ext uri="{FF2B5EF4-FFF2-40B4-BE49-F238E27FC236}">
                <a16:creationId xmlns:a16="http://schemas.microsoft.com/office/drawing/2014/main" id="{29DD6D9E-E99F-A918-B910-7A8F690B8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268413"/>
            <a:ext cx="83518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Başlık 2">
            <a:extLst>
              <a:ext uri="{FF2B5EF4-FFF2-40B4-BE49-F238E27FC236}">
                <a16:creationId xmlns:a16="http://schemas.microsoft.com/office/drawing/2014/main" id="{26F24888-B8F1-F715-8EFB-0B447D8E5033}"/>
              </a:ext>
            </a:extLst>
          </p:cNvPr>
          <p:cNvSpPr>
            <a:spLocks noGrp="1"/>
          </p:cNvSpPr>
          <p:nvPr>
            <p:ph type="title"/>
          </p:nvPr>
        </p:nvSpPr>
        <p:spPr>
          <a:xfrm>
            <a:off x="457200" y="274638"/>
            <a:ext cx="8229600" cy="706437"/>
          </a:xfrm>
        </p:spPr>
        <p:txBody>
          <a:bodyPr/>
          <a:lstStyle/>
          <a:p>
            <a:r>
              <a:rPr lang="tr-TR" altLang="tr-TR" sz="2800"/>
              <a:t>Şirket kusuru - riskler</a:t>
            </a:r>
          </a:p>
        </p:txBody>
      </p:sp>
      <p:sp>
        <p:nvSpPr>
          <p:cNvPr id="2" name="Alt Bilgi Yer Tutucusu 1">
            <a:extLst>
              <a:ext uri="{FF2B5EF4-FFF2-40B4-BE49-F238E27FC236}">
                <a16:creationId xmlns:a16="http://schemas.microsoft.com/office/drawing/2014/main" id="{96FD6892-9A76-A4FA-0AEE-28067405F5B4}"/>
              </a:ext>
            </a:extLst>
          </p:cNvPr>
          <p:cNvSpPr>
            <a:spLocks noGrp="1"/>
          </p:cNvSpPr>
          <p:nvPr>
            <p:ph type="ftr" sz="quarter" idx="11"/>
          </p:nvPr>
        </p:nvSpPr>
        <p:spPr/>
        <p:txBody>
          <a:bodyPr/>
          <a:lstStyle/>
          <a:p>
            <a:pPr>
              <a:defRPr/>
            </a:pPr>
            <a:r>
              <a:rPr lang="tr-TR"/>
              <a:t>www.hakanozyildiz.com</a:t>
            </a:r>
          </a:p>
        </p:txBody>
      </p:sp>
      <p:pic>
        <p:nvPicPr>
          <p:cNvPr id="33795" name="Resim 2">
            <a:extLst>
              <a:ext uri="{FF2B5EF4-FFF2-40B4-BE49-F238E27FC236}">
                <a16:creationId xmlns:a16="http://schemas.microsoft.com/office/drawing/2014/main" id="{6FC6C16A-3997-E939-0813-190015ADF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196975"/>
            <a:ext cx="83534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Başlık 2">
            <a:extLst>
              <a:ext uri="{FF2B5EF4-FFF2-40B4-BE49-F238E27FC236}">
                <a16:creationId xmlns:a16="http://schemas.microsoft.com/office/drawing/2014/main" id="{C1D93457-8B4A-1B56-D80C-D22E6282F553}"/>
              </a:ext>
            </a:extLst>
          </p:cNvPr>
          <p:cNvSpPr>
            <a:spLocks noGrp="1"/>
          </p:cNvSpPr>
          <p:nvPr>
            <p:ph type="title"/>
          </p:nvPr>
        </p:nvSpPr>
        <p:spPr/>
        <p:txBody>
          <a:bodyPr/>
          <a:lstStyle/>
          <a:p>
            <a:r>
              <a:rPr lang="tr-TR" altLang="tr-TR"/>
              <a:t>İdare kusuru - riskler</a:t>
            </a:r>
          </a:p>
        </p:txBody>
      </p:sp>
      <p:sp>
        <p:nvSpPr>
          <p:cNvPr id="2" name="Alt Bilgi Yer Tutucusu 1">
            <a:extLst>
              <a:ext uri="{FF2B5EF4-FFF2-40B4-BE49-F238E27FC236}">
                <a16:creationId xmlns:a16="http://schemas.microsoft.com/office/drawing/2014/main" id="{3CC71DCC-DAB4-9F45-D3D7-47151A5D0EA2}"/>
              </a:ext>
            </a:extLst>
          </p:cNvPr>
          <p:cNvSpPr>
            <a:spLocks noGrp="1"/>
          </p:cNvSpPr>
          <p:nvPr>
            <p:ph type="ftr" sz="quarter" idx="11"/>
          </p:nvPr>
        </p:nvSpPr>
        <p:spPr/>
        <p:txBody>
          <a:bodyPr/>
          <a:lstStyle/>
          <a:p>
            <a:pPr>
              <a:defRPr/>
            </a:pPr>
            <a:r>
              <a:rPr lang="tr-TR"/>
              <a:t>www.hakanozyildiz.com</a:t>
            </a:r>
          </a:p>
        </p:txBody>
      </p:sp>
      <p:pic>
        <p:nvPicPr>
          <p:cNvPr id="34819" name="Resim 2">
            <a:extLst>
              <a:ext uri="{FF2B5EF4-FFF2-40B4-BE49-F238E27FC236}">
                <a16:creationId xmlns:a16="http://schemas.microsoft.com/office/drawing/2014/main" id="{45FA3BA0-7DCD-3390-2CC0-554081DE7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05038"/>
            <a:ext cx="7920037"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7326201E-7AD3-D20C-080E-D316A0632714}"/>
              </a:ext>
            </a:extLst>
          </p:cNvPr>
          <p:cNvSpPr>
            <a:spLocks noGrp="1"/>
          </p:cNvSpPr>
          <p:nvPr>
            <p:ph type="title"/>
          </p:nvPr>
        </p:nvSpPr>
        <p:spPr/>
        <p:txBody>
          <a:bodyPr/>
          <a:lstStyle/>
          <a:p>
            <a:pPr eaLnBrk="1" hangingPunct="1"/>
            <a:r>
              <a:rPr lang="tr-TR" altLang="tr-TR"/>
              <a:t>Devletin Ekonomideki Rolü</a:t>
            </a:r>
            <a:endParaRPr lang="en-US" altLang="tr-TR"/>
          </a:p>
        </p:txBody>
      </p:sp>
      <p:sp>
        <p:nvSpPr>
          <p:cNvPr id="16386" name="Rectangle 3">
            <a:extLst>
              <a:ext uri="{FF2B5EF4-FFF2-40B4-BE49-F238E27FC236}">
                <a16:creationId xmlns:a16="http://schemas.microsoft.com/office/drawing/2014/main" id="{B6869AF5-BA27-6C30-6A89-8C32FF1E5F6D}"/>
              </a:ext>
            </a:extLst>
          </p:cNvPr>
          <p:cNvSpPr>
            <a:spLocks noGrp="1"/>
          </p:cNvSpPr>
          <p:nvPr>
            <p:ph idx="1"/>
          </p:nvPr>
        </p:nvSpPr>
        <p:spPr/>
        <p:txBody>
          <a:bodyPr/>
          <a:lstStyle/>
          <a:p>
            <a:pPr eaLnBrk="1" hangingPunct="1"/>
            <a:r>
              <a:rPr lang="tr-TR" altLang="tr-TR"/>
              <a:t>EKONOMİYE MÜDAHALE= İktisat ve maliye politikası kararları alınması , ekonomik ajanların faaliyetlerini etkilemesi</a:t>
            </a:r>
          </a:p>
          <a:p>
            <a:pPr eaLnBrk="1" hangingPunct="1"/>
            <a:r>
              <a:rPr lang="tr-TR" altLang="tr-TR"/>
              <a:t>Devlet neden bazı faaliyetlere girişir ?</a:t>
            </a:r>
          </a:p>
          <a:p>
            <a:pPr eaLnBrk="1" hangingPunct="1"/>
            <a:r>
              <a:rPr lang="tr-TR" altLang="tr-TR"/>
              <a:t>Faaliyetleri zaman içinde niye değişir ?</a:t>
            </a:r>
          </a:p>
          <a:p>
            <a:pPr eaLnBrk="1" hangingPunct="1"/>
            <a:r>
              <a:rPr lang="tr-TR" altLang="tr-TR"/>
              <a:t>Devlet ekonomideki rolünü daha iyi yapabilir mi?</a:t>
            </a:r>
          </a:p>
          <a:p>
            <a:pPr eaLnBrk="1" hangingPunct="1"/>
            <a:endParaRPr lang="en-US" altLang="tr-TR"/>
          </a:p>
        </p:txBody>
      </p:sp>
      <p:sp>
        <p:nvSpPr>
          <p:cNvPr id="5125" name="Footer Placeholder 4">
            <a:extLst>
              <a:ext uri="{FF2B5EF4-FFF2-40B4-BE49-F238E27FC236}">
                <a16:creationId xmlns:a16="http://schemas.microsoft.com/office/drawing/2014/main" id="{6B8F4BFA-4178-A58B-4B46-CFBB066E691F}"/>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Başlık 2">
            <a:extLst>
              <a:ext uri="{FF2B5EF4-FFF2-40B4-BE49-F238E27FC236}">
                <a16:creationId xmlns:a16="http://schemas.microsoft.com/office/drawing/2014/main" id="{A8C23B18-B02D-27E6-AED3-6C747577AAFF}"/>
              </a:ext>
            </a:extLst>
          </p:cNvPr>
          <p:cNvSpPr>
            <a:spLocks noGrp="1"/>
          </p:cNvSpPr>
          <p:nvPr>
            <p:ph type="title"/>
          </p:nvPr>
        </p:nvSpPr>
        <p:spPr/>
        <p:txBody>
          <a:bodyPr/>
          <a:lstStyle/>
          <a:p>
            <a:r>
              <a:rPr lang="tr-TR" altLang="tr-TR"/>
              <a:t>Mücbir sebep</a:t>
            </a:r>
          </a:p>
        </p:txBody>
      </p:sp>
      <p:sp>
        <p:nvSpPr>
          <p:cNvPr id="2" name="Alt Bilgi Yer Tutucusu 1">
            <a:extLst>
              <a:ext uri="{FF2B5EF4-FFF2-40B4-BE49-F238E27FC236}">
                <a16:creationId xmlns:a16="http://schemas.microsoft.com/office/drawing/2014/main" id="{9D664CE5-997C-9C7D-58C8-BFE479C3E42A}"/>
              </a:ext>
            </a:extLst>
          </p:cNvPr>
          <p:cNvSpPr>
            <a:spLocks noGrp="1"/>
          </p:cNvSpPr>
          <p:nvPr>
            <p:ph type="ftr" sz="quarter" idx="11"/>
          </p:nvPr>
        </p:nvSpPr>
        <p:spPr/>
        <p:txBody>
          <a:bodyPr/>
          <a:lstStyle/>
          <a:p>
            <a:pPr>
              <a:defRPr/>
            </a:pPr>
            <a:r>
              <a:rPr lang="tr-TR"/>
              <a:t>www.hakanozyildiz.com</a:t>
            </a:r>
          </a:p>
        </p:txBody>
      </p:sp>
      <p:pic>
        <p:nvPicPr>
          <p:cNvPr id="35843" name="Resim 2">
            <a:extLst>
              <a:ext uri="{FF2B5EF4-FFF2-40B4-BE49-F238E27FC236}">
                <a16:creationId xmlns:a16="http://schemas.microsoft.com/office/drawing/2014/main" id="{CF6D9071-1517-E0EF-1E20-2E6FE0AC1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20875"/>
            <a:ext cx="8208963"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Başlık 2">
            <a:extLst>
              <a:ext uri="{FF2B5EF4-FFF2-40B4-BE49-F238E27FC236}">
                <a16:creationId xmlns:a16="http://schemas.microsoft.com/office/drawing/2014/main" id="{ABCA20B5-99AF-3CE2-DDD8-D28FC2D8DDE7}"/>
              </a:ext>
            </a:extLst>
          </p:cNvPr>
          <p:cNvSpPr>
            <a:spLocks noGrp="1"/>
          </p:cNvSpPr>
          <p:nvPr>
            <p:ph type="title"/>
          </p:nvPr>
        </p:nvSpPr>
        <p:spPr/>
        <p:txBody>
          <a:bodyPr/>
          <a:lstStyle/>
          <a:p>
            <a:r>
              <a:rPr lang="tr-TR" altLang="tr-TR"/>
              <a:t>Doğrudan bütçeden yapılan ödemeler</a:t>
            </a:r>
          </a:p>
        </p:txBody>
      </p:sp>
      <p:sp>
        <p:nvSpPr>
          <p:cNvPr id="2" name="Alt Bilgi Yer Tutucusu 1">
            <a:extLst>
              <a:ext uri="{FF2B5EF4-FFF2-40B4-BE49-F238E27FC236}">
                <a16:creationId xmlns:a16="http://schemas.microsoft.com/office/drawing/2014/main" id="{76B50C0B-A07F-E049-21C6-A45C9DBFC4DE}"/>
              </a:ext>
            </a:extLst>
          </p:cNvPr>
          <p:cNvSpPr>
            <a:spLocks noGrp="1"/>
          </p:cNvSpPr>
          <p:nvPr>
            <p:ph type="ftr" sz="quarter" idx="11"/>
          </p:nvPr>
        </p:nvSpPr>
        <p:spPr/>
        <p:txBody>
          <a:bodyPr/>
          <a:lstStyle/>
          <a:p>
            <a:pPr>
              <a:defRPr/>
            </a:pPr>
            <a:r>
              <a:rPr lang="tr-TR"/>
              <a:t>www.hakanozyildiz.com</a:t>
            </a:r>
          </a:p>
        </p:txBody>
      </p:sp>
      <p:pic>
        <p:nvPicPr>
          <p:cNvPr id="36867" name="Resim 2">
            <a:extLst>
              <a:ext uri="{FF2B5EF4-FFF2-40B4-BE49-F238E27FC236}">
                <a16:creationId xmlns:a16="http://schemas.microsoft.com/office/drawing/2014/main" id="{504E591F-13CA-9B81-7136-F13B2FB92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295525"/>
            <a:ext cx="8569325"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Resim 3">
            <a:extLst>
              <a:ext uri="{FF2B5EF4-FFF2-40B4-BE49-F238E27FC236}">
                <a16:creationId xmlns:a16="http://schemas.microsoft.com/office/drawing/2014/main" id="{C0ACC9B5-8D07-E612-7A52-50A696055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068638"/>
            <a:ext cx="842486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2BF7B466-7E1B-AED0-CDF7-ACFAD3A1A94F}"/>
              </a:ext>
            </a:extLst>
          </p:cNvPr>
          <p:cNvSpPr>
            <a:spLocks noGrp="1"/>
          </p:cNvSpPr>
          <p:nvPr>
            <p:ph type="ctrTitle"/>
          </p:nvPr>
        </p:nvSpPr>
        <p:spPr>
          <a:xfrm>
            <a:off x="685800" y="2130425"/>
            <a:ext cx="7772400" cy="2370138"/>
          </a:xfrm>
        </p:spPr>
        <p:txBody>
          <a:bodyPr/>
          <a:lstStyle/>
          <a:p>
            <a:r>
              <a:rPr lang="tr-TR" altLang="tr-TR" b="1"/>
              <a:t>Değişen Kanunlar,</a:t>
            </a:r>
            <a:br>
              <a:rPr lang="tr-TR" altLang="tr-TR" b="1"/>
            </a:br>
            <a:r>
              <a:rPr lang="tr-TR" altLang="tr-TR" b="1"/>
              <a:t>Mali disiplin ve </a:t>
            </a:r>
            <a:br>
              <a:rPr lang="tr-TR" altLang="tr-TR" b="1"/>
            </a:br>
            <a:r>
              <a:rPr lang="tr-TR" altLang="tr-TR" b="1"/>
              <a:t>Koşullu yükümlülükler</a:t>
            </a:r>
          </a:p>
        </p:txBody>
      </p:sp>
      <p:sp>
        <p:nvSpPr>
          <p:cNvPr id="37890" name="Subtitle 2">
            <a:extLst>
              <a:ext uri="{FF2B5EF4-FFF2-40B4-BE49-F238E27FC236}">
                <a16:creationId xmlns:a16="http://schemas.microsoft.com/office/drawing/2014/main" id="{9787F84E-4331-80ED-9F9F-E46BD7181442}"/>
              </a:ext>
            </a:extLst>
          </p:cNvPr>
          <p:cNvSpPr>
            <a:spLocks noGrp="1"/>
          </p:cNvSpPr>
          <p:nvPr>
            <p:ph type="subTitle" idx="1"/>
          </p:nvPr>
        </p:nvSpPr>
        <p:spPr>
          <a:xfrm>
            <a:off x="1371600" y="4714875"/>
            <a:ext cx="6400800" cy="923925"/>
          </a:xfrm>
        </p:spPr>
        <p:txBody>
          <a:bodyPr/>
          <a:lstStyle/>
          <a:p>
            <a:endParaRPr lang="tr-TR" altLang="tr-TR" sz="2400" b="1">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A868-1A81-280D-D962-DE821BCF7110}"/>
              </a:ext>
            </a:extLst>
          </p:cNvPr>
          <p:cNvSpPr>
            <a:spLocks noGrp="1"/>
          </p:cNvSpPr>
          <p:nvPr>
            <p:ph type="title"/>
          </p:nvPr>
        </p:nvSpPr>
        <p:spPr/>
        <p:txBody>
          <a:bodyPr>
            <a:normAutofit fontScale="90000"/>
          </a:bodyPr>
          <a:lstStyle/>
          <a:p>
            <a:pPr>
              <a:defRPr/>
            </a:pPr>
            <a:r>
              <a:rPr lang="tr-TR" dirty="0"/>
              <a:t>2001 Krizinden sonra mali disiplini sağlamak için, diğerlerinin yanı sıra:</a:t>
            </a:r>
          </a:p>
        </p:txBody>
      </p:sp>
      <p:sp>
        <p:nvSpPr>
          <p:cNvPr id="3" name="Content Placeholder 2">
            <a:extLst>
              <a:ext uri="{FF2B5EF4-FFF2-40B4-BE49-F238E27FC236}">
                <a16:creationId xmlns:a16="http://schemas.microsoft.com/office/drawing/2014/main" id="{1C306E6E-F1BE-898D-F04A-39BCCAFEEF43}"/>
              </a:ext>
            </a:extLst>
          </p:cNvPr>
          <p:cNvSpPr>
            <a:spLocks noGrp="1"/>
          </p:cNvSpPr>
          <p:nvPr>
            <p:ph idx="1"/>
          </p:nvPr>
        </p:nvSpPr>
        <p:spPr>
          <a:xfrm>
            <a:off x="457200" y="1844675"/>
            <a:ext cx="8229600" cy="4281488"/>
          </a:xfrm>
        </p:spPr>
        <p:txBody>
          <a:bodyPr>
            <a:normAutofit fontScale="77500" lnSpcReduction="20000"/>
          </a:bodyPr>
          <a:lstStyle/>
          <a:p>
            <a:pPr>
              <a:buFont typeface="Arial" charset="0"/>
              <a:buChar char="•"/>
              <a:defRPr/>
            </a:pPr>
            <a:r>
              <a:rPr lang="tr-TR" dirty="0"/>
              <a:t>Harcama kontrolleri getirildi,</a:t>
            </a:r>
          </a:p>
          <a:p>
            <a:pPr>
              <a:buFont typeface="Arial" charset="0"/>
              <a:buChar char="•"/>
              <a:defRPr/>
            </a:pPr>
            <a:r>
              <a:rPr lang="tr-TR" dirty="0"/>
              <a:t>Ödenek üstü harcamalar yasaklandı. Beklenmeyen bütçe açıkları engellenmeye çalışıldı,</a:t>
            </a:r>
          </a:p>
          <a:p>
            <a:pPr>
              <a:buFont typeface="Arial" charset="0"/>
              <a:buChar char="•"/>
              <a:defRPr/>
            </a:pPr>
            <a:r>
              <a:rPr lang="tr-TR" dirty="0"/>
              <a:t>Kamu bankaları reforma tabi tutuldu. Görev zararları için avans sistemi uygulanmaya başlandı,</a:t>
            </a:r>
          </a:p>
          <a:p>
            <a:pPr>
              <a:buFont typeface="Arial" charset="0"/>
              <a:buChar char="•"/>
              <a:defRPr/>
            </a:pPr>
            <a:r>
              <a:rPr lang="tr-TR" dirty="0"/>
              <a:t>İlk defa borçlanmaya kanunla limit kondu.</a:t>
            </a:r>
          </a:p>
          <a:p>
            <a:pPr>
              <a:buFont typeface="Arial" charset="0"/>
              <a:buChar char="•"/>
              <a:defRPr/>
            </a:pPr>
            <a:r>
              <a:rPr lang="tr-TR" dirty="0"/>
              <a:t>Hazine garantileri gibi bütçe dışı işlemlere sınırlamalar konulması hükme bağlandı.</a:t>
            </a:r>
          </a:p>
          <a:p>
            <a:pPr>
              <a:buFont typeface="Arial" charset="0"/>
              <a:buChar char="•"/>
              <a:defRPr/>
            </a:pPr>
            <a:r>
              <a:rPr lang="tr-TR" dirty="0"/>
              <a:t>Kriz, H</a:t>
            </a:r>
            <a:r>
              <a:rPr lang="en-US" dirty="0"/>
              <a:t>a</a:t>
            </a:r>
            <a:r>
              <a:rPr lang="tr-TR" dirty="0" err="1"/>
              <a:t>zine’ye</a:t>
            </a:r>
            <a:r>
              <a:rPr lang="tr-TR" dirty="0"/>
              <a:t>, normal günlerde hiç ortalıkta görünmeyen görev zararları gibi koşullu yükümlülüklerin, zor günlerde ek yük getirdiğini yaşayarak öğretti.</a:t>
            </a:r>
          </a:p>
          <a:p>
            <a:pPr>
              <a:buFont typeface="Arial" charset="0"/>
              <a:buChar char="•"/>
              <a:defRPr/>
            </a:pPr>
            <a:endParaRPr lang="tr-TR" dirty="0"/>
          </a:p>
        </p:txBody>
      </p:sp>
      <p:sp>
        <p:nvSpPr>
          <p:cNvPr id="5" name="Footer Placeholder 4">
            <a:extLst>
              <a:ext uri="{FF2B5EF4-FFF2-40B4-BE49-F238E27FC236}">
                <a16:creationId xmlns:a16="http://schemas.microsoft.com/office/drawing/2014/main" id="{14AC2BB4-3748-5520-815E-A3CD9E0D13EC}"/>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B6540-6942-5A0A-0F8C-5D90A48B9C3B}"/>
              </a:ext>
            </a:extLst>
          </p:cNvPr>
          <p:cNvSpPr>
            <a:spLocks noGrp="1"/>
          </p:cNvSpPr>
          <p:nvPr>
            <p:ph type="title"/>
          </p:nvPr>
        </p:nvSpPr>
        <p:spPr/>
        <p:txBody>
          <a:bodyPr>
            <a:normAutofit fontScale="90000"/>
          </a:bodyPr>
          <a:lstStyle/>
          <a:p>
            <a:pPr>
              <a:defRPr/>
            </a:pPr>
            <a:r>
              <a:rPr lang="tr-TR" dirty="0"/>
              <a:t>Ancak, son dönemde bazı yasal değişiklikler göze çarpıyor.</a:t>
            </a:r>
          </a:p>
        </p:txBody>
      </p:sp>
      <p:sp>
        <p:nvSpPr>
          <p:cNvPr id="3" name="Content Placeholder 2">
            <a:extLst>
              <a:ext uri="{FF2B5EF4-FFF2-40B4-BE49-F238E27FC236}">
                <a16:creationId xmlns:a16="http://schemas.microsoft.com/office/drawing/2014/main" id="{AFED72E2-65C4-F161-CCCA-213F5167CBB1}"/>
              </a:ext>
            </a:extLst>
          </p:cNvPr>
          <p:cNvSpPr>
            <a:spLocks noGrp="1"/>
          </p:cNvSpPr>
          <p:nvPr>
            <p:ph idx="1"/>
          </p:nvPr>
        </p:nvSpPr>
        <p:spPr/>
        <p:txBody>
          <a:bodyPr>
            <a:normAutofit lnSpcReduction="10000"/>
          </a:bodyPr>
          <a:lstStyle/>
          <a:p>
            <a:pPr>
              <a:buFont typeface="Arial" charset="0"/>
              <a:buChar char="•"/>
              <a:defRPr/>
            </a:pPr>
            <a:r>
              <a:rPr lang="tr-TR" dirty="0"/>
              <a:t>Özellikle hazine garantileri bol kepçe dağıtılmaya hazırlanıldığı kanısı yaygınlaşmaya başladı.</a:t>
            </a:r>
          </a:p>
          <a:p>
            <a:pPr>
              <a:buFont typeface="Arial" charset="0"/>
              <a:buChar char="•"/>
              <a:defRPr/>
            </a:pPr>
            <a:r>
              <a:rPr lang="tr-TR" dirty="0"/>
              <a:t>Bu bağlamda ilk önce YİD kanununda değişiklikler yapıldı kapsamı tamamen genişletildi. Milli parklarda dinlenme tesisinden belediyelerin otogar işletmesine kadar bir çok iş kapsama alındı.</a:t>
            </a:r>
          </a:p>
          <a:p>
            <a:pPr>
              <a:buFont typeface="Arial" charset="0"/>
              <a:buChar char="•"/>
              <a:defRPr/>
            </a:pPr>
            <a:r>
              <a:rPr lang="tr-TR" dirty="0"/>
              <a:t>Yap-İşlet-Kirala gibi yeni kavramlar eklendi.</a:t>
            </a:r>
          </a:p>
        </p:txBody>
      </p:sp>
      <p:sp>
        <p:nvSpPr>
          <p:cNvPr id="5" name="Footer Placeholder 4">
            <a:extLst>
              <a:ext uri="{FF2B5EF4-FFF2-40B4-BE49-F238E27FC236}">
                <a16:creationId xmlns:a16="http://schemas.microsoft.com/office/drawing/2014/main" id="{D7C9BD0D-5D23-37A3-B17E-549EB6F7E96B}"/>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4">
            <a:extLst>
              <a:ext uri="{FF2B5EF4-FFF2-40B4-BE49-F238E27FC236}">
                <a16:creationId xmlns:a16="http://schemas.microsoft.com/office/drawing/2014/main" id="{21856AE4-752E-E2AF-9D69-CEF63F6834D9}"/>
              </a:ext>
            </a:extLst>
          </p:cNvPr>
          <p:cNvSpPr>
            <a:spLocks noGrp="1"/>
          </p:cNvSpPr>
          <p:nvPr>
            <p:ph type="title"/>
          </p:nvPr>
        </p:nvSpPr>
        <p:spPr/>
        <p:txBody>
          <a:bodyPr/>
          <a:lstStyle/>
          <a:p>
            <a:r>
              <a:rPr lang="tr-TR" altLang="tr-TR"/>
              <a:t>Yeni bir bütçe dışına kaçırma işlemi</a:t>
            </a:r>
          </a:p>
        </p:txBody>
      </p:sp>
      <p:sp>
        <p:nvSpPr>
          <p:cNvPr id="4" name="Footer Placeholder 3">
            <a:extLst>
              <a:ext uri="{FF2B5EF4-FFF2-40B4-BE49-F238E27FC236}">
                <a16:creationId xmlns:a16="http://schemas.microsoft.com/office/drawing/2014/main" id="{468BAB14-E993-3A1B-885C-D00A5CED08AF}"/>
              </a:ext>
            </a:extLst>
          </p:cNvPr>
          <p:cNvSpPr>
            <a:spLocks noGrp="1"/>
          </p:cNvSpPr>
          <p:nvPr>
            <p:ph type="ftr" sz="quarter" idx="11"/>
          </p:nvPr>
        </p:nvSpPr>
        <p:spPr/>
        <p:txBody>
          <a:bodyPr/>
          <a:lstStyle/>
          <a:p>
            <a:pPr>
              <a:defRPr/>
            </a:pPr>
            <a:r>
              <a:rPr lang="tr-TR"/>
              <a:t>www.hakanozyildiz.com</a:t>
            </a:r>
          </a:p>
        </p:txBody>
      </p:sp>
      <p:pic>
        <p:nvPicPr>
          <p:cNvPr id="40963" name="Picture 2">
            <a:extLst>
              <a:ext uri="{FF2B5EF4-FFF2-40B4-BE49-F238E27FC236}">
                <a16:creationId xmlns:a16="http://schemas.microsoft.com/office/drawing/2014/main" id="{1BC2625C-68CD-6C8F-A40A-524426950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724150"/>
            <a:ext cx="7200900" cy="214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7F2600-9582-7CCE-488E-E007274935F4}"/>
              </a:ext>
            </a:extLst>
          </p:cNvPr>
          <p:cNvSpPr>
            <a:spLocks noGrp="1"/>
          </p:cNvSpPr>
          <p:nvPr>
            <p:ph type="ftr" sz="quarter" idx="11"/>
          </p:nvPr>
        </p:nvSpPr>
        <p:spPr/>
        <p:txBody>
          <a:bodyPr/>
          <a:lstStyle/>
          <a:p>
            <a:pPr>
              <a:defRPr/>
            </a:pPr>
            <a:r>
              <a:rPr lang="tr-TR"/>
              <a:t>www.hakanozyildiz.com</a:t>
            </a:r>
          </a:p>
        </p:txBody>
      </p:sp>
      <p:pic>
        <p:nvPicPr>
          <p:cNvPr id="41986" name="Picture 2">
            <a:extLst>
              <a:ext uri="{FF2B5EF4-FFF2-40B4-BE49-F238E27FC236}">
                <a16:creationId xmlns:a16="http://schemas.microsoft.com/office/drawing/2014/main" id="{57E1559C-FAAF-2BC7-22A0-E44E2BAEA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333375"/>
            <a:ext cx="4229100" cy="346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a:extLst>
              <a:ext uri="{FF2B5EF4-FFF2-40B4-BE49-F238E27FC236}">
                <a16:creationId xmlns:a16="http://schemas.microsoft.com/office/drawing/2014/main" id="{0B6C9E11-2921-8D5B-5A46-B296F68D6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3794125"/>
            <a:ext cx="65055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1C9FE7B0-1835-1FAE-D833-9FE96F7ACC7B}"/>
              </a:ext>
            </a:extLst>
          </p:cNvPr>
          <p:cNvSpPr>
            <a:spLocks noGrp="1"/>
          </p:cNvSpPr>
          <p:nvPr>
            <p:ph type="ftr" sz="quarter" idx="11"/>
          </p:nvPr>
        </p:nvSpPr>
        <p:spPr/>
        <p:txBody>
          <a:bodyPr/>
          <a:lstStyle/>
          <a:p>
            <a:pPr>
              <a:defRPr/>
            </a:pPr>
            <a:r>
              <a:rPr lang="tr-TR"/>
              <a:t>www.hakanozyildiz.com</a:t>
            </a:r>
          </a:p>
        </p:txBody>
      </p:sp>
      <p:pic>
        <p:nvPicPr>
          <p:cNvPr id="43010" name="Resim 3">
            <a:extLst>
              <a:ext uri="{FF2B5EF4-FFF2-40B4-BE49-F238E27FC236}">
                <a16:creationId xmlns:a16="http://schemas.microsoft.com/office/drawing/2014/main" id="{ECDD0D8F-5C9B-A4B9-176C-EEC9B2FB0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60388"/>
            <a:ext cx="8064500"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7B9BDE-4F5B-92E6-DE9E-0452C52EB734}"/>
              </a:ext>
            </a:extLst>
          </p:cNvPr>
          <p:cNvSpPr>
            <a:spLocks noGrp="1"/>
          </p:cNvSpPr>
          <p:nvPr>
            <p:ph type="ftr" sz="quarter" idx="11"/>
          </p:nvPr>
        </p:nvSpPr>
        <p:spPr/>
        <p:txBody>
          <a:bodyPr/>
          <a:lstStyle/>
          <a:p>
            <a:pPr>
              <a:defRPr/>
            </a:pPr>
            <a:r>
              <a:rPr lang="tr-TR"/>
              <a:t>www.hakanozyildiz.com</a:t>
            </a:r>
          </a:p>
        </p:txBody>
      </p:sp>
      <p:pic>
        <p:nvPicPr>
          <p:cNvPr id="44034" name="Picture 2">
            <a:extLst>
              <a:ext uri="{FF2B5EF4-FFF2-40B4-BE49-F238E27FC236}">
                <a16:creationId xmlns:a16="http://schemas.microsoft.com/office/drawing/2014/main" id="{DDDB0965-B060-9F8B-6F05-B9194DE16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705725" cy="554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1C1391-3842-2F48-0CEE-5AC3D1ABCFCE}"/>
              </a:ext>
            </a:extLst>
          </p:cNvPr>
          <p:cNvSpPr>
            <a:spLocks noGrp="1"/>
          </p:cNvSpPr>
          <p:nvPr>
            <p:ph type="ftr" sz="quarter" idx="11"/>
          </p:nvPr>
        </p:nvSpPr>
        <p:spPr/>
        <p:txBody>
          <a:bodyPr/>
          <a:lstStyle/>
          <a:p>
            <a:pPr>
              <a:defRPr/>
            </a:pPr>
            <a:r>
              <a:rPr lang="tr-TR"/>
              <a:t>www.hakanozyildiz.com</a:t>
            </a:r>
          </a:p>
        </p:txBody>
      </p:sp>
      <p:pic>
        <p:nvPicPr>
          <p:cNvPr id="45058" name="Picture 2">
            <a:extLst>
              <a:ext uri="{FF2B5EF4-FFF2-40B4-BE49-F238E27FC236}">
                <a16:creationId xmlns:a16="http://schemas.microsoft.com/office/drawing/2014/main" id="{8A565F03-6DFF-AA8C-A624-75EEB89A2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84313"/>
            <a:ext cx="7343775" cy="403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Unvan 1">
            <a:extLst>
              <a:ext uri="{FF2B5EF4-FFF2-40B4-BE49-F238E27FC236}">
                <a16:creationId xmlns:a16="http://schemas.microsoft.com/office/drawing/2014/main" id="{0A2679F3-B789-57FE-F17E-6FB80F82524A}"/>
              </a:ext>
            </a:extLst>
          </p:cNvPr>
          <p:cNvSpPr>
            <a:spLocks noGrp="1"/>
          </p:cNvSpPr>
          <p:nvPr>
            <p:ph type="title"/>
          </p:nvPr>
        </p:nvSpPr>
        <p:spPr/>
        <p:txBody>
          <a:bodyPr/>
          <a:lstStyle/>
          <a:p>
            <a:r>
              <a:rPr lang="tr-TR" altLang="tr-TR"/>
              <a:t>Devlet ve ekonomiye müdahale</a:t>
            </a:r>
          </a:p>
        </p:txBody>
      </p:sp>
      <p:sp>
        <p:nvSpPr>
          <p:cNvPr id="17410" name="İçerik Yer Tutucusu 2">
            <a:extLst>
              <a:ext uri="{FF2B5EF4-FFF2-40B4-BE49-F238E27FC236}">
                <a16:creationId xmlns:a16="http://schemas.microsoft.com/office/drawing/2014/main" id="{24ACA87C-CDBB-7DC8-E15D-EA86624111C3}"/>
              </a:ext>
            </a:extLst>
          </p:cNvPr>
          <p:cNvSpPr>
            <a:spLocks noGrp="1"/>
          </p:cNvSpPr>
          <p:nvPr>
            <p:ph idx="1"/>
          </p:nvPr>
        </p:nvSpPr>
        <p:spPr/>
        <p:txBody>
          <a:bodyPr/>
          <a:lstStyle/>
          <a:p>
            <a:r>
              <a:rPr lang="tr-TR" altLang="tr-TR"/>
              <a:t>Devletin ekonomiye müdahale ederken en etkili aracı maliye politikasıdır. Müdahaleler doğrudan vergi ve harcama politikalarıyla olduğu gibi koşullu yükümlülük yaratan politikalarla da olabilir. Kamuoyunda yap-işlet-devret veya Kamu Özel İşbirliği (KÖİ) projeleri olarak bilinen koşullu yükümlülükler merkezi bütçe ve borçlanma üzerinde önemli etkileri vardır. </a:t>
            </a:r>
          </a:p>
        </p:txBody>
      </p:sp>
      <p:sp>
        <p:nvSpPr>
          <p:cNvPr id="4" name="Alt Bilgi Yer Tutucusu 3">
            <a:extLst>
              <a:ext uri="{FF2B5EF4-FFF2-40B4-BE49-F238E27FC236}">
                <a16:creationId xmlns:a16="http://schemas.microsoft.com/office/drawing/2014/main" id="{443FC995-BE38-7400-7F1A-D80499B95E7B}"/>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Başlık 2">
            <a:extLst>
              <a:ext uri="{FF2B5EF4-FFF2-40B4-BE49-F238E27FC236}">
                <a16:creationId xmlns:a16="http://schemas.microsoft.com/office/drawing/2014/main" id="{5A54D2E7-9B4F-B64A-7446-300D4B41564D}"/>
              </a:ext>
            </a:extLst>
          </p:cNvPr>
          <p:cNvSpPr>
            <a:spLocks noGrp="1"/>
          </p:cNvSpPr>
          <p:nvPr>
            <p:ph type="title"/>
          </p:nvPr>
        </p:nvSpPr>
        <p:spPr>
          <a:xfrm>
            <a:off x="457200" y="274638"/>
            <a:ext cx="8229600" cy="1354137"/>
          </a:xfrm>
        </p:spPr>
        <p:txBody>
          <a:bodyPr/>
          <a:lstStyle/>
          <a:p>
            <a:r>
              <a:rPr lang="tr-TR" altLang="tr-TR"/>
              <a:t>Hazine dışındaki devlet kuruluşları garanti verebilir mi?</a:t>
            </a:r>
          </a:p>
        </p:txBody>
      </p:sp>
      <p:sp>
        <p:nvSpPr>
          <p:cNvPr id="2" name="Alt Bilgi Yer Tutucusu 1">
            <a:extLst>
              <a:ext uri="{FF2B5EF4-FFF2-40B4-BE49-F238E27FC236}">
                <a16:creationId xmlns:a16="http://schemas.microsoft.com/office/drawing/2014/main" id="{48C8F07A-F6F7-5415-550B-298F0119C2DD}"/>
              </a:ext>
            </a:extLst>
          </p:cNvPr>
          <p:cNvSpPr>
            <a:spLocks noGrp="1"/>
          </p:cNvSpPr>
          <p:nvPr>
            <p:ph type="ftr" sz="quarter" idx="11"/>
          </p:nvPr>
        </p:nvSpPr>
        <p:spPr/>
        <p:txBody>
          <a:bodyPr/>
          <a:lstStyle/>
          <a:p>
            <a:pPr>
              <a:defRPr/>
            </a:pPr>
            <a:r>
              <a:rPr lang="tr-TR"/>
              <a:t>www.hakanozyildiz.com</a:t>
            </a:r>
          </a:p>
        </p:txBody>
      </p:sp>
      <p:pic>
        <p:nvPicPr>
          <p:cNvPr id="46083" name="Resim 2">
            <a:extLst>
              <a:ext uri="{FF2B5EF4-FFF2-40B4-BE49-F238E27FC236}">
                <a16:creationId xmlns:a16="http://schemas.microsoft.com/office/drawing/2014/main" id="{244587B1-5FCA-6E3B-F306-FC1311549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78486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4">
            <a:extLst>
              <a:ext uri="{FF2B5EF4-FFF2-40B4-BE49-F238E27FC236}">
                <a16:creationId xmlns:a16="http://schemas.microsoft.com/office/drawing/2014/main" id="{66E74B25-C302-CBEF-6EEE-4C1968428135}"/>
              </a:ext>
            </a:extLst>
          </p:cNvPr>
          <p:cNvSpPr>
            <a:spLocks noGrp="1"/>
          </p:cNvSpPr>
          <p:nvPr>
            <p:ph type="title"/>
          </p:nvPr>
        </p:nvSpPr>
        <p:spPr/>
        <p:txBody>
          <a:bodyPr/>
          <a:lstStyle/>
          <a:p>
            <a:r>
              <a:rPr lang="tr-TR" altLang="tr-TR" sz="3200"/>
              <a:t>YİD Kanunu merkezi bütçe, KİT’ler ve belediyeleri kapsıyor.</a:t>
            </a:r>
          </a:p>
        </p:txBody>
      </p:sp>
      <p:sp>
        <p:nvSpPr>
          <p:cNvPr id="4" name="Footer Placeholder 3">
            <a:extLst>
              <a:ext uri="{FF2B5EF4-FFF2-40B4-BE49-F238E27FC236}">
                <a16:creationId xmlns:a16="http://schemas.microsoft.com/office/drawing/2014/main" id="{0F94365D-C781-ADCE-7DE1-639B93A7BC1E}"/>
              </a:ext>
            </a:extLst>
          </p:cNvPr>
          <p:cNvSpPr>
            <a:spLocks noGrp="1"/>
          </p:cNvSpPr>
          <p:nvPr>
            <p:ph type="ftr" sz="quarter" idx="11"/>
          </p:nvPr>
        </p:nvSpPr>
        <p:spPr/>
        <p:txBody>
          <a:bodyPr/>
          <a:lstStyle/>
          <a:p>
            <a:pPr>
              <a:defRPr/>
            </a:pPr>
            <a:r>
              <a:rPr lang="tr-TR"/>
              <a:t>www.hakanozyildiz.com</a:t>
            </a:r>
          </a:p>
        </p:txBody>
      </p:sp>
      <p:pic>
        <p:nvPicPr>
          <p:cNvPr id="47107" name="Picture 2">
            <a:extLst>
              <a:ext uri="{FF2B5EF4-FFF2-40B4-BE49-F238E27FC236}">
                <a16:creationId xmlns:a16="http://schemas.microsoft.com/office/drawing/2014/main" id="{9297E0C7-1B43-4088-B843-79B8181C9E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28775"/>
            <a:ext cx="8135938"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3">
            <a:extLst>
              <a:ext uri="{FF2B5EF4-FFF2-40B4-BE49-F238E27FC236}">
                <a16:creationId xmlns:a16="http://schemas.microsoft.com/office/drawing/2014/main" id="{A5BA8AB1-1D92-23F6-2FAC-9CDDCD704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5" y="5013325"/>
            <a:ext cx="7980363"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79F7BC18-5CB9-A3E1-5C31-3A9B375C375B}"/>
              </a:ext>
            </a:extLst>
          </p:cNvPr>
          <p:cNvSpPr>
            <a:spLocks noGrp="1"/>
          </p:cNvSpPr>
          <p:nvPr>
            <p:ph type="title"/>
          </p:nvPr>
        </p:nvSpPr>
        <p:spPr/>
        <p:txBody>
          <a:bodyPr/>
          <a:lstStyle/>
          <a:p>
            <a:r>
              <a:rPr lang="tr-TR" altLang="tr-TR" sz="3200" b="1"/>
              <a:t>Kanun idare tanımına KİT’leri de dahil ediyor.</a:t>
            </a:r>
          </a:p>
        </p:txBody>
      </p:sp>
      <p:sp>
        <p:nvSpPr>
          <p:cNvPr id="3" name="Footer Placeholder 2">
            <a:extLst>
              <a:ext uri="{FF2B5EF4-FFF2-40B4-BE49-F238E27FC236}">
                <a16:creationId xmlns:a16="http://schemas.microsoft.com/office/drawing/2014/main" id="{9D3DACDE-A2EA-54F0-AAD8-7E762EF0C010}"/>
              </a:ext>
            </a:extLst>
          </p:cNvPr>
          <p:cNvSpPr>
            <a:spLocks noGrp="1"/>
          </p:cNvSpPr>
          <p:nvPr>
            <p:ph type="ftr" sz="quarter" idx="11"/>
          </p:nvPr>
        </p:nvSpPr>
        <p:spPr/>
        <p:txBody>
          <a:bodyPr/>
          <a:lstStyle/>
          <a:p>
            <a:pPr>
              <a:defRPr/>
            </a:pPr>
            <a:r>
              <a:rPr lang="tr-TR"/>
              <a:t>www.hakanozyildiz.com</a:t>
            </a:r>
          </a:p>
        </p:txBody>
      </p:sp>
      <p:pic>
        <p:nvPicPr>
          <p:cNvPr id="48131" name="Picture 2">
            <a:extLst>
              <a:ext uri="{FF2B5EF4-FFF2-40B4-BE49-F238E27FC236}">
                <a16:creationId xmlns:a16="http://schemas.microsoft.com/office/drawing/2014/main" id="{34F7A81A-1B4E-46D8-E6B4-18FAC81EB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700213"/>
            <a:ext cx="806450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3">
            <a:extLst>
              <a:ext uri="{FF2B5EF4-FFF2-40B4-BE49-F238E27FC236}">
                <a16:creationId xmlns:a16="http://schemas.microsoft.com/office/drawing/2014/main" id="{7E874AD8-2E20-A7E5-F880-9FEA68564D5A}"/>
              </a:ext>
            </a:extLst>
          </p:cNvPr>
          <p:cNvSpPr>
            <a:spLocks noGrp="1"/>
          </p:cNvSpPr>
          <p:nvPr>
            <p:ph type="title"/>
          </p:nvPr>
        </p:nvSpPr>
        <p:spPr/>
        <p:txBody>
          <a:bodyPr/>
          <a:lstStyle/>
          <a:p>
            <a:r>
              <a:rPr lang="tr-TR" altLang="tr-TR" sz="1800" b="1"/>
              <a:t>3996 SAYILI BAZI YATIRIM VE HİZMETLERİN YAP-İŞLET-DEVRET MODELİ ÇERÇEVESİNDE YAPTIRILMASI HAKKINDA KANUNUN UYGULAMA USUL VE ESASLARINA İLİŞKİN KARAR </a:t>
            </a:r>
          </a:p>
        </p:txBody>
      </p:sp>
      <p:sp>
        <p:nvSpPr>
          <p:cNvPr id="49154" name="Content Placeholder 4">
            <a:extLst>
              <a:ext uri="{FF2B5EF4-FFF2-40B4-BE49-F238E27FC236}">
                <a16:creationId xmlns:a16="http://schemas.microsoft.com/office/drawing/2014/main" id="{C8EA0CAA-1CBC-477F-2ADE-E9654FABA70C}"/>
              </a:ext>
            </a:extLst>
          </p:cNvPr>
          <p:cNvSpPr>
            <a:spLocks noGrp="1"/>
          </p:cNvSpPr>
          <p:nvPr>
            <p:ph idx="1"/>
          </p:nvPr>
        </p:nvSpPr>
        <p:spPr/>
        <p:txBody>
          <a:bodyPr/>
          <a:lstStyle/>
          <a:p>
            <a:pPr marL="0" indent="0">
              <a:buFont typeface="Arial" panose="020B0604020202020204" pitchFamily="34" charset="0"/>
              <a:buNone/>
            </a:pPr>
            <a:r>
              <a:rPr lang="tr-TR" altLang="tr-TR" sz="1600" b="1"/>
              <a:t>KAPSAM</a:t>
            </a:r>
          </a:p>
          <a:p>
            <a:pPr marL="0" indent="0">
              <a:buFont typeface="Arial" panose="020B0604020202020204" pitchFamily="34" charset="0"/>
              <a:buNone/>
            </a:pPr>
            <a:r>
              <a:rPr lang="tr-TR" altLang="tr-TR" sz="1600" b="1"/>
              <a:t>MADDE-2 (1) </a:t>
            </a:r>
            <a:r>
              <a:rPr lang="tr-TR" altLang="tr-TR" sz="1600">
                <a:solidFill>
                  <a:srgbClr val="FF0000"/>
                </a:solidFill>
              </a:rPr>
              <a:t>Bu Karar; köprü, tünel, baraj, sulama, içme ve kullanma suyu, arıtma tesisi, kanalizasyon, haberleşme, elektrik üretimi, iletimi, dağıtımı ve ticareti, maden atık toplama-ayırma, geri kazanım, geri dönüşüm, yakma ve bertaraf tesisleri, otoyol, trafiği yoğun karayolu, demiryolu, gar kompleksi, lojistik merkezi, yeraltı ve yerüstü otoparkı ve sivil kullanıma yönelik deniz ve hava alanları ve limanları ile bu kapsamda havalimanları  ve hava alanları bünyesindeki yolcu ve yük taşımaya yönelik terminaller ve mütemmimleri, yük ve/veya yolcu ve yat limanları ile kompleksleri, sınır kapıları, özel kanunun olanlar hariç milli park, tabiat parkı, tabiatı koruma alanı ve yaban hayatı koruma ve geliştirme sahalarında planlarda öngörülen yapı ve tesisleri, toptancı halleri ve benzeri yatırım ve hizmetlerin yaptırılması, işletilmesi ve devredilmesi konularında ya-işlet-devret modeli çerçevesinde sermaye şirketlerinin görevlendirilmesine ilişkin usul ve esaslar ile bu şirketlerde aranılacak özellikler, sözleşmelerin kapsamı, sözleşmenin süresi, yatırım sonucu oluşacak mal ve hizmetlerin ücretinin belirlenmesinde uygulanacak kriterler ve konuya ilişkin diğer ilkeleri kapsar. </a:t>
            </a:r>
          </a:p>
          <a:p>
            <a:pPr marL="0" indent="0">
              <a:buFont typeface="Arial" panose="020B0604020202020204" pitchFamily="34" charset="0"/>
              <a:buNone/>
            </a:pPr>
            <a:r>
              <a:rPr lang="tr-TR" altLang="tr-TR" sz="1600"/>
              <a:t>                </a:t>
            </a:r>
            <a:r>
              <a:rPr lang="tr-TR" altLang="tr-TR" sz="1600" b="1"/>
              <a:t>(2)</a:t>
            </a:r>
            <a:r>
              <a:rPr lang="tr-TR" altLang="tr-TR" sz="1600"/>
              <a:t> Birinci fıkrada öngörülen yatırım ve hizmetlerin bu Karara göre sermaye şirketleri eli ile gerçekleştirilmesi, bu yatırım ve hizmetlerin ilgili kamu kuruluşları tarafından görülmesinin istisnasını teşkil eder.</a:t>
            </a:r>
          </a:p>
        </p:txBody>
      </p:sp>
      <p:sp>
        <p:nvSpPr>
          <p:cNvPr id="2" name="Footer Placeholder 1">
            <a:extLst>
              <a:ext uri="{FF2B5EF4-FFF2-40B4-BE49-F238E27FC236}">
                <a16:creationId xmlns:a16="http://schemas.microsoft.com/office/drawing/2014/main" id="{06F30DAD-41D1-2941-87BB-F6034DF3549F}"/>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0C6CA1F9-25EB-3DB6-3940-D5FDAB19AB13}"/>
              </a:ext>
            </a:extLst>
          </p:cNvPr>
          <p:cNvSpPr>
            <a:spLocks noGrp="1"/>
          </p:cNvSpPr>
          <p:nvPr>
            <p:ph type="title"/>
          </p:nvPr>
        </p:nvSpPr>
        <p:spPr/>
        <p:txBody>
          <a:bodyPr/>
          <a:lstStyle/>
          <a:p>
            <a:r>
              <a:rPr lang="tr-TR" altLang="tr-TR" sz="1800" b="1"/>
              <a:t>KATMA DEĞER VERGİSİ KANUNU İLE BAZI YATIRIM VE HİZMETLERİN YAP-İLET-DEVRET MODELİ ÇERÇEVESİNDE YAPTIRILMASI HAKKINDA KANUNDA VE KAMU İHALE KANUNUNDA DEĞİŞİKLİK YAPILMASINA DAİR KANUN ( No: 6288  - 31.3.2012)</a:t>
            </a:r>
          </a:p>
        </p:txBody>
      </p:sp>
      <p:sp>
        <p:nvSpPr>
          <p:cNvPr id="3" name="Content Placeholder 2">
            <a:extLst>
              <a:ext uri="{FF2B5EF4-FFF2-40B4-BE49-F238E27FC236}">
                <a16:creationId xmlns:a16="http://schemas.microsoft.com/office/drawing/2014/main" id="{4D019597-E0CF-2953-F80C-5536A2965406}"/>
              </a:ext>
            </a:extLst>
          </p:cNvPr>
          <p:cNvSpPr>
            <a:spLocks noGrp="1"/>
          </p:cNvSpPr>
          <p:nvPr>
            <p:ph idx="1"/>
          </p:nvPr>
        </p:nvSpPr>
        <p:spPr/>
        <p:txBody>
          <a:bodyPr>
            <a:normAutofit fontScale="92500" lnSpcReduction="10000"/>
          </a:bodyPr>
          <a:lstStyle/>
          <a:p>
            <a:pPr marL="0" indent="0">
              <a:buFont typeface="Arial" charset="0"/>
              <a:buNone/>
              <a:defRPr/>
            </a:pPr>
            <a:r>
              <a:rPr lang="tr-TR" sz="1600" dirty="0"/>
              <a:t>    </a:t>
            </a:r>
            <a:r>
              <a:rPr lang="tr-TR" sz="1600" b="1" dirty="0"/>
              <a:t>MADDE 3 –</a:t>
            </a:r>
            <a:r>
              <a:rPr lang="tr-TR" sz="1600" dirty="0"/>
              <a:t> 3996 sayılı Kanuna 11 inci maddesinden sonra gelmek üzere aşağıdaki 11/A maddesi eklenmiştir. </a:t>
            </a:r>
          </a:p>
          <a:p>
            <a:pPr marL="0" indent="0">
              <a:buFont typeface="Arial" charset="0"/>
              <a:buNone/>
              <a:defRPr/>
            </a:pPr>
            <a:r>
              <a:rPr lang="tr-TR" sz="1600" b="1" dirty="0"/>
              <a:t>«Kredi Üstlenimi</a:t>
            </a:r>
          </a:p>
          <a:p>
            <a:pPr marL="0" indent="0">
              <a:buFont typeface="Arial" charset="0"/>
              <a:buNone/>
              <a:defRPr/>
            </a:pPr>
            <a:r>
              <a:rPr lang="tr-TR" sz="1600" dirty="0"/>
              <a:t>    </a:t>
            </a:r>
            <a:r>
              <a:rPr lang="tr-TR" sz="1600" b="1" dirty="0"/>
              <a:t>MADDE 11/A – </a:t>
            </a:r>
            <a:r>
              <a:rPr lang="tr-TR" sz="1600" dirty="0"/>
              <a:t>Görevli şirket ile yapılacak sözleşmede</a:t>
            </a:r>
            <a:r>
              <a:rPr lang="tr-TR" sz="1600" dirty="0">
                <a:solidFill>
                  <a:srgbClr val="FF0000"/>
                </a:solidFill>
              </a:rPr>
              <a:t>, sözleşmenin feshedilerek yatırım ve hizmetin süresinden önce ilgili idare tarafından devralınması halinde, görevli şirket tarafından temin edilen dış finansmanın, gerçekleştirilmiş yatırım ve hizmetlere ilişkin kısmının idare tarafından üstlenilmesine, gerçekleştirilmemiş yatırım ve hizmetlere ilişkin kısmının ise idarenin talebine bağlı olarak kullanılabileceğine ilişkin hükümlere yer verilebilir.</a:t>
            </a:r>
          </a:p>
          <a:p>
            <a:pPr marL="0" indent="0">
              <a:buFont typeface="Arial" charset="0"/>
              <a:buNone/>
              <a:defRPr/>
            </a:pPr>
            <a:r>
              <a:rPr lang="tr-TR" sz="1600" dirty="0"/>
              <a:t>    Genel bütçe dışındaki kamu kurum ve kuruluşları ile bağlı ortaklıklar ve  mahalli idareler tarafından gerçekleştirilen yatırım ve hizmetlere yönelik sözleşmelerin feshedilerek yatırım ve hizmetin süresinden önce ilgili idareler tarafından devralınması halinde, yatırım ve hizmetlerin finansmanı amacıyla temin edilen dış finansmanı üstlenmeye söz konusu idare yetkilidir. Bu idarenin, özel bütçe kapsamında olması halinde, söz konusu dış finansmanın, ilgili idarenin bağlı olduğu </a:t>
            </a:r>
            <a:r>
              <a:rPr lang="tr-TR" sz="1600" dirty="0">
                <a:solidFill>
                  <a:srgbClr val="FF0000"/>
                </a:solidFill>
              </a:rPr>
              <a:t>Bakanlığın teklifi üzerine ilgili idare tarafından ya da ilgili idarenin bağlı olduğu Bakanın talebi Hazine Müsteşarlığının bağlı olduğu Bakanın teklifi üzerine Hazine Müsteşarlığı tarafından üstlenilmesine karar vermeye Bakanlar Kurulu yetkilidir</a:t>
            </a:r>
            <a:r>
              <a:rPr lang="tr-TR" sz="1600" dirty="0"/>
              <a:t>.»</a:t>
            </a:r>
          </a:p>
          <a:p>
            <a:pPr marL="0" indent="0">
              <a:buFont typeface="Arial" charset="0"/>
              <a:buNone/>
              <a:defRPr/>
            </a:pPr>
            <a:r>
              <a:rPr lang="tr-TR" sz="1600" dirty="0"/>
              <a:t>    </a:t>
            </a:r>
            <a:r>
              <a:rPr lang="tr-TR" sz="1600" b="1" dirty="0"/>
              <a:t>MADDE 4 – </a:t>
            </a:r>
            <a:r>
              <a:rPr lang="tr-TR" sz="1600" dirty="0"/>
              <a:t>3996 sayılı Kanuna aşağıdaki geçici madde eklenmiştir. </a:t>
            </a:r>
          </a:p>
          <a:p>
            <a:pPr marL="0" indent="0">
              <a:buFont typeface="Arial" charset="0"/>
              <a:buNone/>
              <a:defRPr/>
            </a:pPr>
            <a:r>
              <a:rPr lang="tr-TR" sz="1600" dirty="0"/>
              <a:t>    </a:t>
            </a:r>
            <a:r>
              <a:rPr lang="tr-TR" sz="1600" b="1" dirty="0"/>
              <a:t>«GEÇİCİ MADE 3 – </a:t>
            </a:r>
            <a:r>
              <a:rPr lang="tr-TR" sz="1600" dirty="0"/>
              <a:t>Bu Kanunun 11/A maddesi hükümleri, uygulama sözleşmesi imzalanmış ancak finansman çalışmaları henüz sonuçlandırılmamış yap-işlet-devret modeli projeleri için uygulanır.» </a:t>
            </a:r>
          </a:p>
          <a:p>
            <a:pPr marL="0" indent="0">
              <a:buFont typeface="Arial" charset="0"/>
              <a:buNone/>
              <a:defRPr/>
            </a:pPr>
            <a:r>
              <a:rPr lang="tr-TR" sz="1600" dirty="0"/>
              <a:t> </a:t>
            </a:r>
          </a:p>
        </p:txBody>
      </p:sp>
      <p:sp>
        <p:nvSpPr>
          <p:cNvPr id="2" name="Footer Placeholder 1">
            <a:extLst>
              <a:ext uri="{FF2B5EF4-FFF2-40B4-BE49-F238E27FC236}">
                <a16:creationId xmlns:a16="http://schemas.microsoft.com/office/drawing/2014/main" id="{4650B1B9-BAEC-CE6B-0BFB-F85346F79011}"/>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3247E4B8-A682-9E3F-23AF-C12E21207F53}"/>
              </a:ext>
            </a:extLst>
          </p:cNvPr>
          <p:cNvSpPr>
            <a:spLocks noGrp="1"/>
          </p:cNvSpPr>
          <p:nvPr>
            <p:ph type="title"/>
          </p:nvPr>
        </p:nvSpPr>
        <p:spPr>
          <a:xfrm>
            <a:off x="457200" y="274638"/>
            <a:ext cx="8229600" cy="582612"/>
          </a:xfrm>
        </p:spPr>
        <p:txBody>
          <a:bodyPr/>
          <a:lstStyle/>
          <a:p>
            <a:r>
              <a:rPr lang="tr-TR" altLang="tr-TR" sz="2000"/>
              <a:t>9/3/2013 tarih ve 6428 sayılı kanun ile Borç Yönetimi Kanununa “Borç üstlenimi” kavramı getirildi.</a:t>
            </a:r>
          </a:p>
        </p:txBody>
      </p:sp>
      <p:sp>
        <p:nvSpPr>
          <p:cNvPr id="51202" name="Content Placeholder 2">
            <a:extLst>
              <a:ext uri="{FF2B5EF4-FFF2-40B4-BE49-F238E27FC236}">
                <a16:creationId xmlns:a16="http://schemas.microsoft.com/office/drawing/2014/main" id="{015EE23B-3095-06DD-3454-AE712E67DCDC}"/>
              </a:ext>
            </a:extLst>
          </p:cNvPr>
          <p:cNvSpPr>
            <a:spLocks noGrp="1"/>
          </p:cNvSpPr>
          <p:nvPr>
            <p:ph idx="1"/>
          </p:nvPr>
        </p:nvSpPr>
        <p:spPr>
          <a:xfrm>
            <a:off x="457200" y="857250"/>
            <a:ext cx="8229600" cy="5643563"/>
          </a:xfrm>
        </p:spPr>
        <p:txBody>
          <a:bodyPr/>
          <a:lstStyle/>
          <a:p>
            <a:r>
              <a:rPr lang="tr-TR" altLang="tr-TR" sz="1100" b="1"/>
              <a:t>MADDE 13 – </a:t>
            </a:r>
            <a:r>
              <a:rPr lang="tr-TR" altLang="tr-TR" sz="1100"/>
              <a:t>28/3/2002 tarihli ve 4749 sayılı Kamu Finansmanı ve Borç Yönetiminin Düzenlenmesi Hakkında Kanunun 4 üncü maddesinin son fıkrası yürürlükten kaldırılmış, beşinci bölümünün başlığı “Hazine Garantileri ve Borç Üstlenimi” şeklinde değiştirilmiş ve Kanuna aşağıdaki 8/A maddesi eklenmiştir. </a:t>
            </a:r>
          </a:p>
          <a:p>
            <a:r>
              <a:rPr lang="tr-TR" altLang="tr-TR" sz="1100">
                <a:solidFill>
                  <a:srgbClr val="FF0000"/>
                </a:solidFill>
              </a:rPr>
              <a:t>“Borç üstlenimi</a:t>
            </a:r>
          </a:p>
          <a:p>
            <a:r>
              <a:rPr lang="tr-TR" altLang="tr-TR" sz="1100"/>
              <a:t>MADDE 8/A- </a:t>
            </a:r>
            <a:r>
              <a:rPr lang="tr-TR" altLang="tr-TR" sz="1100">
                <a:solidFill>
                  <a:srgbClr val="FF0000"/>
                </a:solidFill>
              </a:rPr>
              <a:t>Genel bütçe kapsamındaki kamu idareleri ile özel bütçeli idareler tarafından 8/6/1994 tarihli ve 3996 sayılı Bazı Yatırım ve Hizmetlerin Yap-İşlet-Devret Modeli Çerçevesinde Yaptırılması Hakkında Kanun hükümlerine göre yap-işlet-devret modeli </a:t>
            </a:r>
            <a:r>
              <a:rPr lang="tr-TR" altLang="tr-TR" sz="1100"/>
              <a:t>ile gerçekleştirilmesi planlanan ve tutarı asgari bir milyar Türk Lirası olması öngörülen yatırım ve hizmetlere ilişkin uygulama sözleşmeleri ile Sağlık Bakanlığınca Kamu Özel İş Birliği Modeli ile Tesis Yaptırılması, Yenilenmesi ve Hizmet Alınması ile Bazı Kanun ve Kanun Hükmünde Kararnamelerde Değişiklik Yapılması Hakkında Kanun ve 25/8/2011 tarihli ve 652 sayılı Millî Eğitim Bakanlığının Teşkilat ve Görevleri Hakkında Kanun Hükmünde Kararname hükümlerine göre yap-kirala-devret modeli ile gerçekleştirilmesi planlanan ve tutarı asgari beş yüz milyon Türk Lirası olması öngörülen yatırım ve hizmetlere </a:t>
            </a:r>
            <a:r>
              <a:rPr lang="tr-TR" altLang="tr-TR" sz="1100">
                <a:solidFill>
                  <a:srgbClr val="FF0000"/>
                </a:solidFill>
              </a:rPr>
              <a:t>ilişkin uygulama sözleşmelerinde, sözleşmelerin süresinden önce feshedilerek tesisin ilgili idareler tarafından devralınmasının öngörülmesi hâlinde, söz konusu yatırım ve hizmetler için yurt dışından sağlanan finansmanın ve varsa bu finansmanın teminine yönelik türev ürünlerden kaynaklananlar da dâhil olmak üzere mali yükümlülüklerin Müsteşarlık tarafından üstlenilmesine karar vermeye, üstlenime konu mali yükümlülüklerin kapsam, unsur ve ödeme koşullarını belirlemeye ve teyit edilmesine ilişkin usul ve esasları düzenlemeye, genel bütçe kapsamındaki kamu idareleri için Bakanın teklifi, özel bütçeli kamu idareleri için ilgili Bakanın talebi ve Bakanın teklifi üzerine Bakanlar Kurulu yetkilidir. </a:t>
            </a:r>
            <a:r>
              <a:rPr lang="tr-TR" altLang="tr-TR" sz="1100"/>
              <a:t>Borç üstlenim anlaşmaları anlaşmada daha sonraki bir tarih kararlaştırılmadıysa imzalandıkları tarih itibarıyla yürürlüğe girer. Bu madde hükümlerine göre üstlenim öngörülen yatırım ve hizmetlere ilişkin uygulama sözleşmesi taslağında yer alan ve üstlenimi doğrudan ilgilendiren hükümler hakkında ihale şartnamesi yayımlanmadan ve ihale sonrasında sözleşme imzalanmadan önce Müsteşarlığın uygun görüşü alınır. Borç üstlenim taahhüdü kısmen veya tamamen verilebilir. Bu madde kapsamında mali yıl içinde taahhüt edilecek borç üstleniminin limiti, Merkezi Yönetim Bütçe Kanunu ile belirlenir. Söz konusu limiti bir katına kadar artırmaya Bakanın teklifi üzerine Bakanlar Kurulu yetkilidir. </a:t>
            </a:r>
            <a:r>
              <a:rPr lang="tr-TR" altLang="tr-TR" sz="1100">
                <a:solidFill>
                  <a:srgbClr val="FF0000"/>
                </a:solidFill>
              </a:rPr>
              <a:t>Bu madde hükümleri ile Müsteşarlık tarafından gerçekleştirilen borç üstlenimi tutarları, proje yürütücüsü idarenin genel bütçeli olması hâlinde bağlı bulunduğu Bakanlığın, özel bütçeli olması hâlinde ise kendi bütçesine sermaye gideri olarak kaydedilir. </a:t>
            </a:r>
            <a:r>
              <a:rPr lang="tr-TR" altLang="tr-TR" sz="1100"/>
              <a:t>Söz konusu giderin kaydı için gerekli olan ödenek ilgili idarenin mevcut sermaye giderleri ödeneği ile karşılanmaksızın doğrudan Maliye Bakanlığı bütçesinde yer alan yedek ödenek tertibinden karşılanır. Müsteşarlık tarafından gerçekleştirilen borç üstlenimi tutarları devlet dış borcu olarak kaydedilir ancak 5 inci maddenin birinci fıkrasında belirlenen limite dâhil edilmez. Kendisine dış borcun tahsisi yapılabilen idareler dışında kalan idarelerin yürüttüğü projelerden kaynaklanan borç üstlenimlerinde ilgili idare Müsteşarlığa üstlenilen tutarda borçlandırılır ve bu kapsamdaki Hazine alacaklarının vadesinde ödenmemesi durumunda 21/7/1953 tarihli ve 6183 sayılı Amme Alacaklarının Tahsil Usulü Hakkında Kanun hükümleri uygulanır. Müsteşarlık borç üstlenimi kapsamında taraflardan her türlü bilgi ve belgeyi istemeye yetkilidir. </a:t>
            </a:r>
            <a:r>
              <a:rPr lang="tr-TR" altLang="tr-TR" sz="1100">
                <a:solidFill>
                  <a:srgbClr val="FF0000"/>
                </a:solidFill>
              </a:rPr>
              <a:t>Bu maddenin yürürlüğe girdiği tarih itibarıyla ihale ilanına çıkılmış olan projeler açısından uygulama sözleşmeleri taslağına ilişkin ihale öncesi Müsteşarlık görüşü, kısmi üstlenim taahhüdü ve borç üstlenim limiti hükümleri uygulanmaz. </a:t>
            </a:r>
            <a:r>
              <a:rPr lang="tr-TR" altLang="tr-TR" sz="1100"/>
              <a:t>Bu maddenin uygulanmasına ilişkin usul ve esaslar yönetmelik ile düzenlenir.”</a:t>
            </a:r>
          </a:p>
          <a:p>
            <a:endParaRPr lang="tr-TR" altLang="tr-TR" sz="1100"/>
          </a:p>
        </p:txBody>
      </p:sp>
      <p:sp>
        <p:nvSpPr>
          <p:cNvPr id="5" name="Footer Placeholder 4">
            <a:extLst>
              <a:ext uri="{FF2B5EF4-FFF2-40B4-BE49-F238E27FC236}">
                <a16:creationId xmlns:a16="http://schemas.microsoft.com/office/drawing/2014/main" id="{D8576EF7-9EC3-FBB0-F505-72AB51E9FB6D}"/>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4">
            <a:extLst>
              <a:ext uri="{FF2B5EF4-FFF2-40B4-BE49-F238E27FC236}">
                <a16:creationId xmlns:a16="http://schemas.microsoft.com/office/drawing/2014/main" id="{6E5F436E-8621-1150-6D3E-7830804B7347}"/>
              </a:ext>
            </a:extLst>
          </p:cNvPr>
          <p:cNvSpPr>
            <a:spLocks noGrp="1"/>
          </p:cNvSpPr>
          <p:nvPr>
            <p:ph type="title"/>
          </p:nvPr>
        </p:nvSpPr>
        <p:spPr/>
        <p:txBody>
          <a:bodyPr/>
          <a:lstStyle/>
          <a:p>
            <a:r>
              <a:rPr lang="tr-TR" altLang="tr-TR"/>
              <a:t>YİD’lere garanti veriliyor</a:t>
            </a:r>
          </a:p>
        </p:txBody>
      </p:sp>
      <p:sp>
        <p:nvSpPr>
          <p:cNvPr id="4" name="Footer Placeholder 3">
            <a:extLst>
              <a:ext uri="{FF2B5EF4-FFF2-40B4-BE49-F238E27FC236}">
                <a16:creationId xmlns:a16="http://schemas.microsoft.com/office/drawing/2014/main" id="{B463E92F-5A6A-06BA-4D0E-638B3D360024}"/>
              </a:ext>
            </a:extLst>
          </p:cNvPr>
          <p:cNvSpPr>
            <a:spLocks noGrp="1"/>
          </p:cNvSpPr>
          <p:nvPr>
            <p:ph type="ftr" sz="quarter" idx="11"/>
          </p:nvPr>
        </p:nvSpPr>
        <p:spPr/>
        <p:txBody>
          <a:bodyPr/>
          <a:lstStyle/>
          <a:p>
            <a:pPr>
              <a:defRPr/>
            </a:pPr>
            <a:r>
              <a:rPr lang="tr-TR"/>
              <a:t>www.hakanozyildiz.com</a:t>
            </a:r>
          </a:p>
        </p:txBody>
      </p:sp>
      <p:pic>
        <p:nvPicPr>
          <p:cNvPr id="52227" name="Picture 2">
            <a:extLst>
              <a:ext uri="{FF2B5EF4-FFF2-40B4-BE49-F238E27FC236}">
                <a16:creationId xmlns:a16="http://schemas.microsoft.com/office/drawing/2014/main" id="{2E890176-63B4-9D22-DA10-FCAA35750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349500"/>
            <a:ext cx="76327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Unvan 1">
            <a:extLst>
              <a:ext uri="{FF2B5EF4-FFF2-40B4-BE49-F238E27FC236}">
                <a16:creationId xmlns:a16="http://schemas.microsoft.com/office/drawing/2014/main" id="{7416133F-1DDF-F616-61E0-A47B7A9C7F93}"/>
              </a:ext>
            </a:extLst>
          </p:cNvPr>
          <p:cNvSpPr>
            <a:spLocks noGrp="1"/>
          </p:cNvSpPr>
          <p:nvPr>
            <p:ph type="title"/>
          </p:nvPr>
        </p:nvSpPr>
        <p:spPr>
          <a:xfrm>
            <a:off x="457200" y="274638"/>
            <a:ext cx="8229600" cy="777875"/>
          </a:xfrm>
        </p:spPr>
        <p:txBody>
          <a:bodyPr/>
          <a:lstStyle/>
          <a:p>
            <a:r>
              <a:rPr lang="tr-TR" altLang="tr-TR" sz="3200"/>
              <a:t>Hazine Yatırım, Karşı garantileri  ve ülke garantisi</a:t>
            </a:r>
          </a:p>
        </p:txBody>
      </p:sp>
      <p:sp>
        <p:nvSpPr>
          <p:cNvPr id="3" name="Alt Bilgi Yer Tutucusu 2">
            <a:extLst>
              <a:ext uri="{FF2B5EF4-FFF2-40B4-BE49-F238E27FC236}">
                <a16:creationId xmlns:a16="http://schemas.microsoft.com/office/drawing/2014/main" id="{364B71AA-0E0B-3562-2E64-0C4C59847D83}"/>
              </a:ext>
            </a:extLst>
          </p:cNvPr>
          <p:cNvSpPr>
            <a:spLocks noGrp="1"/>
          </p:cNvSpPr>
          <p:nvPr>
            <p:ph type="ftr" sz="quarter" idx="11"/>
          </p:nvPr>
        </p:nvSpPr>
        <p:spPr/>
        <p:txBody>
          <a:bodyPr/>
          <a:lstStyle/>
          <a:p>
            <a:pPr>
              <a:defRPr/>
            </a:pPr>
            <a:r>
              <a:rPr lang="tr-TR"/>
              <a:t>www.hakanozyildiz.com</a:t>
            </a:r>
          </a:p>
        </p:txBody>
      </p:sp>
      <p:pic>
        <p:nvPicPr>
          <p:cNvPr id="53251" name="Resim 3">
            <a:extLst>
              <a:ext uri="{FF2B5EF4-FFF2-40B4-BE49-F238E27FC236}">
                <a16:creationId xmlns:a16="http://schemas.microsoft.com/office/drawing/2014/main" id="{FA3E4AD0-D87E-9B12-E077-436AEA064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7338"/>
            <a:ext cx="8362950"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Unvan 1">
            <a:extLst>
              <a:ext uri="{FF2B5EF4-FFF2-40B4-BE49-F238E27FC236}">
                <a16:creationId xmlns:a16="http://schemas.microsoft.com/office/drawing/2014/main" id="{8346AA6F-3694-9F6D-DABD-63D35DBD4936}"/>
              </a:ext>
            </a:extLst>
          </p:cNvPr>
          <p:cNvSpPr>
            <a:spLocks noGrp="1"/>
          </p:cNvSpPr>
          <p:nvPr>
            <p:ph type="title"/>
          </p:nvPr>
        </p:nvSpPr>
        <p:spPr/>
        <p:txBody>
          <a:bodyPr/>
          <a:lstStyle/>
          <a:p>
            <a:r>
              <a:rPr lang="tr-TR" altLang="tr-TR"/>
              <a:t>Hazine geri ödeme garantisi</a:t>
            </a:r>
          </a:p>
        </p:txBody>
      </p:sp>
      <p:sp>
        <p:nvSpPr>
          <p:cNvPr id="3" name="Alt Bilgi Yer Tutucusu 2">
            <a:extLst>
              <a:ext uri="{FF2B5EF4-FFF2-40B4-BE49-F238E27FC236}">
                <a16:creationId xmlns:a16="http://schemas.microsoft.com/office/drawing/2014/main" id="{5957A2DB-8136-CFBF-0313-EB43257B3C22}"/>
              </a:ext>
            </a:extLst>
          </p:cNvPr>
          <p:cNvSpPr>
            <a:spLocks noGrp="1"/>
          </p:cNvSpPr>
          <p:nvPr>
            <p:ph type="ftr" sz="quarter" idx="11"/>
          </p:nvPr>
        </p:nvSpPr>
        <p:spPr/>
        <p:txBody>
          <a:bodyPr/>
          <a:lstStyle/>
          <a:p>
            <a:pPr>
              <a:defRPr/>
            </a:pPr>
            <a:r>
              <a:rPr lang="tr-TR"/>
              <a:t>www.hakanozyildiz.com</a:t>
            </a:r>
          </a:p>
        </p:txBody>
      </p:sp>
      <p:pic>
        <p:nvPicPr>
          <p:cNvPr id="54275" name="Resim 3">
            <a:extLst>
              <a:ext uri="{FF2B5EF4-FFF2-40B4-BE49-F238E27FC236}">
                <a16:creationId xmlns:a16="http://schemas.microsoft.com/office/drawing/2014/main" id="{D5ED9F2F-9062-A094-2823-C6F537CB20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73238"/>
            <a:ext cx="8137525"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Resim 4">
            <a:extLst>
              <a:ext uri="{FF2B5EF4-FFF2-40B4-BE49-F238E27FC236}">
                <a16:creationId xmlns:a16="http://schemas.microsoft.com/office/drawing/2014/main" id="{B287D197-49E9-BCC2-8DBC-EA12B8A1D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2886075"/>
            <a:ext cx="813752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Başlık 2">
            <a:extLst>
              <a:ext uri="{FF2B5EF4-FFF2-40B4-BE49-F238E27FC236}">
                <a16:creationId xmlns:a16="http://schemas.microsoft.com/office/drawing/2014/main" id="{712DCA1C-191B-5BD4-2407-76D7410805AC}"/>
              </a:ext>
            </a:extLst>
          </p:cNvPr>
          <p:cNvSpPr>
            <a:spLocks noGrp="1"/>
          </p:cNvSpPr>
          <p:nvPr>
            <p:ph type="title"/>
          </p:nvPr>
        </p:nvSpPr>
        <p:spPr>
          <a:xfrm>
            <a:off x="457200" y="274638"/>
            <a:ext cx="8229600" cy="777875"/>
          </a:xfrm>
        </p:spPr>
        <p:txBody>
          <a:bodyPr/>
          <a:lstStyle/>
          <a:p>
            <a:r>
              <a:rPr lang="tr-TR" altLang="tr-TR" sz="2800"/>
              <a:t>Borç üstlenimi</a:t>
            </a:r>
          </a:p>
        </p:txBody>
      </p:sp>
      <p:sp>
        <p:nvSpPr>
          <p:cNvPr id="2" name="Alt Bilgi Yer Tutucusu 1">
            <a:extLst>
              <a:ext uri="{FF2B5EF4-FFF2-40B4-BE49-F238E27FC236}">
                <a16:creationId xmlns:a16="http://schemas.microsoft.com/office/drawing/2014/main" id="{C64FAC17-F2AD-ABD4-A963-5FF4DC66AF91}"/>
              </a:ext>
            </a:extLst>
          </p:cNvPr>
          <p:cNvSpPr>
            <a:spLocks noGrp="1"/>
          </p:cNvSpPr>
          <p:nvPr>
            <p:ph type="ftr" sz="quarter" idx="11"/>
          </p:nvPr>
        </p:nvSpPr>
        <p:spPr/>
        <p:txBody>
          <a:bodyPr/>
          <a:lstStyle/>
          <a:p>
            <a:pPr>
              <a:defRPr/>
            </a:pPr>
            <a:r>
              <a:rPr lang="tr-TR"/>
              <a:t>www.hakanozyildiz.com</a:t>
            </a:r>
          </a:p>
        </p:txBody>
      </p:sp>
      <p:pic>
        <p:nvPicPr>
          <p:cNvPr id="55299" name="Resim 2">
            <a:extLst>
              <a:ext uri="{FF2B5EF4-FFF2-40B4-BE49-F238E27FC236}">
                <a16:creationId xmlns:a16="http://schemas.microsoft.com/office/drawing/2014/main" id="{426F811C-2F27-6416-FBE3-97C30F761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81375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F54810AA-336C-3515-0D95-8180642497A3}"/>
              </a:ext>
            </a:extLst>
          </p:cNvPr>
          <p:cNvSpPr>
            <a:spLocks noGrp="1"/>
          </p:cNvSpPr>
          <p:nvPr>
            <p:ph type="title"/>
          </p:nvPr>
        </p:nvSpPr>
        <p:spPr/>
        <p:txBody>
          <a:bodyPr/>
          <a:lstStyle/>
          <a:p>
            <a:pPr eaLnBrk="1" hangingPunct="1"/>
            <a:r>
              <a:rPr lang="tr-TR" altLang="tr-TR"/>
              <a:t>Devlet olmanın zorlukları</a:t>
            </a:r>
            <a:endParaRPr lang="en-US" altLang="tr-TR"/>
          </a:p>
        </p:txBody>
      </p:sp>
      <p:sp>
        <p:nvSpPr>
          <p:cNvPr id="18434" name="Rectangle 3">
            <a:extLst>
              <a:ext uri="{FF2B5EF4-FFF2-40B4-BE49-F238E27FC236}">
                <a16:creationId xmlns:a16="http://schemas.microsoft.com/office/drawing/2014/main" id="{7540C84E-1A3B-AD4F-BC59-C91028DB2FAD}"/>
              </a:ext>
            </a:extLst>
          </p:cNvPr>
          <p:cNvSpPr>
            <a:spLocks noGrp="1"/>
          </p:cNvSpPr>
          <p:nvPr>
            <p:ph idx="1"/>
          </p:nvPr>
        </p:nvSpPr>
        <p:spPr/>
        <p:txBody>
          <a:bodyPr/>
          <a:lstStyle/>
          <a:p>
            <a:pPr eaLnBrk="1" hangingPunct="1">
              <a:lnSpc>
                <a:spcPct val="90000"/>
              </a:lnSpc>
            </a:pPr>
            <a:r>
              <a:rPr lang="tr-TR" altLang="tr-TR" sz="2800" b="1"/>
              <a:t>Kamunun her hangi bir kurumunun borç yaratmasına engel olamayan, denetlemeyen devlet, bu yükümlülükleri üstlenmek zorunda mıdır?</a:t>
            </a:r>
          </a:p>
          <a:p>
            <a:pPr eaLnBrk="1" hangingPunct="1">
              <a:lnSpc>
                <a:spcPct val="90000"/>
              </a:lnSpc>
            </a:pPr>
            <a:r>
              <a:rPr lang="tr-TR" altLang="tr-TR" sz="2800" b="1"/>
              <a:t>Devletin iç itibarı ve kredibilitesi ile dış itibarı ve kredibilitesi arasında fark var mıdır?</a:t>
            </a:r>
          </a:p>
          <a:p>
            <a:pPr eaLnBrk="1" hangingPunct="1">
              <a:lnSpc>
                <a:spcPct val="90000"/>
              </a:lnSpc>
            </a:pPr>
            <a:r>
              <a:rPr lang="tr-TR" altLang="tr-TR" sz="2800" b="1"/>
              <a:t>Şeffaf ve hesap verebilen bir devlet, olası yükümlülükleri konusunda kamuoyunu nasıl bilgilendirmelidir?</a:t>
            </a:r>
            <a:endParaRPr lang="en-US" altLang="tr-TR" sz="2800" b="1"/>
          </a:p>
        </p:txBody>
      </p:sp>
      <p:sp>
        <p:nvSpPr>
          <p:cNvPr id="5" name="Footer Placeholder 4">
            <a:extLst>
              <a:ext uri="{FF2B5EF4-FFF2-40B4-BE49-F238E27FC236}">
                <a16:creationId xmlns:a16="http://schemas.microsoft.com/office/drawing/2014/main" id="{F4FDA0E2-38C8-91FE-5CD5-862BBBC015D8}"/>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DE1D4A95-D3BF-0B6F-1060-04491FB2D94A}"/>
              </a:ext>
            </a:extLst>
          </p:cNvPr>
          <p:cNvSpPr>
            <a:spLocks noGrp="1"/>
          </p:cNvSpPr>
          <p:nvPr>
            <p:ph type="ftr" sz="quarter" idx="11"/>
          </p:nvPr>
        </p:nvSpPr>
        <p:spPr/>
        <p:txBody>
          <a:bodyPr/>
          <a:lstStyle/>
          <a:p>
            <a:pPr>
              <a:defRPr/>
            </a:pPr>
            <a:r>
              <a:rPr lang="tr-TR"/>
              <a:t>www.hakanozyildiz.com</a:t>
            </a:r>
          </a:p>
        </p:txBody>
      </p:sp>
      <p:pic>
        <p:nvPicPr>
          <p:cNvPr id="56322" name="Resim 2">
            <a:extLst>
              <a:ext uri="{FF2B5EF4-FFF2-40B4-BE49-F238E27FC236}">
                <a16:creationId xmlns:a16="http://schemas.microsoft.com/office/drawing/2014/main" id="{D2511EC7-7F4A-EB68-EF52-1926BC1AC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20700"/>
            <a:ext cx="84963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34A83F3-A23F-DE1D-D268-3AE7FA1C20D2}"/>
              </a:ext>
            </a:extLst>
          </p:cNvPr>
          <p:cNvSpPr>
            <a:spLocks noGrp="1"/>
          </p:cNvSpPr>
          <p:nvPr>
            <p:ph type="title"/>
          </p:nvPr>
        </p:nvSpPr>
        <p:spPr>
          <a:xfrm>
            <a:off x="457200" y="274638"/>
            <a:ext cx="8229600" cy="777875"/>
          </a:xfrm>
        </p:spPr>
        <p:txBody>
          <a:bodyPr/>
          <a:lstStyle/>
          <a:p>
            <a:r>
              <a:rPr lang="tr-TR" altLang="tr-TR" sz="2400" b="1"/>
              <a:t>İşi yapan özel sektör, proje başarısız olursa dış borcu üstlenen devlet</a:t>
            </a:r>
          </a:p>
        </p:txBody>
      </p:sp>
      <p:sp>
        <p:nvSpPr>
          <p:cNvPr id="3" name="Footer Placeholder 2">
            <a:extLst>
              <a:ext uri="{FF2B5EF4-FFF2-40B4-BE49-F238E27FC236}">
                <a16:creationId xmlns:a16="http://schemas.microsoft.com/office/drawing/2014/main" id="{D1ED3950-0535-BD00-5F35-04C0C796E006}"/>
              </a:ext>
            </a:extLst>
          </p:cNvPr>
          <p:cNvSpPr>
            <a:spLocks noGrp="1"/>
          </p:cNvSpPr>
          <p:nvPr>
            <p:ph type="ftr" sz="quarter" idx="11"/>
          </p:nvPr>
        </p:nvSpPr>
        <p:spPr/>
        <p:txBody>
          <a:bodyPr/>
          <a:lstStyle/>
          <a:p>
            <a:pPr>
              <a:defRPr/>
            </a:pPr>
            <a:r>
              <a:rPr lang="tr-TR"/>
              <a:t>www.hakanozyildiz.com</a:t>
            </a:r>
          </a:p>
        </p:txBody>
      </p:sp>
      <p:pic>
        <p:nvPicPr>
          <p:cNvPr id="57347" name="Picture 2">
            <a:extLst>
              <a:ext uri="{FF2B5EF4-FFF2-40B4-BE49-F238E27FC236}">
                <a16:creationId xmlns:a16="http://schemas.microsoft.com/office/drawing/2014/main" id="{FF85A54C-5C77-4565-8FAA-288CEDC9E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68413"/>
            <a:ext cx="8280400" cy="504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Unvan 1">
            <a:extLst>
              <a:ext uri="{FF2B5EF4-FFF2-40B4-BE49-F238E27FC236}">
                <a16:creationId xmlns:a16="http://schemas.microsoft.com/office/drawing/2014/main" id="{0E6664BB-048B-B6E8-3E3C-38F65AC0D504}"/>
              </a:ext>
            </a:extLst>
          </p:cNvPr>
          <p:cNvSpPr>
            <a:spLocks noGrp="1"/>
          </p:cNvSpPr>
          <p:nvPr>
            <p:ph type="title"/>
          </p:nvPr>
        </p:nvSpPr>
        <p:spPr>
          <a:xfrm>
            <a:off x="468313" y="260350"/>
            <a:ext cx="8229600" cy="1223963"/>
          </a:xfrm>
        </p:spPr>
        <p:txBody>
          <a:bodyPr/>
          <a:lstStyle/>
          <a:p>
            <a:r>
              <a:rPr lang="tr-TR" altLang="tr-TR" sz="2400"/>
              <a:t>Borç üstleniminden doğan yükümlülükler</a:t>
            </a:r>
            <a:br>
              <a:rPr lang="tr-TR" altLang="tr-TR" sz="2400"/>
            </a:br>
            <a:r>
              <a:rPr lang="tr-TR" altLang="tr-TR" sz="2400"/>
              <a:t>(KFBYK = Kamu Finansmanı ve Borç Yönetim Kanunu)</a:t>
            </a:r>
          </a:p>
        </p:txBody>
      </p:sp>
      <p:sp>
        <p:nvSpPr>
          <p:cNvPr id="3" name="Alt Bilgi Yer Tutucusu 2">
            <a:extLst>
              <a:ext uri="{FF2B5EF4-FFF2-40B4-BE49-F238E27FC236}">
                <a16:creationId xmlns:a16="http://schemas.microsoft.com/office/drawing/2014/main" id="{71A9BB36-2E1D-5A34-CB93-AF440260AAC4}"/>
              </a:ext>
            </a:extLst>
          </p:cNvPr>
          <p:cNvSpPr>
            <a:spLocks noGrp="1"/>
          </p:cNvSpPr>
          <p:nvPr>
            <p:ph type="ftr" sz="quarter" idx="11"/>
          </p:nvPr>
        </p:nvSpPr>
        <p:spPr/>
        <p:txBody>
          <a:bodyPr/>
          <a:lstStyle/>
          <a:p>
            <a:pPr>
              <a:defRPr/>
            </a:pPr>
            <a:r>
              <a:rPr lang="tr-TR"/>
              <a:t>www.hakanozyildiz.com</a:t>
            </a:r>
          </a:p>
        </p:txBody>
      </p:sp>
      <p:pic>
        <p:nvPicPr>
          <p:cNvPr id="58371" name="Resim 3">
            <a:extLst>
              <a:ext uri="{FF2B5EF4-FFF2-40B4-BE49-F238E27FC236}">
                <a16:creationId xmlns:a16="http://schemas.microsoft.com/office/drawing/2014/main" id="{97193C24-CB10-56E7-DD39-66A4BD9F0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624013"/>
            <a:ext cx="8496300"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5CBDD-C7F0-CE58-E222-96283B41B593}"/>
              </a:ext>
            </a:extLst>
          </p:cNvPr>
          <p:cNvSpPr>
            <a:spLocks noGrp="1"/>
          </p:cNvSpPr>
          <p:nvPr>
            <p:ph type="title"/>
          </p:nvPr>
        </p:nvSpPr>
        <p:spPr>
          <a:xfrm>
            <a:off x="457200" y="274638"/>
            <a:ext cx="8229600" cy="725487"/>
          </a:xfrm>
        </p:spPr>
        <p:txBody>
          <a:bodyPr>
            <a:normAutofit fontScale="90000"/>
          </a:bodyPr>
          <a:lstStyle/>
          <a:p>
            <a:pPr>
              <a:defRPr/>
            </a:pPr>
            <a:r>
              <a:rPr lang="tr-TR" sz="3200" dirty="0"/>
              <a:t>9 Mart 2013 tarihli 6428 sayılı “Şehir hastaneleri kanunu” ile</a:t>
            </a:r>
          </a:p>
        </p:txBody>
      </p:sp>
      <p:sp>
        <p:nvSpPr>
          <p:cNvPr id="3" name="Content Placeholder 2">
            <a:extLst>
              <a:ext uri="{FF2B5EF4-FFF2-40B4-BE49-F238E27FC236}">
                <a16:creationId xmlns:a16="http://schemas.microsoft.com/office/drawing/2014/main" id="{12C2749E-8DAD-29B1-BF52-D3DE9A69EAF3}"/>
              </a:ext>
            </a:extLst>
          </p:cNvPr>
          <p:cNvSpPr>
            <a:spLocks noGrp="1"/>
          </p:cNvSpPr>
          <p:nvPr>
            <p:ph idx="1"/>
          </p:nvPr>
        </p:nvSpPr>
        <p:spPr>
          <a:xfrm>
            <a:off x="457200" y="1071563"/>
            <a:ext cx="8229600" cy="5054600"/>
          </a:xfrm>
        </p:spPr>
        <p:txBody>
          <a:bodyPr>
            <a:normAutofit fontScale="47500" lnSpcReduction="20000"/>
          </a:bodyPr>
          <a:lstStyle/>
          <a:p>
            <a:pPr>
              <a:buFont typeface="Arial" charset="0"/>
              <a:buChar char="•"/>
              <a:defRPr/>
            </a:pPr>
            <a:r>
              <a:rPr lang="tr-TR" sz="3400" b="1" dirty="0"/>
              <a:t>MADDE 15 – </a:t>
            </a:r>
            <a:r>
              <a:rPr lang="tr-TR" sz="3400" dirty="0"/>
              <a:t>8/6/1994 tarihli ve </a:t>
            </a:r>
            <a:r>
              <a:rPr lang="tr-TR" sz="3400" dirty="0">
                <a:solidFill>
                  <a:srgbClr val="FF0000"/>
                </a:solidFill>
              </a:rPr>
              <a:t>3996</a:t>
            </a:r>
            <a:r>
              <a:rPr lang="tr-TR" sz="3400" dirty="0"/>
              <a:t> sayılı Bazı Yatırım ve Hizmetlerin Yap-İşlet-Devret Modeli Çerçevesinde Yaptırılması Hakkında Kanunun 11/A maddesi aşağıdaki şekilde değiştirilmiştir.</a:t>
            </a:r>
          </a:p>
          <a:p>
            <a:pPr>
              <a:buFont typeface="Arial" charset="0"/>
              <a:buChar char="•"/>
              <a:defRPr/>
            </a:pPr>
            <a:r>
              <a:rPr lang="tr-TR" sz="3400" dirty="0"/>
              <a:t>“MADDE 11/A- Görevli şirket ile yapılacak sözleşmede, sözleşmenin feshedilerek yatırım ve hizmetin süresinden önce ilgili idare tarafından devralınması hükmünün bulunması hâlinde, </a:t>
            </a:r>
            <a:r>
              <a:rPr lang="tr-TR" sz="3400" dirty="0">
                <a:solidFill>
                  <a:srgbClr val="FF0000"/>
                </a:solidFill>
              </a:rPr>
              <a:t>yatırım ve hizmetlerin gerçekleştirilmiş kısmına tekabül eden yurt dışından sağlanan finansmanın ve varsa bu finansmanın teminine yönelik türev ürünlerden kaynaklananlar da dâhil olmak üzere mali yükümlülüklerin idare tarafından üstlenilmesine</a:t>
            </a:r>
            <a:r>
              <a:rPr lang="tr-TR" sz="3400" dirty="0"/>
              <a:t>, gerçekleştirilmemiş yatırım ve hizmetlere ilişkin kısmının ise idarenin talebine bağlı olarak kullanılabileceğine ilişkin hükümlere yer verilebilir.</a:t>
            </a:r>
          </a:p>
          <a:p>
            <a:pPr>
              <a:buFont typeface="Arial" charset="0"/>
              <a:buChar char="•"/>
              <a:defRPr/>
            </a:pPr>
            <a:r>
              <a:rPr lang="tr-TR" sz="3400" dirty="0">
                <a:solidFill>
                  <a:srgbClr val="FF0000"/>
                </a:solidFill>
              </a:rPr>
              <a:t>Genel bütçe dışındaki kamu kurum ve kuruluşları ile bağlı ortaklıklar ve mahalli idareler tarafından gerçekleştirilen yatırım ve hizmetlere yönelik sözleşmelerde sözleşmelerin </a:t>
            </a:r>
            <a:r>
              <a:rPr lang="tr-TR" sz="3400" dirty="0"/>
              <a:t>süresinden önce feshedilerek tesisin ilgili idareler tarafından devralınmasının öngörülmesi hâlinde, yatırım ve hizmetlerin finansmanı amacıyla temin edilen yurt dışından sağlanan finansmanı ve varsa bu finansmanın teminine yönelik türev ürünlerden kaynaklananlar da dâhil olmak üzere mali yükümlülükleri üstlenmeye söz konusu idare yetkilidir. Bu idarenin, özel bütçe kapsamında olması hâlinde bu yükümlülüklerin ilgili idarenin bağlı olduğu Bakanlığın teklifi üzerine ilgili idare tarafından üstlenilmesine karar vermeye, üstlenime konu mali yükümlülüklerin kapsam, unsur ve ödeme koşullarını belirlemeye ve teyit edilmesine ilişkin usul ve esasları düzenlemeye Bakanlar Kurulu yetkilidir.</a:t>
            </a:r>
          </a:p>
          <a:p>
            <a:pPr>
              <a:buFont typeface="Arial" charset="0"/>
              <a:buChar char="•"/>
              <a:defRPr/>
            </a:pPr>
            <a:r>
              <a:rPr lang="tr-TR" sz="3400" dirty="0"/>
              <a:t>Özel bütçeli kamu idareleri tarafından imzalanacak borç üstlenim anlaşmaları anlaşmada daha sonraki bir tarih kararlaştırılmadıysa imzalandıkları tarih itibarıyla yürürlüğe girer.</a:t>
            </a:r>
          </a:p>
          <a:p>
            <a:pPr>
              <a:buFont typeface="Arial" charset="0"/>
              <a:buChar char="•"/>
              <a:defRPr/>
            </a:pPr>
            <a:r>
              <a:rPr lang="tr-TR" sz="3400" dirty="0"/>
              <a:t>Hazine Müsteşarlığınca borç üstlenimi 28/3/2002 tarihli ve 4749 sayılı Kamu Finansmanı ve Borç Yönetiminin Düzenlenmesi Hakkında Kanunun 8/A maddesi çerçevesinde yürütülür.”</a:t>
            </a:r>
          </a:p>
          <a:p>
            <a:pPr>
              <a:buFont typeface="Arial" charset="0"/>
              <a:buNone/>
              <a:defRPr/>
            </a:pPr>
            <a:endParaRPr lang="tr-TR" dirty="0"/>
          </a:p>
        </p:txBody>
      </p:sp>
      <p:sp>
        <p:nvSpPr>
          <p:cNvPr id="5" name="Footer Placeholder 4">
            <a:extLst>
              <a:ext uri="{FF2B5EF4-FFF2-40B4-BE49-F238E27FC236}">
                <a16:creationId xmlns:a16="http://schemas.microsoft.com/office/drawing/2014/main" id="{1FF34997-B829-9D96-24DE-9AC6230176B0}"/>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60C5-295C-A2F7-C6D4-09BC87288D57}"/>
              </a:ext>
            </a:extLst>
          </p:cNvPr>
          <p:cNvSpPr>
            <a:spLocks noGrp="1"/>
          </p:cNvSpPr>
          <p:nvPr>
            <p:ph type="title"/>
          </p:nvPr>
        </p:nvSpPr>
        <p:spPr/>
        <p:txBody>
          <a:bodyPr>
            <a:normAutofit fontScale="90000"/>
          </a:bodyPr>
          <a:lstStyle/>
          <a:p>
            <a:pPr>
              <a:defRPr/>
            </a:pPr>
            <a:r>
              <a:rPr lang="tr-TR" dirty="0"/>
              <a:t>Hükümet TBMM’ye bir torba kanun gönderdi.</a:t>
            </a:r>
          </a:p>
        </p:txBody>
      </p:sp>
      <p:sp>
        <p:nvSpPr>
          <p:cNvPr id="3" name="Content Placeholder 2">
            <a:extLst>
              <a:ext uri="{FF2B5EF4-FFF2-40B4-BE49-F238E27FC236}">
                <a16:creationId xmlns:a16="http://schemas.microsoft.com/office/drawing/2014/main" id="{8C8E13EE-898D-FA94-E783-DD1EF63F112E}"/>
              </a:ext>
            </a:extLst>
          </p:cNvPr>
          <p:cNvSpPr>
            <a:spLocks noGrp="1"/>
          </p:cNvSpPr>
          <p:nvPr>
            <p:ph idx="1"/>
          </p:nvPr>
        </p:nvSpPr>
        <p:spPr>
          <a:ln>
            <a:miter lim="800000"/>
            <a:headEnd/>
            <a:tailEnd/>
          </a:ln>
        </p:spPr>
        <p:txBody>
          <a:bodyPr>
            <a:normAutofit fontScale="92500" lnSpcReduction="10000"/>
          </a:bodyPr>
          <a:lstStyle/>
          <a:p>
            <a:pPr>
              <a:buFont typeface="Arial" charset="0"/>
              <a:buChar char="•"/>
              <a:defRPr/>
            </a:pPr>
            <a:r>
              <a:rPr lang="tr-TR" dirty="0"/>
              <a:t>4749 sayılı Kamu Borç Yönetimi Kanunun bir çok maddesi değiştiriliyor.</a:t>
            </a:r>
          </a:p>
          <a:p>
            <a:pPr lvl="1">
              <a:buFont typeface="Arial" charset="0"/>
              <a:buChar char="–"/>
              <a:defRPr/>
            </a:pPr>
            <a:r>
              <a:rPr lang="tr-TR" sz="2000" dirty="0"/>
              <a:t>Devlet dış borcu: Müsteşarlık tarafından herhangi bir dış finansman kaynağından belirli bir itfa plânına göre geri ödenmek üzere sağlanan finansman imkânları ile </a:t>
            </a:r>
            <a:r>
              <a:rPr lang="tr-TR" sz="2000" b="1" dirty="0">
                <a:solidFill>
                  <a:srgbClr val="0070C0"/>
                </a:solidFill>
              </a:rPr>
              <a:t>borç üstlenimi ve </a:t>
            </a:r>
            <a:r>
              <a:rPr lang="tr-TR" sz="2000" dirty="0"/>
              <a:t>Hazine garantileri kapsamında</a:t>
            </a:r>
            <a:r>
              <a:rPr lang="tr-TR" sz="2000" dirty="0">
                <a:solidFill>
                  <a:srgbClr val="FF0000"/>
                </a:solidFill>
              </a:rPr>
              <a:t> </a:t>
            </a:r>
            <a:r>
              <a:rPr lang="tr-TR" sz="2000" strike="sngStrike" dirty="0">
                <a:solidFill>
                  <a:srgbClr val="FF0000"/>
                </a:solidFill>
              </a:rPr>
              <a:t>Müsteşarlık tarafından</a:t>
            </a:r>
            <a:r>
              <a:rPr lang="tr-TR" sz="2000" strike="sngStrike" dirty="0"/>
              <a:t> </a:t>
            </a:r>
            <a:r>
              <a:rPr lang="tr-TR" sz="2000" dirty="0"/>
              <a:t>üstlenilen her türlü malî yükümlülüğü, </a:t>
            </a:r>
          </a:p>
          <a:p>
            <a:pPr lvl="1">
              <a:buFont typeface="Arial" charset="0"/>
              <a:buChar char="–"/>
              <a:defRPr/>
            </a:pPr>
            <a:r>
              <a:rPr lang="tr-TR" dirty="0"/>
              <a:t>Sadece metin düzeltme olabileceği gibi; başka bir yorumla, bu değişiklik Müsteşarlık dışındaki kamu kurumlarına da borç üstlenim hakkı verebilir. Doğru olursa borçlanmada merkezi yapı yok olur. Birden fazla borçlanma otoritesi yaratılır. Operasyonel riskler büyür.</a:t>
            </a:r>
          </a:p>
        </p:txBody>
      </p:sp>
      <p:sp>
        <p:nvSpPr>
          <p:cNvPr id="5" name="Footer Placeholder 4">
            <a:extLst>
              <a:ext uri="{FF2B5EF4-FFF2-40B4-BE49-F238E27FC236}">
                <a16:creationId xmlns:a16="http://schemas.microsoft.com/office/drawing/2014/main" id="{FD359B72-28ED-4DC2-3345-0CBC30A8E640}"/>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F6DC-A480-3E02-93F9-7DE4546323B0}"/>
              </a:ext>
            </a:extLst>
          </p:cNvPr>
          <p:cNvSpPr>
            <a:spLocks noGrp="1"/>
          </p:cNvSpPr>
          <p:nvPr>
            <p:ph type="title"/>
          </p:nvPr>
        </p:nvSpPr>
        <p:spPr/>
        <p:txBody>
          <a:bodyPr>
            <a:normAutofit fontScale="90000"/>
          </a:bodyPr>
          <a:lstStyle/>
          <a:p>
            <a:pPr>
              <a:defRPr/>
            </a:pPr>
            <a:r>
              <a:rPr lang="tr-TR" dirty="0"/>
              <a:t>Hazine garantisi imkanı genişletiliyor</a:t>
            </a:r>
          </a:p>
        </p:txBody>
      </p:sp>
      <p:sp>
        <p:nvSpPr>
          <p:cNvPr id="3" name="Content Placeholder 2">
            <a:extLst>
              <a:ext uri="{FF2B5EF4-FFF2-40B4-BE49-F238E27FC236}">
                <a16:creationId xmlns:a16="http://schemas.microsoft.com/office/drawing/2014/main" id="{9257FF03-69DF-FDF1-171B-4EA533A5398D}"/>
              </a:ext>
            </a:extLst>
          </p:cNvPr>
          <p:cNvSpPr>
            <a:spLocks noGrp="1"/>
          </p:cNvSpPr>
          <p:nvPr>
            <p:ph idx="1"/>
          </p:nvPr>
        </p:nvSpPr>
        <p:spPr>
          <a:ln>
            <a:miter lim="800000"/>
            <a:headEnd/>
            <a:tailEnd/>
          </a:ln>
        </p:spPr>
        <p:txBody>
          <a:bodyPr>
            <a:normAutofit/>
          </a:bodyPr>
          <a:lstStyle/>
          <a:p>
            <a:pPr>
              <a:buFont typeface="Arial" charset="0"/>
              <a:buChar char="•"/>
              <a:defRPr/>
            </a:pPr>
            <a:r>
              <a:rPr lang="tr-TR" dirty="0"/>
              <a:t>Garantili imkân: Bu Kanun kapsamında yer alan kuruluşlara sağlanan Hazine </a:t>
            </a:r>
            <a:r>
              <a:rPr lang="tr-TR" strike="sngStrike" dirty="0">
                <a:solidFill>
                  <a:srgbClr val="FF0000"/>
                </a:solidFill>
              </a:rPr>
              <a:t>geri ödeme garantisi, Hazine yatırım garantisi ve Hazine ülke garantisini, </a:t>
            </a:r>
            <a:r>
              <a:rPr lang="tr-TR" dirty="0">
                <a:solidFill>
                  <a:schemeClr val="accent1"/>
                </a:solidFill>
              </a:rPr>
              <a:t>garantilerini,</a:t>
            </a:r>
            <a:endParaRPr lang="tr-TR" dirty="0">
              <a:solidFill>
                <a:srgbClr val="FF0000"/>
              </a:solidFill>
            </a:endParaRPr>
          </a:p>
          <a:p>
            <a:pPr>
              <a:buFont typeface="Arial" charset="0"/>
              <a:buChar char="•"/>
              <a:defRPr/>
            </a:pPr>
            <a:r>
              <a:rPr lang="tr-TR" sz="2400" dirty="0"/>
              <a:t>İlk metinle Hazine’nin verebileceği garantilerin kapsamı sınırlı iken, şimdi genişletiliyor.</a:t>
            </a:r>
          </a:p>
        </p:txBody>
      </p:sp>
      <p:sp>
        <p:nvSpPr>
          <p:cNvPr id="4" name="Footer Placeholder 3">
            <a:extLst>
              <a:ext uri="{FF2B5EF4-FFF2-40B4-BE49-F238E27FC236}">
                <a16:creationId xmlns:a16="http://schemas.microsoft.com/office/drawing/2014/main" id="{A52B016B-A610-4CE7-EAFB-EBC6496B0962}"/>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7BB999D5-3739-687A-698E-141AA8EAFA6E}"/>
              </a:ext>
            </a:extLst>
          </p:cNvPr>
          <p:cNvSpPr>
            <a:spLocks noGrp="1"/>
          </p:cNvSpPr>
          <p:nvPr>
            <p:ph type="title"/>
          </p:nvPr>
        </p:nvSpPr>
        <p:spPr/>
        <p:txBody>
          <a:bodyPr/>
          <a:lstStyle/>
          <a:p>
            <a:r>
              <a:rPr lang="tr-TR" altLang="tr-TR" sz="3200"/>
              <a:t>Garanti kapsamının genişletilmesi işlemi devam ediyor.</a:t>
            </a:r>
          </a:p>
        </p:txBody>
      </p:sp>
      <p:sp>
        <p:nvSpPr>
          <p:cNvPr id="3" name="Content Placeholder 2">
            <a:extLst>
              <a:ext uri="{FF2B5EF4-FFF2-40B4-BE49-F238E27FC236}">
                <a16:creationId xmlns:a16="http://schemas.microsoft.com/office/drawing/2014/main" id="{FFF4A961-F7A9-C247-5695-83C3123FBCEB}"/>
              </a:ext>
            </a:extLst>
          </p:cNvPr>
          <p:cNvSpPr>
            <a:spLocks noGrp="1"/>
          </p:cNvSpPr>
          <p:nvPr>
            <p:ph idx="1"/>
          </p:nvPr>
        </p:nvSpPr>
        <p:spPr>
          <a:ln>
            <a:miter lim="800000"/>
            <a:headEnd/>
            <a:tailEnd/>
          </a:ln>
        </p:spPr>
        <p:txBody>
          <a:bodyPr>
            <a:normAutofit fontScale="55000" lnSpcReduction="20000"/>
          </a:bodyPr>
          <a:lstStyle/>
          <a:p>
            <a:pPr>
              <a:buFont typeface="Arial" charset="0"/>
              <a:buChar char="•"/>
              <a:defRPr/>
            </a:pPr>
            <a:r>
              <a:rPr lang="tr-TR" i="1" dirty="0"/>
              <a:t>Hazine garantileri ve garantisiz borçlar için izin alınması</a:t>
            </a:r>
            <a:endParaRPr lang="tr-TR" dirty="0"/>
          </a:p>
          <a:p>
            <a:pPr>
              <a:buFont typeface="Arial" charset="0"/>
              <a:buChar char="•"/>
              <a:defRPr/>
            </a:pPr>
            <a:r>
              <a:rPr lang="tr-TR" b="1" dirty="0"/>
              <a:t>Madde 8 -</a:t>
            </a:r>
            <a:r>
              <a:rPr lang="tr-TR" dirty="0"/>
              <a:t> Hazine garantileri sağlanmasına ve sağlanan Hazine garantilerinin şartlarında değişiklik yapılmasına ilişkin her türlü hazırlık, temas ve müzakereler Müsteşarlık tarafından yürütülür ve sonuçlandırılır.</a:t>
            </a:r>
          </a:p>
          <a:p>
            <a:pPr>
              <a:buFont typeface="Arial" charset="0"/>
              <a:buChar char="•"/>
              <a:defRPr/>
            </a:pPr>
            <a:r>
              <a:rPr lang="tr-TR" dirty="0"/>
              <a:t>Hazine garantilerine ilişkin anlaşmalar ve bunların şartlarında değişiklik yapılmasına ilişkin anlaşmalar aksine bir hüküm bulunmadığı sürece imzalandıkları tarih itibarıyla yürürlüğe girer. </a:t>
            </a:r>
          </a:p>
          <a:p>
            <a:pPr>
              <a:buFont typeface="Arial" charset="0"/>
              <a:buChar char="•"/>
              <a:defRPr/>
            </a:pPr>
            <a:r>
              <a:rPr lang="tr-TR" dirty="0"/>
              <a:t>Hazine </a:t>
            </a:r>
            <a:r>
              <a:rPr lang="tr-TR" strike="sngStrike" dirty="0">
                <a:solidFill>
                  <a:srgbClr val="FF0000"/>
                </a:solidFill>
              </a:rPr>
              <a:t>geri ödeme garantisi ve Hazine yatırım garantisi </a:t>
            </a:r>
            <a:r>
              <a:rPr lang="tr-TR" b="1" dirty="0">
                <a:solidFill>
                  <a:srgbClr val="0070C0"/>
                </a:solidFill>
              </a:rPr>
              <a:t>garantileri ile </a:t>
            </a:r>
            <a:r>
              <a:rPr lang="tr-TR" dirty="0"/>
              <a:t>lehine garanti sağlanan taraftan verilecek her garanti için bir defaya mahsus olmak kaydıyla garanti edilen tutarın yüzde birine kadar garanti ücreti alınır. </a:t>
            </a:r>
            <a:r>
              <a:rPr lang="tr-TR" b="1" dirty="0"/>
              <a:t>(Ek cümle: 16/7/2008-5787/5 md.) </a:t>
            </a:r>
            <a:r>
              <a:rPr lang="tr-TR" dirty="0"/>
              <a:t>Bu oranı beş katına kadar artırmaya Bakan yetkilidir.</a:t>
            </a:r>
          </a:p>
          <a:p>
            <a:pPr>
              <a:buFont typeface="Arial" charset="0"/>
              <a:buChar char="•"/>
              <a:defRPr/>
            </a:pPr>
            <a:r>
              <a:rPr lang="tr-TR" b="1" dirty="0"/>
              <a:t>(Mülga birinci cümle: 16/7/2008-5787/5 md</a:t>
            </a:r>
            <a:r>
              <a:rPr lang="tr-TR" b="1" strike="sngStrike" dirty="0">
                <a:solidFill>
                  <a:srgbClr val="FF0000"/>
                </a:solidFill>
              </a:rPr>
              <a:t>.)</a:t>
            </a:r>
            <a:r>
              <a:rPr lang="tr-TR" strike="sngStrike" dirty="0">
                <a:solidFill>
                  <a:srgbClr val="FF0000"/>
                </a:solidFill>
              </a:rPr>
              <a:t> Projeler için sağlanacak Hazine geri ödeme garantisi ile </a:t>
            </a:r>
            <a:r>
              <a:rPr lang="tr-TR" dirty="0"/>
              <a:t>Hazine </a:t>
            </a:r>
            <a:r>
              <a:rPr lang="tr-TR" strike="sngStrike" dirty="0">
                <a:solidFill>
                  <a:srgbClr val="FF0000"/>
                </a:solidFill>
              </a:rPr>
              <a:t>yatırım garantisinin  </a:t>
            </a:r>
            <a:r>
              <a:rPr lang="tr-TR" dirty="0">
                <a:solidFill>
                  <a:srgbClr val="FF0000"/>
                </a:solidFill>
              </a:rPr>
              <a:t>  </a:t>
            </a:r>
            <a:r>
              <a:rPr lang="tr-TR" b="1" dirty="0">
                <a:solidFill>
                  <a:srgbClr val="0070C0"/>
                </a:solidFill>
              </a:rPr>
              <a:t>garantilerinin</a:t>
            </a:r>
            <a:r>
              <a:rPr lang="tr-TR" dirty="0">
                <a:solidFill>
                  <a:srgbClr val="0070C0"/>
                </a:solidFill>
              </a:rPr>
              <a:t> </a:t>
            </a:r>
            <a:r>
              <a:rPr lang="tr-TR" dirty="0"/>
              <a:t>verilmesine ilişkin olarak garanti ücretinin belirlenmesi, garantinin değerlendirilmesi, bütçeleştirilmesi, riskin sınırlandırılması ve paylaşımı ile garantiye ilişkin bilgilerin kamuoyuna açıklanması ve Hazine yatırım garantisi kapsamında garanti edilen tutarın tespit edilmesi de dahil olmak üzere bu hususlara ilişkin esas ve usuller Müsteşarlık tarafından hazırlanacak bir yönetmelikle belirlenir.</a:t>
            </a:r>
          </a:p>
        </p:txBody>
      </p:sp>
      <p:sp>
        <p:nvSpPr>
          <p:cNvPr id="4" name="Footer Placeholder 3">
            <a:extLst>
              <a:ext uri="{FF2B5EF4-FFF2-40B4-BE49-F238E27FC236}">
                <a16:creationId xmlns:a16="http://schemas.microsoft.com/office/drawing/2014/main" id="{5F7573AE-C6E7-4092-8453-826A5DB4EE34}"/>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E092-D72A-4695-6578-ADF03CCA3C9A}"/>
              </a:ext>
            </a:extLst>
          </p:cNvPr>
          <p:cNvSpPr>
            <a:spLocks noGrp="1"/>
          </p:cNvSpPr>
          <p:nvPr>
            <p:ph type="title"/>
          </p:nvPr>
        </p:nvSpPr>
        <p:spPr/>
        <p:txBody>
          <a:bodyPr>
            <a:normAutofit fontScale="90000"/>
          </a:bodyPr>
          <a:lstStyle/>
          <a:p>
            <a:pPr>
              <a:defRPr/>
            </a:pPr>
            <a:r>
              <a:rPr lang="tr-TR" dirty="0"/>
              <a:t>Hazine’ye olan borçların önceliği kaldırılıyor.</a:t>
            </a:r>
          </a:p>
        </p:txBody>
      </p:sp>
      <p:sp>
        <p:nvSpPr>
          <p:cNvPr id="3" name="Content Placeholder 2">
            <a:extLst>
              <a:ext uri="{FF2B5EF4-FFF2-40B4-BE49-F238E27FC236}">
                <a16:creationId xmlns:a16="http://schemas.microsoft.com/office/drawing/2014/main" id="{5CF299E0-F3C1-D4E9-053B-33B08ACF525C}"/>
              </a:ext>
            </a:extLst>
          </p:cNvPr>
          <p:cNvSpPr>
            <a:spLocks noGrp="1"/>
          </p:cNvSpPr>
          <p:nvPr>
            <p:ph idx="1"/>
          </p:nvPr>
        </p:nvSpPr>
        <p:spPr>
          <a:ln>
            <a:miter lim="800000"/>
            <a:headEnd/>
            <a:tailEnd/>
          </a:ln>
        </p:spPr>
        <p:txBody>
          <a:bodyPr>
            <a:normAutofit lnSpcReduction="10000"/>
          </a:bodyPr>
          <a:lstStyle/>
          <a:p>
            <a:pPr>
              <a:buFont typeface="Arial" charset="0"/>
              <a:buChar char="•"/>
              <a:defRPr/>
            </a:pPr>
            <a:r>
              <a:rPr lang="tr-TR" dirty="0"/>
              <a:t>Kredi borçlusu kuruluşlar, Hazine garantisi altında sağlanan dış kredilere ilişkin geri ödemeler için gereken tutarı yılı bütçelerinde </a:t>
            </a:r>
            <a:r>
              <a:rPr lang="tr-TR" strike="sngStrike" dirty="0">
                <a:solidFill>
                  <a:srgbClr val="FF0000"/>
                </a:solidFill>
              </a:rPr>
              <a:t>yatırım harcamalarına kıyasla öncelikli olarak </a:t>
            </a:r>
            <a:r>
              <a:rPr lang="tr-TR" dirty="0"/>
              <a:t>ayırmakla mükelleftirler. </a:t>
            </a:r>
          </a:p>
          <a:p>
            <a:pPr>
              <a:buFont typeface="Arial" charset="0"/>
              <a:buChar char="•"/>
              <a:defRPr/>
            </a:pPr>
            <a:r>
              <a:rPr lang="tr-TR" sz="2600" dirty="0"/>
              <a:t>Böylelikle kamu kurumlarının, beldiyelerin ve KİT’lerin Hazineye olan borçları önce büyütülecek, sonra da yeniden yapılandırılıp zamana yayılarak silinecek. </a:t>
            </a:r>
          </a:p>
          <a:p>
            <a:pPr>
              <a:buFont typeface="Arial" charset="0"/>
              <a:buChar char="•"/>
              <a:defRPr/>
            </a:pPr>
            <a:r>
              <a:rPr lang="tr-TR" sz="2600" dirty="0"/>
              <a:t>Şu anda; Hazine’nin 7,9 milyar lirası vadesi geçmiş olmak üzere 21 milyar liralık alacağı var.</a:t>
            </a:r>
          </a:p>
          <a:p>
            <a:pPr>
              <a:buFont typeface="Arial" charset="0"/>
              <a:buChar char="•"/>
              <a:defRPr/>
            </a:pPr>
            <a:endParaRPr lang="tr-TR" dirty="0"/>
          </a:p>
        </p:txBody>
      </p:sp>
      <p:sp>
        <p:nvSpPr>
          <p:cNvPr id="4" name="Footer Placeholder 3">
            <a:extLst>
              <a:ext uri="{FF2B5EF4-FFF2-40B4-BE49-F238E27FC236}">
                <a16:creationId xmlns:a16="http://schemas.microsoft.com/office/drawing/2014/main" id="{5C79A17C-0577-BC1B-F88A-F76687CACC20}"/>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0976-F28C-E11C-D1A5-C2C39B2C7425}"/>
              </a:ext>
            </a:extLst>
          </p:cNvPr>
          <p:cNvSpPr>
            <a:spLocks noGrp="1"/>
          </p:cNvSpPr>
          <p:nvPr>
            <p:ph type="title"/>
          </p:nvPr>
        </p:nvSpPr>
        <p:spPr>
          <a:xfrm>
            <a:off x="457200" y="274638"/>
            <a:ext cx="8229600" cy="1939925"/>
          </a:xfrm>
        </p:spPr>
        <p:txBody>
          <a:bodyPr>
            <a:normAutofit fontScale="90000"/>
          </a:bodyPr>
          <a:lstStyle/>
          <a:p>
            <a:pPr>
              <a:defRPr/>
            </a:pPr>
            <a:r>
              <a:rPr lang="tr-TR" sz="4000" dirty="0"/>
              <a:t>Hazine garantisi kapsamına belediyelerin uluslarararası piyasalarda çıkarcağı tahviller ekleniyor</a:t>
            </a:r>
            <a:r>
              <a:rPr lang="tr-TR" dirty="0"/>
              <a:t>.</a:t>
            </a:r>
          </a:p>
        </p:txBody>
      </p:sp>
      <p:sp>
        <p:nvSpPr>
          <p:cNvPr id="3" name="Content Placeholder 2">
            <a:extLst>
              <a:ext uri="{FF2B5EF4-FFF2-40B4-BE49-F238E27FC236}">
                <a16:creationId xmlns:a16="http://schemas.microsoft.com/office/drawing/2014/main" id="{640EDFA0-B3FC-A502-FBD9-B127D1B5EB46}"/>
              </a:ext>
            </a:extLst>
          </p:cNvPr>
          <p:cNvSpPr>
            <a:spLocks noGrp="1"/>
          </p:cNvSpPr>
          <p:nvPr>
            <p:ph idx="1"/>
          </p:nvPr>
        </p:nvSpPr>
        <p:spPr>
          <a:xfrm>
            <a:off x="457200" y="2500313"/>
            <a:ext cx="8229600" cy="3625850"/>
          </a:xfrm>
        </p:spPr>
        <p:txBody>
          <a:bodyPr>
            <a:normAutofit fontScale="62500" lnSpcReduction="20000"/>
          </a:bodyPr>
          <a:lstStyle/>
          <a:p>
            <a:pPr>
              <a:buFont typeface="Arial" charset="0"/>
              <a:buChar char="•"/>
              <a:defRPr/>
            </a:pPr>
            <a:r>
              <a:rPr lang="tr-TR" dirty="0"/>
              <a:t>Doğal afet halleri nedeniyle getirilecek istisnalar hariç olmak üzere, büyükşehir belediyeleri, belediyeler ve bunlara bağlı kuruluşlar tarafından gerçekleştirilen projeler için Müsteşarlığın garantisi altında sağlanan veya dış borcun ikrazı suretiyle kullandırılan krediler </a:t>
            </a:r>
            <a:r>
              <a:rPr lang="tr-TR" b="1" dirty="0">
                <a:solidFill>
                  <a:srgbClr val="0070C0"/>
                </a:solidFill>
              </a:rPr>
              <a:t>ile Müsteşarlığın garantisi altında uluslararası sermeye piyasalarında gerçekleştirilen tahvil ihraçları </a:t>
            </a:r>
            <a:r>
              <a:rPr lang="tr-TR" dirty="0"/>
              <a:t>çerçevesinde ilgili belediye veya bağlı kuruluşun geri ödeme yükümlülüklerini karşılamak üzere gelirlerinin bir kısmının aktarılması amacıyla, proje uygulayıcı kuruluşun yetkili organlarının kararı ile bir Dış Borç Ödeme Hesabı oluşturulur.</a:t>
            </a:r>
          </a:p>
          <a:p>
            <a:pPr>
              <a:buFont typeface="Arial" charset="0"/>
              <a:buChar char="•"/>
              <a:defRPr/>
            </a:pPr>
            <a:r>
              <a:rPr lang="tr-TR" sz="4000" dirty="0"/>
              <a:t>Mahalli idare seçimleri öncesinde başta İstanbul olmak üzere büüyükşehir belediyelerinin ihraçlarına tanık olacağız.</a:t>
            </a:r>
          </a:p>
          <a:p>
            <a:pPr>
              <a:buFont typeface="Arial" charset="0"/>
              <a:buNone/>
              <a:defRPr/>
            </a:pPr>
            <a:endParaRPr lang="tr-TR" dirty="0"/>
          </a:p>
        </p:txBody>
      </p:sp>
      <p:sp>
        <p:nvSpPr>
          <p:cNvPr id="4" name="Footer Placeholder 3">
            <a:extLst>
              <a:ext uri="{FF2B5EF4-FFF2-40B4-BE49-F238E27FC236}">
                <a16:creationId xmlns:a16="http://schemas.microsoft.com/office/drawing/2014/main" id="{15653AA6-F003-1357-19DB-4215083449B2}"/>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FD531F-8A5C-176D-4D47-0BC87D90FD6D}"/>
              </a:ext>
            </a:extLst>
          </p:cNvPr>
          <p:cNvSpPr>
            <a:spLocks noGrp="1"/>
          </p:cNvSpPr>
          <p:nvPr>
            <p:ph type="ftr" sz="quarter" idx="11"/>
          </p:nvPr>
        </p:nvSpPr>
        <p:spPr/>
        <p:txBody>
          <a:bodyPr/>
          <a:lstStyle/>
          <a:p>
            <a:pPr>
              <a:defRPr/>
            </a:pPr>
            <a:r>
              <a:rPr lang="tr-TR"/>
              <a:t>www.hakanozyildiz.com</a:t>
            </a:r>
          </a:p>
        </p:txBody>
      </p:sp>
      <p:pic>
        <p:nvPicPr>
          <p:cNvPr id="65538" name="Picture 2">
            <a:extLst>
              <a:ext uri="{FF2B5EF4-FFF2-40B4-BE49-F238E27FC236}">
                <a16:creationId xmlns:a16="http://schemas.microsoft.com/office/drawing/2014/main" id="{E8747CCE-3F09-E9C5-9A82-8282EF545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836613"/>
            <a:ext cx="7343775" cy="5113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1CB5D16-AC61-833B-B771-161D0ECFA80F}"/>
              </a:ext>
            </a:extLst>
          </p:cNvPr>
          <p:cNvSpPr>
            <a:spLocks noGrp="1"/>
          </p:cNvSpPr>
          <p:nvPr>
            <p:ph type="ftr" sz="quarter" idx="11"/>
          </p:nvPr>
        </p:nvSpPr>
        <p:spPr/>
        <p:txBody>
          <a:bodyPr/>
          <a:lstStyle/>
          <a:p>
            <a:pPr>
              <a:defRPr/>
            </a:pPr>
            <a:r>
              <a:rPr lang="tr-TR"/>
              <a:t>www.hakanozyildiz.com</a:t>
            </a:r>
          </a:p>
        </p:txBody>
      </p:sp>
      <p:sp>
        <p:nvSpPr>
          <p:cNvPr id="19459" name="Rectangle 2">
            <a:extLst>
              <a:ext uri="{FF2B5EF4-FFF2-40B4-BE49-F238E27FC236}">
                <a16:creationId xmlns:a16="http://schemas.microsoft.com/office/drawing/2014/main" id="{8530DFE5-5A65-004D-7310-39143520A9E5}"/>
              </a:ext>
            </a:extLst>
          </p:cNvPr>
          <p:cNvSpPr>
            <a:spLocks noGrp="1"/>
          </p:cNvSpPr>
          <p:nvPr>
            <p:ph type="title" idx="4294967295"/>
          </p:nvPr>
        </p:nvSpPr>
        <p:spPr>
          <a:xfrm>
            <a:off x="914400" y="188913"/>
            <a:ext cx="8229600" cy="649287"/>
          </a:xfrm>
        </p:spPr>
        <p:txBody>
          <a:bodyPr/>
          <a:lstStyle/>
          <a:p>
            <a:pPr eaLnBrk="1" hangingPunct="1"/>
            <a:r>
              <a:rPr lang="tr-TR" altLang="tr-TR" sz="3600" b="1">
                <a:solidFill>
                  <a:srgbClr val="CC3300"/>
                </a:solidFill>
                <a:latin typeface="Comic Sans MS" panose="030F0902030302020204" pitchFamily="66" charset="0"/>
              </a:rPr>
              <a:t>Risk Matriksi</a:t>
            </a:r>
          </a:p>
        </p:txBody>
      </p:sp>
      <p:graphicFrame>
        <p:nvGraphicFramePr>
          <p:cNvPr id="19460" name="Object 60">
            <a:extLst>
              <a:ext uri="{FF2B5EF4-FFF2-40B4-BE49-F238E27FC236}">
                <a16:creationId xmlns:a16="http://schemas.microsoft.com/office/drawing/2014/main" id="{982FFA37-1B4A-FC97-C048-D1F1361869DA}"/>
              </a:ext>
            </a:extLst>
          </p:cNvPr>
          <p:cNvGraphicFramePr>
            <a:graphicFrameLocks noChangeAspect="1"/>
          </p:cNvGraphicFramePr>
          <p:nvPr/>
        </p:nvGraphicFramePr>
        <p:xfrm>
          <a:off x="179388" y="1052513"/>
          <a:ext cx="8664575" cy="5543550"/>
        </p:xfrm>
        <a:graphic>
          <a:graphicData uri="http://schemas.openxmlformats.org/presentationml/2006/ole">
            <mc:AlternateContent xmlns:mc="http://schemas.openxmlformats.org/markup-compatibility/2006">
              <mc:Choice xmlns:v="urn:schemas-microsoft-com:vml" Requires="v">
                <p:oleObj name="Document" r:id="rId3" imgW="37388800" imgH="34417000" progId="Word.Document.8">
                  <p:embed/>
                </p:oleObj>
              </mc:Choice>
              <mc:Fallback>
                <p:oleObj name="Document" r:id="rId3" imgW="37388800" imgH="34417000" progId="Word.Document.8">
                  <p:embed/>
                  <p:pic>
                    <p:nvPicPr>
                      <p:cNvPr id="0" name="Object 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8664575" cy="55435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ADEC3CB-318E-2E9B-34D4-C2EB1E14C354}"/>
              </a:ext>
            </a:extLst>
          </p:cNvPr>
          <p:cNvSpPr>
            <a:spLocks noGrp="1"/>
          </p:cNvSpPr>
          <p:nvPr>
            <p:ph type="ftr" sz="quarter" idx="11"/>
          </p:nvPr>
        </p:nvSpPr>
        <p:spPr/>
        <p:txBody>
          <a:bodyPr/>
          <a:lstStyle/>
          <a:p>
            <a:pPr>
              <a:defRPr/>
            </a:pPr>
            <a:r>
              <a:rPr lang="tr-TR"/>
              <a:t>www.hakanozyildiz.com</a:t>
            </a:r>
          </a:p>
        </p:txBody>
      </p:sp>
      <p:pic>
        <p:nvPicPr>
          <p:cNvPr id="66562" name="Picture 2">
            <a:extLst>
              <a:ext uri="{FF2B5EF4-FFF2-40B4-BE49-F238E27FC236}">
                <a16:creationId xmlns:a16="http://schemas.microsoft.com/office/drawing/2014/main" id="{B14ABE02-9DFE-DDB1-F1A2-44DD48299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777162" cy="511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E680920-96DD-4E29-1DB8-8B3CFEF126BE}"/>
              </a:ext>
            </a:extLst>
          </p:cNvPr>
          <p:cNvSpPr>
            <a:spLocks noGrp="1"/>
          </p:cNvSpPr>
          <p:nvPr>
            <p:ph type="ftr" sz="quarter" idx="11"/>
          </p:nvPr>
        </p:nvSpPr>
        <p:spPr/>
        <p:txBody>
          <a:bodyPr/>
          <a:lstStyle/>
          <a:p>
            <a:pPr>
              <a:defRPr/>
            </a:pPr>
            <a:r>
              <a:rPr lang="tr-TR"/>
              <a:t>www.hakanozyildiz.com</a:t>
            </a:r>
          </a:p>
        </p:txBody>
      </p:sp>
      <p:pic>
        <p:nvPicPr>
          <p:cNvPr id="67586" name="Picture 2">
            <a:extLst>
              <a:ext uri="{FF2B5EF4-FFF2-40B4-BE49-F238E27FC236}">
                <a16:creationId xmlns:a16="http://schemas.microsoft.com/office/drawing/2014/main" id="{AE075CAD-4230-02B1-7B3E-1AE67264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04813"/>
            <a:ext cx="7561262"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a:extLst>
              <a:ext uri="{FF2B5EF4-FFF2-40B4-BE49-F238E27FC236}">
                <a16:creationId xmlns:a16="http://schemas.microsoft.com/office/drawing/2014/main" id="{3AA97382-F742-5CF9-C41A-5292B041C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166813"/>
            <a:ext cx="7561262" cy="507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Başlık 2">
            <a:extLst>
              <a:ext uri="{FF2B5EF4-FFF2-40B4-BE49-F238E27FC236}">
                <a16:creationId xmlns:a16="http://schemas.microsoft.com/office/drawing/2014/main" id="{01A73BD1-614D-1AAA-7AD0-338433D73B36}"/>
              </a:ext>
            </a:extLst>
          </p:cNvPr>
          <p:cNvSpPr>
            <a:spLocks noGrp="1"/>
          </p:cNvSpPr>
          <p:nvPr>
            <p:ph type="title"/>
          </p:nvPr>
        </p:nvSpPr>
        <p:spPr>
          <a:xfrm>
            <a:off x="457200" y="274638"/>
            <a:ext cx="8229600" cy="823912"/>
          </a:xfrm>
        </p:spPr>
        <p:txBody>
          <a:bodyPr/>
          <a:lstStyle/>
          <a:p>
            <a:r>
              <a:rPr lang="tr-TR" altLang="tr-TR" sz="2800"/>
              <a:t>Sözleşme bedeli tanımı</a:t>
            </a:r>
          </a:p>
        </p:txBody>
      </p:sp>
      <p:sp>
        <p:nvSpPr>
          <p:cNvPr id="2" name="Alt Bilgi Yer Tutucusu 1">
            <a:extLst>
              <a:ext uri="{FF2B5EF4-FFF2-40B4-BE49-F238E27FC236}">
                <a16:creationId xmlns:a16="http://schemas.microsoft.com/office/drawing/2014/main" id="{80B40041-01D3-B16F-3932-CFE41744B0F6}"/>
              </a:ext>
            </a:extLst>
          </p:cNvPr>
          <p:cNvSpPr>
            <a:spLocks noGrp="1"/>
          </p:cNvSpPr>
          <p:nvPr>
            <p:ph type="ftr" sz="quarter" idx="11"/>
          </p:nvPr>
        </p:nvSpPr>
        <p:spPr/>
        <p:txBody>
          <a:bodyPr/>
          <a:lstStyle/>
          <a:p>
            <a:pPr>
              <a:defRPr/>
            </a:pPr>
            <a:r>
              <a:rPr lang="tr-TR"/>
              <a:t>www.hakanozyildiz.com</a:t>
            </a:r>
          </a:p>
        </p:txBody>
      </p:sp>
      <p:pic>
        <p:nvPicPr>
          <p:cNvPr id="68611" name="Resim 2">
            <a:extLst>
              <a:ext uri="{FF2B5EF4-FFF2-40B4-BE49-F238E27FC236}">
                <a16:creationId xmlns:a16="http://schemas.microsoft.com/office/drawing/2014/main" id="{40A64179-D5B7-B805-424E-577D45C5D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1296988"/>
            <a:ext cx="79200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Resim 3">
            <a:extLst>
              <a:ext uri="{FF2B5EF4-FFF2-40B4-BE49-F238E27FC236}">
                <a16:creationId xmlns:a16="http://schemas.microsoft.com/office/drawing/2014/main" id="{AC04C343-31ED-E9C6-5752-D14BD329E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4437063"/>
            <a:ext cx="7920038"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Unvan 3">
            <a:extLst>
              <a:ext uri="{FF2B5EF4-FFF2-40B4-BE49-F238E27FC236}">
                <a16:creationId xmlns:a16="http://schemas.microsoft.com/office/drawing/2014/main" id="{D9B8D57C-3A49-F8FB-F072-ACD0990BECA7}"/>
              </a:ext>
            </a:extLst>
          </p:cNvPr>
          <p:cNvSpPr>
            <a:spLocks noGrp="1"/>
          </p:cNvSpPr>
          <p:nvPr>
            <p:ph type="title"/>
          </p:nvPr>
        </p:nvSpPr>
        <p:spPr/>
        <p:txBody>
          <a:bodyPr/>
          <a:lstStyle/>
          <a:p>
            <a:r>
              <a:rPr lang="tr-TR" altLang="tr-TR"/>
              <a:t>Sözleşme değeri  - yatırım değeri (tutarı)</a:t>
            </a:r>
          </a:p>
        </p:txBody>
      </p:sp>
      <p:sp>
        <p:nvSpPr>
          <p:cNvPr id="2" name="Alt Bilgi Yer Tutucusu 1">
            <a:extLst>
              <a:ext uri="{FF2B5EF4-FFF2-40B4-BE49-F238E27FC236}">
                <a16:creationId xmlns:a16="http://schemas.microsoft.com/office/drawing/2014/main" id="{A66CC0D2-F310-EEB8-5870-5BB819333EDC}"/>
              </a:ext>
            </a:extLst>
          </p:cNvPr>
          <p:cNvSpPr>
            <a:spLocks noGrp="1"/>
          </p:cNvSpPr>
          <p:nvPr>
            <p:ph type="ftr" sz="quarter" idx="11"/>
          </p:nvPr>
        </p:nvSpPr>
        <p:spPr/>
        <p:txBody>
          <a:bodyPr/>
          <a:lstStyle/>
          <a:p>
            <a:pPr>
              <a:defRPr/>
            </a:pPr>
            <a:r>
              <a:rPr lang="tr-TR"/>
              <a:t>www.hakanozyildiz.com</a:t>
            </a:r>
          </a:p>
        </p:txBody>
      </p:sp>
      <p:pic>
        <p:nvPicPr>
          <p:cNvPr id="69635" name="Resim 2">
            <a:extLst>
              <a:ext uri="{FF2B5EF4-FFF2-40B4-BE49-F238E27FC236}">
                <a16:creationId xmlns:a16="http://schemas.microsoft.com/office/drawing/2014/main" id="{74900D38-9844-F749-1FFE-A814C34EE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763713"/>
            <a:ext cx="86868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B248511B-69B9-71A9-7AFE-B9CEF628E6A7}"/>
              </a:ext>
            </a:extLst>
          </p:cNvPr>
          <p:cNvSpPr>
            <a:spLocks noGrp="1"/>
          </p:cNvSpPr>
          <p:nvPr>
            <p:ph type="title"/>
          </p:nvPr>
        </p:nvSpPr>
        <p:spPr/>
        <p:txBody>
          <a:bodyPr/>
          <a:lstStyle/>
          <a:p>
            <a:r>
              <a:rPr lang="tr-TR" altLang="tr-TR"/>
              <a:t>Artık;</a:t>
            </a:r>
          </a:p>
        </p:txBody>
      </p:sp>
      <p:sp>
        <p:nvSpPr>
          <p:cNvPr id="70658" name="Content Placeholder 2">
            <a:extLst>
              <a:ext uri="{FF2B5EF4-FFF2-40B4-BE49-F238E27FC236}">
                <a16:creationId xmlns:a16="http://schemas.microsoft.com/office/drawing/2014/main" id="{3E9DF63E-D7CE-790D-20B3-44E1D654A08F}"/>
              </a:ext>
            </a:extLst>
          </p:cNvPr>
          <p:cNvSpPr>
            <a:spLocks noGrp="1"/>
          </p:cNvSpPr>
          <p:nvPr>
            <p:ph idx="1"/>
          </p:nvPr>
        </p:nvSpPr>
        <p:spPr/>
        <p:txBody>
          <a:bodyPr/>
          <a:lstStyle/>
          <a:p>
            <a:r>
              <a:rPr lang="tr-TR" altLang="tr-TR"/>
              <a:t>Hemen hemen tüm kamu yatırımları YİD kapsamına alınabilecek.</a:t>
            </a:r>
          </a:p>
          <a:p>
            <a:r>
              <a:rPr lang="tr-TR" altLang="tr-TR"/>
              <a:t>Böylelikle merkezi bütçede yatırım harcamaları artmayacak.</a:t>
            </a:r>
          </a:p>
          <a:p>
            <a:r>
              <a:rPr lang="tr-TR" altLang="tr-TR"/>
              <a:t>“Bütçe açık” (!) vermeyecek.</a:t>
            </a:r>
          </a:p>
          <a:p>
            <a:r>
              <a:rPr lang="tr-TR" altLang="tr-TR"/>
              <a:t>Hazine borçlanmayacak. Borç stoku artmayacak.</a:t>
            </a:r>
          </a:p>
        </p:txBody>
      </p:sp>
      <p:sp>
        <p:nvSpPr>
          <p:cNvPr id="5" name="Footer Placeholder 4">
            <a:extLst>
              <a:ext uri="{FF2B5EF4-FFF2-40B4-BE49-F238E27FC236}">
                <a16:creationId xmlns:a16="http://schemas.microsoft.com/office/drawing/2014/main" id="{F486DCF2-3F0B-5EA8-2A4C-048F9205693E}"/>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3C353009-D278-8633-72DE-B99994D68175}"/>
              </a:ext>
            </a:extLst>
          </p:cNvPr>
          <p:cNvSpPr>
            <a:spLocks noGrp="1"/>
          </p:cNvSpPr>
          <p:nvPr>
            <p:ph type="ftr" sz="quarter" idx="11"/>
          </p:nvPr>
        </p:nvSpPr>
        <p:spPr/>
        <p:txBody>
          <a:bodyPr/>
          <a:lstStyle/>
          <a:p>
            <a:pPr>
              <a:defRPr/>
            </a:pPr>
            <a:r>
              <a:rPr lang="tr-TR"/>
              <a:t>www.hakanozyildiz.com</a:t>
            </a:r>
          </a:p>
        </p:txBody>
      </p:sp>
      <p:pic>
        <p:nvPicPr>
          <p:cNvPr id="71682" name="Resim 2">
            <a:extLst>
              <a:ext uri="{FF2B5EF4-FFF2-40B4-BE49-F238E27FC236}">
                <a16:creationId xmlns:a16="http://schemas.microsoft.com/office/drawing/2014/main" id="{AC29E99F-E8C2-805C-6A0C-F811B45E9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396875"/>
            <a:ext cx="8208962"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AC1F0E7F-9F49-D194-A01A-FA3011AEE67A}"/>
              </a:ext>
            </a:extLst>
          </p:cNvPr>
          <p:cNvSpPr>
            <a:spLocks noGrp="1"/>
          </p:cNvSpPr>
          <p:nvPr>
            <p:ph type="ftr" sz="quarter" idx="11"/>
          </p:nvPr>
        </p:nvSpPr>
        <p:spPr/>
        <p:txBody>
          <a:bodyPr/>
          <a:lstStyle/>
          <a:p>
            <a:pPr>
              <a:defRPr/>
            </a:pPr>
            <a:r>
              <a:rPr lang="tr-TR"/>
              <a:t>www.hakanozyildiz.com</a:t>
            </a:r>
          </a:p>
        </p:txBody>
      </p:sp>
      <p:pic>
        <p:nvPicPr>
          <p:cNvPr id="72706" name="Resim 2">
            <a:extLst>
              <a:ext uri="{FF2B5EF4-FFF2-40B4-BE49-F238E27FC236}">
                <a16:creationId xmlns:a16="http://schemas.microsoft.com/office/drawing/2014/main" id="{548FA9E4-5ADD-B9E4-1F43-BD917E463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4975"/>
            <a:ext cx="8424863"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620FF37A-850D-3349-CA5C-88D8D2B06A1C}"/>
              </a:ext>
            </a:extLst>
          </p:cNvPr>
          <p:cNvSpPr>
            <a:spLocks noGrp="1"/>
          </p:cNvSpPr>
          <p:nvPr>
            <p:ph type="ftr" sz="quarter" idx="11"/>
          </p:nvPr>
        </p:nvSpPr>
        <p:spPr/>
        <p:txBody>
          <a:bodyPr/>
          <a:lstStyle/>
          <a:p>
            <a:pPr>
              <a:defRPr/>
            </a:pPr>
            <a:r>
              <a:rPr lang="tr-TR"/>
              <a:t>www.hakanozyildiz.com</a:t>
            </a:r>
          </a:p>
        </p:txBody>
      </p:sp>
      <p:pic>
        <p:nvPicPr>
          <p:cNvPr id="73730" name="Resim 2">
            <a:extLst>
              <a:ext uri="{FF2B5EF4-FFF2-40B4-BE49-F238E27FC236}">
                <a16:creationId xmlns:a16="http://schemas.microsoft.com/office/drawing/2014/main" id="{AD4189CE-9A69-BB5C-07F5-8957EBF5A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88988"/>
            <a:ext cx="8064500"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41DEC5FE-BB28-2616-E16F-A6370746B7A3}"/>
              </a:ext>
            </a:extLst>
          </p:cNvPr>
          <p:cNvSpPr>
            <a:spLocks noGrp="1"/>
          </p:cNvSpPr>
          <p:nvPr>
            <p:ph type="ftr" sz="quarter" idx="11"/>
          </p:nvPr>
        </p:nvSpPr>
        <p:spPr/>
        <p:txBody>
          <a:bodyPr/>
          <a:lstStyle/>
          <a:p>
            <a:pPr>
              <a:defRPr/>
            </a:pPr>
            <a:r>
              <a:rPr lang="tr-TR"/>
              <a:t>www.hakanozyildiz.com</a:t>
            </a:r>
          </a:p>
        </p:txBody>
      </p:sp>
      <p:pic>
        <p:nvPicPr>
          <p:cNvPr id="74754" name="Resim 2">
            <a:extLst>
              <a:ext uri="{FF2B5EF4-FFF2-40B4-BE49-F238E27FC236}">
                <a16:creationId xmlns:a16="http://schemas.microsoft.com/office/drawing/2014/main" id="{44966E45-0C1A-2DC8-5978-4C970F04F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65150"/>
            <a:ext cx="799147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012F91AA-EB42-3BDB-FC3C-C1F120E23F33}"/>
              </a:ext>
            </a:extLst>
          </p:cNvPr>
          <p:cNvSpPr>
            <a:spLocks noGrp="1"/>
          </p:cNvSpPr>
          <p:nvPr>
            <p:ph type="ftr" sz="quarter" idx="11"/>
          </p:nvPr>
        </p:nvSpPr>
        <p:spPr/>
        <p:txBody>
          <a:bodyPr/>
          <a:lstStyle/>
          <a:p>
            <a:pPr>
              <a:defRPr/>
            </a:pPr>
            <a:r>
              <a:rPr lang="tr-TR"/>
              <a:t>www.hakanozyildiz.com</a:t>
            </a:r>
          </a:p>
        </p:txBody>
      </p:sp>
      <p:pic>
        <p:nvPicPr>
          <p:cNvPr id="75778" name="Resim 2">
            <a:extLst>
              <a:ext uri="{FF2B5EF4-FFF2-40B4-BE49-F238E27FC236}">
                <a16:creationId xmlns:a16="http://schemas.microsoft.com/office/drawing/2014/main" id="{FA5ADFB9-46CB-B7CF-6861-EFBEA16A6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36563"/>
            <a:ext cx="8353425"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903D628-2728-47CB-78D3-F6BAEA82E578}"/>
              </a:ext>
            </a:extLst>
          </p:cNvPr>
          <p:cNvSpPr>
            <a:spLocks noGrp="1"/>
          </p:cNvSpPr>
          <p:nvPr>
            <p:ph type="title"/>
          </p:nvPr>
        </p:nvSpPr>
        <p:spPr/>
        <p:txBody>
          <a:bodyPr/>
          <a:lstStyle/>
          <a:p>
            <a:pPr eaLnBrk="1" hangingPunct="1"/>
            <a:r>
              <a:rPr lang="tr-TR" altLang="tr-TR" sz="3200" b="1"/>
              <a:t>RİSK MATRİKSİ</a:t>
            </a:r>
            <a:endParaRPr lang="en-US" altLang="tr-TR" sz="3200" b="1"/>
          </a:p>
        </p:txBody>
      </p:sp>
      <p:sp>
        <p:nvSpPr>
          <p:cNvPr id="21506" name="Rectangle 3">
            <a:extLst>
              <a:ext uri="{FF2B5EF4-FFF2-40B4-BE49-F238E27FC236}">
                <a16:creationId xmlns:a16="http://schemas.microsoft.com/office/drawing/2014/main" id="{03F489FD-FC8E-3293-2131-38DD0610E22F}"/>
              </a:ext>
            </a:extLst>
          </p:cNvPr>
          <p:cNvSpPr>
            <a:spLocks noGrp="1"/>
          </p:cNvSpPr>
          <p:nvPr>
            <p:ph idx="1"/>
          </p:nvPr>
        </p:nvSpPr>
        <p:spPr/>
        <p:txBody>
          <a:bodyPr/>
          <a:lstStyle/>
          <a:p>
            <a:pPr eaLnBrk="1" hangingPunct="1">
              <a:lnSpc>
                <a:spcPct val="90000"/>
              </a:lnSpc>
              <a:buFontTx/>
              <a:buNone/>
            </a:pPr>
            <a:r>
              <a:rPr lang="tr-TR" altLang="tr-TR" sz="2000"/>
              <a:t>AÇIKÇA BELLİ OLAN, HUKUKİ MEVZUATA / SÖZLEŞMEYE</a:t>
            </a:r>
          </a:p>
          <a:p>
            <a:pPr eaLnBrk="1" hangingPunct="1">
              <a:lnSpc>
                <a:spcPct val="90000"/>
              </a:lnSpc>
              <a:buFontTx/>
              <a:buNone/>
            </a:pPr>
            <a:r>
              <a:rPr lang="tr-TR" altLang="tr-TR" sz="2000"/>
              <a:t>TABİ RİSKLER</a:t>
            </a:r>
          </a:p>
          <a:p>
            <a:pPr eaLnBrk="1" hangingPunct="1">
              <a:lnSpc>
                <a:spcPct val="90000"/>
              </a:lnSpc>
              <a:buFont typeface="Wingdings" pitchFamily="2" charset="2"/>
              <a:buChar char="v"/>
            </a:pPr>
            <a:endParaRPr lang="tr-TR" altLang="tr-TR" sz="1800"/>
          </a:p>
          <a:p>
            <a:pPr eaLnBrk="1" hangingPunct="1">
              <a:lnSpc>
                <a:spcPct val="90000"/>
              </a:lnSpc>
              <a:buFont typeface="Wingdings" pitchFamily="2" charset="2"/>
              <a:buChar char="v"/>
            </a:pPr>
            <a:r>
              <a:rPr lang="tr-TR" altLang="tr-TR" sz="1800"/>
              <a:t>Doğrudan – Açık (Sarih)</a:t>
            </a:r>
          </a:p>
          <a:p>
            <a:pPr eaLnBrk="1" hangingPunct="1">
              <a:lnSpc>
                <a:spcPct val="90000"/>
              </a:lnSpc>
              <a:buFont typeface="Wingdings" pitchFamily="2" charset="2"/>
              <a:buNone/>
            </a:pPr>
            <a:endParaRPr lang="tr-TR" altLang="tr-TR" sz="1800"/>
          </a:p>
          <a:p>
            <a:pPr eaLnBrk="1" hangingPunct="1">
              <a:lnSpc>
                <a:spcPct val="90000"/>
              </a:lnSpc>
              <a:buFont typeface="Wingdings" pitchFamily="2" charset="2"/>
              <a:buChar char="v"/>
            </a:pPr>
            <a:r>
              <a:rPr lang="tr-TR" altLang="tr-TR" sz="1800"/>
              <a:t>Koşullu – Açık (Sarih)</a:t>
            </a:r>
          </a:p>
          <a:p>
            <a:pPr eaLnBrk="1" hangingPunct="1">
              <a:lnSpc>
                <a:spcPct val="90000"/>
              </a:lnSpc>
              <a:buFont typeface="Wingdings" pitchFamily="2" charset="2"/>
              <a:buNone/>
            </a:pPr>
            <a:endParaRPr lang="tr-TR" altLang="tr-TR" sz="1800"/>
          </a:p>
          <a:p>
            <a:pPr eaLnBrk="1" hangingPunct="1">
              <a:lnSpc>
                <a:spcPct val="90000"/>
              </a:lnSpc>
              <a:buFont typeface="Wingdings" pitchFamily="2" charset="2"/>
              <a:buNone/>
            </a:pPr>
            <a:r>
              <a:rPr lang="tr-TR" altLang="tr-TR" sz="2000"/>
              <a:t>HERHANGİ BİR HUKUKİ MEVZUATA / SÖZLEŞMEYE BAĞLI</a:t>
            </a:r>
          </a:p>
          <a:p>
            <a:pPr eaLnBrk="1" hangingPunct="1">
              <a:lnSpc>
                <a:spcPct val="90000"/>
              </a:lnSpc>
              <a:buFont typeface="Wingdings" pitchFamily="2" charset="2"/>
              <a:buNone/>
            </a:pPr>
            <a:r>
              <a:rPr lang="tr-TR" altLang="tr-TR" sz="2000"/>
              <a:t>OLMAYAN, ÖNGÖRÜLMEYEN RİSKLER</a:t>
            </a:r>
            <a:r>
              <a:rPr lang="tr-TR" altLang="tr-TR" sz="1800"/>
              <a:t>	</a:t>
            </a:r>
          </a:p>
          <a:p>
            <a:pPr eaLnBrk="1" hangingPunct="1">
              <a:lnSpc>
                <a:spcPct val="90000"/>
              </a:lnSpc>
              <a:buFont typeface="Wingdings" pitchFamily="2" charset="2"/>
              <a:buChar char="v"/>
            </a:pPr>
            <a:endParaRPr lang="tr-TR" altLang="tr-TR" sz="1800"/>
          </a:p>
          <a:p>
            <a:pPr eaLnBrk="1" hangingPunct="1">
              <a:lnSpc>
                <a:spcPct val="90000"/>
              </a:lnSpc>
              <a:buFont typeface="Wingdings" pitchFamily="2" charset="2"/>
              <a:buChar char="v"/>
            </a:pPr>
            <a:r>
              <a:rPr lang="tr-TR" altLang="tr-TR" sz="1800"/>
              <a:t>Doğrudan – Örtülü (Zımni)</a:t>
            </a:r>
          </a:p>
          <a:p>
            <a:pPr eaLnBrk="1" hangingPunct="1">
              <a:lnSpc>
                <a:spcPct val="90000"/>
              </a:lnSpc>
              <a:buFont typeface="Wingdings" pitchFamily="2" charset="2"/>
              <a:buChar char="v"/>
            </a:pPr>
            <a:endParaRPr lang="tr-TR" altLang="tr-TR" sz="1800"/>
          </a:p>
          <a:p>
            <a:pPr eaLnBrk="1" hangingPunct="1">
              <a:lnSpc>
                <a:spcPct val="90000"/>
              </a:lnSpc>
              <a:buFont typeface="Wingdings" pitchFamily="2" charset="2"/>
              <a:buChar char="v"/>
            </a:pPr>
            <a:r>
              <a:rPr lang="tr-TR" altLang="tr-TR" sz="1800"/>
              <a:t>Koşullu – Örtülü (Zımni)</a:t>
            </a:r>
          </a:p>
          <a:p>
            <a:pPr eaLnBrk="1" hangingPunct="1">
              <a:lnSpc>
                <a:spcPct val="90000"/>
              </a:lnSpc>
              <a:buFont typeface="Wingdings" pitchFamily="2" charset="2"/>
              <a:buNone/>
            </a:pPr>
            <a:endParaRPr lang="en-US" altLang="tr-TR" sz="1800"/>
          </a:p>
        </p:txBody>
      </p:sp>
      <p:sp>
        <p:nvSpPr>
          <p:cNvPr id="5" name="Footer Placeholder 4">
            <a:extLst>
              <a:ext uri="{FF2B5EF4-FFF2-40B4-BE49-F238E27FC236}">
                <a16:creationId xmlns:a16="http://schemas.microsoft.com/office/drawing/2014/main" id="{8C9B425B-82C7-B026-CE5C-803FE7D069D9}"/>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44B22E30-9EBB-65C8-CCAD-6942A66DD076}"/>
              </a:ext>
            </a:extLst>
          </p:cNvPr>
          <p:cNvSpPr>
            <a:spLocks noGrp="1"/>
          </p:cNvSpPr>
          <p:nvPr>
            <p:ph type="ftr" sz="quarter" idx="11"/>
          </p:nvPr>
        </p:nvSpPr>
        <p:spPr/>
        <p:txBody>
          <a:bodyPr/>
          <a:lstStyle/>
          <a:p>
            <a:pPr>
              <a:defRPr/>
            </a:pPr>
            <a:r>
              <a:rPr lang="tr-TR"/>
              <a:t>www.hakanozyildiz.com</a:t>
            </a:r>
          </a:p>
        </p:txBody>
      </p:sp>
      <p:pic>
        <p:nvPicPr>
          <p:cNvPr id="76802" name="Resim 2">
            <a:extLst>
              <a:ext uri="{FF2B5EF4-FFF2-40B4-BE49-F238E27FC236}">
                <a16:creationId xmlns:a16="http://schemas.microsoft.com/office/drawing/2014/main" id="{986D7CE3-D330-1042-FFD4-EC0A7BEB0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684338"/>
            <a:ext cx="80645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C4A7966F-4F5E-12FA-736B-B500CC4A825C}"/>
              </a:ext>
            </a:extLst>
          </p:cNvPr>
          <p:cNvSpPr>
            <a:spLocks noGrp="1"/>
          </p:cNvSpPr>
          <p:nvPr>
            <p:ph type="ftr" sz="quarter" idx="11"/>
          </p:nvPr>
        </p:nvSpPr>
        <p:spPr/>
        <p:txBody>
          <a:bodyPr/>
          <a:lstStyle/>
          <a:p>
            <a:pPr>
              <a:defRPr/>
            </a:pPr>
            <a:r>
              <a:rPr lang="tr-TR"/>
              <a:t>www.hakanozyildiz.com</a:t>
            </a:r>
          </a:p>
        </p:txBody>
      </p:sp>
      <p:pic>
        <p:nvPicPr>
          <p:cNvPr id="77826" name="Resim 2">
            <a:extLst>
              <a:ext uri="{FF2B5EF4-FFF2-40B4-BE49-F238E27FC236}">
                <a16:creationId xmlns:a16="http://schemas.microsoft.com/office/drawing/2014/main" id="{A1759B77-894B-2EB6-CF56-1E4EED5FE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77863"/>
            <a:ext cx="83534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DA222888-CBB9-6F7C-D18A-254B43CFE6B4}"/>
              </a:ext>
            </a:extLst>
          </p:cNvPr>
          <p:cNvSpPr>
            <a:spLocks noGrp="1"/>
          </p:cNvSpPr>
          <p:nvPr>
            <p:ph type="ftr" sz="quarter" idx="11"/>
          </p:nvPr>
        </p:nvSpPr>
        <p:spPr/>
        <p:txBody>
          <a:bodyPr/>
          <a:lstStyle/>
          <a:p>
            <a:pPr>
              <a:defRPr/>
            </a:pPr>
            <a:r>
              <a:rPr lang="tr-TR"/>
              <a:t>www.hakanozyildiz.com</a:t>
            </a:r>
          </a:p>
        </p:txBody>
      </p:sp>
      <p:pic>
        <p:nvPicPr>
          <p:cNvPr id="78850" name="Resim 2">
            <a:extLst>
              <a:ext uri="{FF2B5EF4-FFF2-40B4-BE49-F238E27FC236}">
                <a16:creationId xmlns:a16="http://schemas.microsoft.com/office/drawing/2014/main" id="{C27D272F-E81A-43A5-3B9F-73E6AC5E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446088"/>
            <a:ext cx="7920037"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10DDBE54-9041-6B3A-FE27-8371ACFEC2FA}"/>
              </a:ext>
            </a:extLst>
          </p:cNvPr>
          <p:cNvSpPr>
            <a:spLocks noGrp="1"/>
          </p:cNvSpPr>
          <p:nvPr>
            <p:ph type="ftr" sz="quarter" idx="11"/>
          </p:nvPr>
        </p:nvSpPr>
        <p:spPr/>
        <p:txBody>
          <a:bodyPr/>
          <a:lstStyle/>
          <a:p>
            <a:pPr>
              <a:defRPr/>
            </a:pPr>
            <a:r>
              <a:rPr lang="tr-TR"/>
              <a:t>www.hakanozyildiz.com</a:t>
            </a:r>
          </a:p>
        </p:txBody>
      </p:sp>
      <p:pic>
        <p:nvPicPr>
          <p:cNvPr id="79874" name="Resim 2">
            <a:extLst>
              <a:ext uri="{FF2B5EF4-FFF2-40B4-BE49-F238E27FC236}">
                <a16:creationId xmlns:a16="http://schemas.microsoft.com/office/drawing/2014/main" id="{D04B595E-F4DB-0035-E6AC-205D7C42B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42913"/>
            <a:ext cx="8351838"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E3B69AF1-2FC1-04D3-674A-B3EFAC6E7DC8}"/>
              </a:ext>
            </a:extLst>
          </p:cNvPr>
          <p:cNvSpPr>
            <a:spLocks noGrp="1"/>
          </p:cNvSpPr>
          <p:nvPr>
            <p:ph type="ftr" sz="quarter" idx="11"/>
          </p:nvPr>
        </p:nvSpPr>
        <p:spPr/>
        <p:txBody>
          <a:bodyPr/>
          <a:lstStyle/>
          <a:p>
            <a:pPr>
              <a:defRPr/>
            </a:pPr>
            <a:r>
              <a:rPr lang="tr-TR"/>
              <a:t>www.hakanozyildiz.com</a:t>
            </a:r>
          </a:p>
        </p:txBody>
      </p:sp>
      <p:pic>
        <p:nvPicPr>
          <p:cNvPr id="80898" name="Resim 2">
            <a:extLst>
              <a:ext uri="{FF2B5EF4-FFF2-40B4-BE49-F238E27FC236}">
                <a16:creationId xmlns:a16="http://schemas.microsoft.com/office/drawing/2014/main" id="{EBBF51B9-C533-25C4-2BC3-B14ED72D8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20688"/>
            <a:ext cx="842486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BDB89DB6-79D4-9D21-A801-756D5C4E6B4A}"/>
              </a:ext>
            </a:extLst>
          </p:cNvPr>
          <p:cNvSpPr>
            <a:spLocks noGrp="1"/>
          </p:cNvSpPr>
          <p:nvPr>
            <p:ph type="ftr" sz="quarter" idx="11"/>
          </p:nvPr>
        </p:nvSpPr>
        <p:spPr/>
        <p:txBody>
          <a:bodyPr/>
          <a:lstStyle/>
          <a:p>
            <a:pPr>
              <a:defRPr/>
            </a:pPr>
            <a:r>
              <a:rPr lang="tr-TR"/>
              <a:t>www.hakanozyildiz.com</a:t>
            </a:r>
          </a:p>
        </p:txBody>
      </p:sp>
      <p:pic>
        <p:nvPicPr>
          <p:cNvPr id="81922" name="Resim 3">
            <a:extLst>
              <a:ext uri="{FF2B5EF4-FFF2-40B4-BE49-F238E27FC236}">
                <a16:creationId xmlns:a16="http://schemas.microsoft.com/office/drawing/2014/main" id="{8998F26F-DC79-B292-2D7D-CC2B86E3C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9575"/>
            <a:ext cx="8424862"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8DA4AE8C-E3CE-1B8A-0E5F-96562BA070CB}"/>
              </a:ext>
            </a:extLst>
          </p:cNvPr>
          <p:cNvSpPr>
            <a:spLocks noGrp="1"/>
          </p:cNvSpPr>
          <p:nvPr>
            <p:ph type="title"/>
          </p:nvPr>
        </p:nvSpPr>
        <p:spPr/>
        <p:txBody>
          <a:bodyPr/>
          <a:lstStyle/>
          <a:p>
            <a:r>
              <a:rPr lang="tr-TR" sz="3200" b="1" dirty="0"/>
              <a:t>2012’de yurt içinden sağlanan kredilerdeki artış ile KÖİ projelerinin artışı!</a:t>
            </a:r>
          </a:p>
        </p:txBody>
      </p:sp>
      <p:sp>
        <p:nvSpPr>
          <p:cNvPr id="2" name="Alt Bilgi Yer Tutucusu 1">
            <a:extLst>
              <a:ext uri="{FF2B5EF4-FFF2-40B4-BE49-F238E27FC236}">
                <a16:creationId xmlns:a16="http://schemas.microsoft.com/office/drawing/2014/main" id="{C34F60A8-B6DC-607B-D78F-7D2C4C55DE2F}"/>
              </a:ext>
            </a:extLst>
          </p:cNvPr>
          <p:cNvSpPr>
            <a:spLocks noGrp="1"/>
          </p:cNvSpPr>
          <p:nvPr>
            <p:ph type="ftr" sz="quarter" idx="11"/>
          </p:nvPr>
        </p:nvSpPr>
        <p:spPr/>
        <p:txBody>
          <a:bodyPr/>
          <a:lstStyle/>
          <a:p>
            <a:pPr>
              <a:defRPr/>
            </a:pPr>
            <a:r>
              <a:rPr lang="tr-TR"/>
              <a:t>www.hakanozyildiz.com</a:t>
            </a:r>
          </a:p>
        </p:txBody>
      </p:sp>
      <p:pic>
        <p:nvPicPr>
          <p:cNvPr id="5" name="Resim 4">
            <a:extLst>
              <a:ext uri="{FF2B5EF4-FFF2-40B4-BE49-F238E27FC236}">
                <a16:creationId xmlns:a16="http://schemas.microsoft.com/office/drawing/2014/main" id="{98A206C4-8D07-341A-3DEC-3268D3063EC2}"/>
              </a:ext>
            </a:extLst>
          </p:cNvPr>
          <p:cNvPicPr>
            <a:picLocks noChangeAspect="1"/>
          </p:cNvPicPr>
          <p:nvPr/>
        </p:nvPicPr>
        <p:blipFill>
          <a:blip r:embed="rId2"/>
          <a:stretch>
            <a:fillRect/>
          </a:stretch>
        </p:blipFill>
        <p:spPr>
          <a:xfrm>
            <a:off x="457200" y="1916832"/>
            <a:ext cx="8075239" cy="4439518"/>
          </a:xfrm>
          <a:prstGeom prst="rect">
            <a:avLst/>
          </a:prstGeom>
        </p:spPr>
      </p:pic>
    </p:spTree>
    <p:extLst>
      <p:ext uri="{BB962C8B-B14F-4D97-AF65-F5344CB8AC3E}">
        <p14:creationId xmlns:p14="http://schemas.microsoft.com/office/powerpoint/2010/main" val="27349943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12AE449D-6197-8743-EADF-51141D83ADE0}"/>
              </a:ext>
            </a:extLst>
          </p:cNvPr>
          <p:cNvSpPr>
            <a:spLocks noGrp="1"/>
          </p:cNvSpPr>
          <p:nvPr>
            <p:ph type="ftr" sz="quarter" idx="11"/>
          </p:nvPr>
        </p:nvSpPr>
        <p:spPr/>
        <p:txBody>
          <a:bodyPr/>
          <a:lstStyle/>
          <a:p>
            <a:pPr>
              <a:defRPr/>
            </a:pPr>
            <a:r>
              <a:rPr lang="tr-TR"/>
              <a:t>www.hakanozyildiz.com</a:t>
            </a:r>
          </a:p>
        </p:txBody>
      </p:sp>
      <p:pic>
        <p:nvPicPr>
          <p:cNvPr id="82946" name="Resim 2">
            <a:extLst>
              <a:ext uri="{FF2B5EF4-FFF2-40B4-BE49-F238E27FC236}">
                <a16:creationId xmlns:a16="http://schemas.microsoft.com/office/drawing/2014/main" id="{5EB2071E-F149-D893-A150-42AC64F65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46100"/>
            <a:ext cx="878522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7C4C42F5-2450-27A0-1A75-6282730C32A2}"/>
              </a:ext>
            </a:extLst>
          </p:cNvPr>
          <p:cNvSpPr>
            <a:spLocks noGrp="1"/>
          </p:cNvSpPr>
          <p:nvPr>
            <p:ph type="title"/>
          </p:nvPr>
        </p:nvSpPr>
        <p:spPr/>
        <p:txBody>
          <a:bodyPr/>
          <a:lstStyle/>
          <a:p>
            <a:r>
              <a:rPr lang="tr-TR" altLang="tr-TR"/>
              <a:t>KÖİ projeleri</a:t>
            </a:r>
          </a:p>
        </p:txBody>
      </p:sp>
      <p:sp>
        <p:nvSpPr>
          <p:cNvPr id="3" name="Content Placeholder 2">
            <a:extLst>
              <a:ext uri="{FF2B5EF4-FFF2-40B4-BE49-F238E27FC236}">
                <a16:creationId xmlns:a16="http://schemas.microsoft.com/office/drawing/2014/main" id="{B64F40D7-85A3-2EBB-7312-93A3FD606283}"/>
              </a:ext>
            </a:extLst>
          </p:cNvPr>
          <p:cNvSpPr>
            <a:spLocks noGrp="1"/>
          </p:cNvSpPr>
          <p:nvPr>
            <p:ph idx="1"/>
          </p:nvPr>
        </p:nvSpPr>
        <p:spPr/>
        <p:txBody>
          <a:bodyPr>
            <a:normAutofit fontScale="92500" lnSpcReduction="20000"/>
          </a:bodyPr>
          <a:lstStyle/>
          <a:p>
            <a:pPr>
              <a:buFont typeface="Arial" charset="0"/>
              <a:buChar char="•"/>
              <a:defRPr/>
            </a:pPr>
            <a:r>
              <a:rPr lang="tr-TR" dirty="0"/>
              <a:t>YİD Kanunundaki bütün işlemler için borç üstlenimi genişletiyor.</a:t>
            </a:r>
          </a:p>
          <a:p>
            <a:pPr>
              <a:buFont typeface="Arial" charset="0"/>
              <a:buChar char="•"/>
              <a:defRPr/>
            </a:pPr>
            <a:r>
              <a:rPr lang="tr-TR" dirty="0"/>
              <a:t>Bazı büyük projelerin basına göre, tahmini büyüklükleri;</a:t>
            </a:r>
          </a:p>
          <a:p>
            <a:pPr lvl="1">
              <a:buFont typeface="Arial" charset="0"/>
              <a:buChar char="–"/>
              <a:defRPr/>
            </a:pPr>
            <a:r>
              <a:rPr lang="tr-TR" dirty="0"/>
              <a:t>17 şehir hastanesi 34 milyar lira,</a:t>
            </a:r>
          </a:p>
          <a:p>
            <a:pPr lvl="1">
              <a:buFont typeface="Arial" charset="0"/>
              <a:buChar char="–"/>
              <a:defRPr/>
            </a:pPr>
            <a:r>
              <a:rPr lang="tr-TR" dirty="0"/>
              <a:t>Üçüncü köprü 6 milyar lira,</a:t>
            </a:r>
          </a:p>
          <a:p>
            <a:pPr lvl="1">
              <a:buFont typeface="Arial" charset="0"/>
              <a:buChar char="–"/>
              <a:defRPr/>
            </a:pPr>
            <a:r>
              <a:rPr lang="tr-TR" dirty="0"/>
              <a:t>Üçüncü havaalanı 15 milyar lira,</a:t>
            </a:r>
          </a:p>
          <a:p>
            <a:pPr lvl="1">
              <a:buFont typeface="Arial" charset="0"/>
              <a:buChar char="–"/>
              <a:defRPr/>
            </a:pPr>
            <a:r>
              <a:rPr lang="tr-TR" dirty="0"/>
              <a:t>İzmit Körfez Geçişi – İzmir Otoyolu 10 milyar lira,</a:t>
            </a:r>
          </a:p>
          <a:p>
            <a:pPr lvl="1">
              <a:buFont typeface="Arial" charset="0"/>
              <a:buChar char="–"/>
              <a:defRPr/>
            </a:pPr>
            <a:r>
              <a:rPr lang="tr-TR" dirty="0"/>
              <a:t>Kanal İstanbul Porjesi 35 milyar lira,</a:t>
            </a:r>
          </a:p>
          <a:p>
            <a:pPr lvl="1">
              <a:buFont typeface="Arial" charset="0"/>
              <a:buChar char="–"/>
              <a:defRPr/>
            </a:pPr>
            <a:r>
              <a:rPr lang="tr-TR" dirty="0"/>
              <a:t>Toplam 100 milyar liralık koşullu yükümlülük. (Türev ürünlerden gelecekler hariç)</a:t>
            </a:r>
          </a:p>
        </p:txBody>
      </p:sp>
      <p:sp>
        <p:nvSpPr>
          <p:cNvPr id="5" name="Footer Placeholder 4">
            <a:extLst>
              <a:ext uri="{FF2B5EF4-FFF2-40B4-BE49-F238E27FC236}">
                <a16:creationId xmlns:a16="http://schemas.microsoft.com/office/drawing/2014/main" id="{1999F324-7188-158F-746F-FF817B5E421F}"/>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FE3F9E4A-46AB-0275-AB04-BC78C275DB7A}"/>
              </a:ext>
            </a:extLst>
          </p:cNvPr>
          <p:cNvSpPr>
            <a:spLocks noGrp="1"/>
          </p:cNvSpPr>
          <p:nvPr>
            <p:ph type="ftr" sz="quarter" idx="11"/>
          </p:nvPr>
        </p:nvSpPr>
        <p:spPr/>
        <p:txBody>
          <a:bodyPr/>
          <a:lstStyle/>
          <a:p>
            <a:pPr>
              <a:defRPr/>
            </a:pPr>
            <a:r>
              <a:rPr lang="tr-TR"/>
              <a:t>www.hakanozyildiz.com</a:t>
            </a:r>
          </a:p>
        </p:txBody>
      </p:sp>
      <p:pic>
        <p:nvPicPr>
          <p:cNvPr id="84994" name="Resim 1">
            <a:extLst>
              <a:ext uri="{FF2B5EF4-FFF2-40B4-BE49-F238E27FC236}">
                <a16:creationId xmlns:a16="http://schemas.microsoft.com/office/drawing/2014/main" id="{C04B74E9-E544-2532-F603-FE8BCDB65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17488"/>
            <a:ext cx="856932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009DEF8F-2871-2457-12BD-2B038BDAA1F0}"/>
              </a:ext>
            </a:extLst>
          </p:cNvPr>
          <p:cNvSpPr>
            <a:spLocks noGrp="1"/>
          </p:cNvSpPr>
          <p:nvPr>
            <p:ph type="title"/>
          </p:nvPr>
        </p:nvSpPr>
        <p:spPr/>
        <p:txBody>
          <a:bodyPr/>
          <a:lstStyle/>
          <a:p>
            <a:pPr eaLnBrk="1" hangingPunct="1"/>
            <a:r>
              <a:rPr lang="tr-TR" altLang="tr-TR" sz="2800" b="1"/>
              <a:t>AÇIKÇA BELLİ OLAN, HUKUKİ MEVZUATA/ SÖZLEŞMEYE TABİ RİSKLER</a:t>
            </a:r>
            <a:endParaRPr lang="en-US" altLang="tr-TR" sz="2800" b="1"/>
          </a:p>
        </p:txBody>
      </p:sp>
      <p:sp>
        <p:nvSpPr>
          <p:cNvPr id="22530" name="Rectangle 3">
            <a:extLst>
              <a:ext uri="{FF2B5EF4-FFF2-40B4-BE49-F238E27FC236}">
                <a16:creationId xmlns:a16="http://schemas.microsoft.com/office/drawing/2014/main" id="{F7E27ACF-0B2C-02C2-DE6F-87FB5F754803}"/>
              </a:ext>
            </a:extLst>
          </p:cNvPr>
          <p:cNvSpPr>
            <a:spLocks noGrp="1"/>
          </p:cNvSpPr>
          <p:nvPr>
            <p:ph idx="1"/>
          </p:nvPr>
        </p:nvSpPr>
        <p:spPr/>
        <p:txBody>
          <a:bodyPr/>
          <a:lstStyle/>
          <a:p>
            <a:pPr eaLnBrk="1" hangingPunct="1">
              <a:lnSpc>
                <a:spcPct val="90000"/>
              </a:lnSpc>
              <a:buFontTx/>
              <a:buNone/>
            </a:pPr>
            <a:r>
              <a:rPr lang="tr-TR" altLang="tr-TR" sz="1800" b="1"/>
              <a:t>DOĞRUDAN – AÇIK (SARİH)</a:t>
            </a:r>
          </a:p>
          <a:p>
            <a:pPr eaLnBrk="1" hangingPunct="1">
              <a:lnSpc>
                <a:spcPct val="90000"/>
              </a:lnSpc>
              <a:buFont typeface="Wingdings" pitchFamily="2" charset="2"/>
              <a:buNone/>
            </a:pPr>
            <a:endParaRPr lang="tr-TR" altLang="tr-TR" sz="1600" b="1"/>
          </a:p>
          <a:p>
            <a:pPr eaLnBrk="1" hangingPunct="1">
              <a:lnSpc>
                <a:spcPct val="90000"/>
              </a:lnSpc>
              <a:buFont typeface="Wingdings" pitchFamily="2" charset="2"/>
              <a:buChar char="v"/>
            </a:pPr>
            <a:r>
              <a:rPr lang="tr-TR" altLang="tr-TR" sz="1600"/>
              <a:t>Bütçe finansmanı için iç ve dış borçlanma</a:t>
            </a:r>
          </a:p>
          <a:p>
            <a:pPr eaLnBrk="1" hangingPunct="1">
              <a:lnSpc>
                <a:spcPct val="90000"/>
              </a:lnSpc>
              <a:buFont typeface="Wingdings" pitchFamily="2" charset="2"/>
              <a:buNone/>
            </a:pPr>
            <a:endParaRPr lang="tr-TR" altLang="tr-TR" sz="1600"/>
          </a:p>
          <a:p>
            <a:pPr eaLnBrk="1" hangingPunct="1">
              <a:lnSpc>
                <a:spcPct val="90000"/>
              </a:lnSpc>
              <a:buFont typeface="Wingdings" pitchFamily="2" charset="2"/>
              <a:buChar char="v"/>
            </a:pPr>
            <a:r>
              <a:rPr lang="tr-TR" altLang="tr-TR" sz="1600"/>
              <a:t>Proje finansmanı için dış borçlanma</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Cari yıl bütçesinde öngörülen harcamalar</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Gelecek yıl bütçelerine sari harcamalar</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Kamu bankalarının görev zararı ve kamu kuruluşlarının yarı-mali işlemlerinden kaynaklanan zararları için yapılan harcamalar</a:t>
            </a:r>
          </a:p>
          <a:p>
            <a:pPr eaLnBrk="1" hangingPunct="1">
              <a:lnSpc>
                <a:spcPct val="90000"/>
              </a:lnSpc>
              <a:buFont typeface="Wingdings" pitchFamily="2" charset="2"/>
              <a:buChar char="v"/>
            </a:pPr>
            <a:endParaRPr lang="tr-TR" altLang="tr-TR" sz="1600"/>
          </a:p>
          <a:p>
            <a:pPr eaLnBrk="1" hangingPunct="1">
              <a:lnSpc>
                <a:spcPct val="90000"/>
              </a:lnSpc>
              <a:buFont typeface="Wingdings" pitchFamily="2" charset="2"/>
              <a:buChar char="v"/>
            </a:pPr>
            <a:r>
              <a:rPr lang="tr-TR" altLang="tr-TR" sz="1600"/>
              <a:t>İşsizlik sigortası fonu</a:t>
            </a:r>
            <a:endParaRPr lang="en-US" altLang="tr-TR" sz="1600"/>
          </a:p>
        </p:txBody>
      </p:sp>
      <p:sp>
        <p:nvSpPr>
          <p:cNvPr id="5" name="Footer Placeholder 4">
            <a:extLst>
              <a:ext uri="{FF2B5EF4-FFF2-40B4-BE49-F238E27FC236}">
                <a16:creationId xmlns:a16="http://schemas.microsoft.com/office/drawing/2014/main" id="{666D2610-6C28-DC1A-B109-FBF5CF0368EB}"/>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4730053B-3313-D690-F142-792383D7F615}"/>
              </a:ext>
            </a:extLst>
          </p:cNvPr>
          <p:cNvSpPr>
            <a:spLocks noGrp="1"/>
          </p:cNvSpPr>
          <p:nvPr>
            <p:ph type="ftr" sz="quarter" idx="11"/>
          </p:nvPr>
        </p:nvSpPr>
        <p:spPr/>
        <p:txBody>
          <a:bodyPr/>
          <a:lstStyle/>
          <a:p>
            <a:pPr>
              <a:defRPr/>
            </a:pPr>
            <a:r>
              <a:rPr lang="tr-TR"/>
              <a:t>www.hakanozyildiz.com</a:t>
            </a:r>
          </a:p>
        </p:txBody>
      </p:sp>
      <p:pic>
        <p:nvPicPr>
          <p:cNvPr id="87042" name="Resim 3">
            <a:extLst>
              <a:ext uri="{FF2B5EF4-FFF2-40B4-BE49-F238E27FC236}">
                <a16:creationId xmlns:a16="http://schemas.microsoft.com/office/drawing/2014/main" id="{2C90F73E-5B62-ADE9-0A1E-79657BB65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1052513"/>
            <a:ext cx="80041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t Bilgi Yer Tutucusu 1">
            <a:extLst>
              <a:ext uri="{FF2B5EF4-FFF2-40B4-BE49-F238E27FC236}">
                <a16:creationId xmlns:a16="http://schemas.microsoft.com/office/drawing/2014/main" id="{2207C6BD-202C-C22B-4B9F-F1518F76CD55}"/>
              </a:ext>
            </a:extLst>
          </p:cNvPr>
          <p:cNvSpPr>
            <a:spLocks noGrp="1"/>
          </p:cNvSpPr>
          <p:nvPr>
            <p:ph type="ftr" sz="quarter" idx="11"/>
          </p:nvPr>
        </p:nvSpPr>
        <p:spPr/>
        <p:txBody>
          <a:bodyPr/>
          <a:lstStyle/>
          <a:p>
            <a:pPr>
              <a:defRPr/>
            </a:pPr>
            <a:r>
              <a:rPr lang="tr-TR"/>
              <a:t>www.hakanozyildiz.com</a:t>
            </a:r>
          </a:p>
        </p:txBody>
      </p:sp>
      <p:pic>
        <p:nvPicPr>
          <p:cNvPr id="88066" name="Resim 2">
            <a:extLst>
              <a:ext uri="{FF2B5EF4-FFF2-40B4-BE49-F238E27FC236}">
                <a16:creationId xmlns:a16="http://schemas.microsoft.com/office/drawing/2014/main" id="{7EB48434-7EA7-2979-6D3F-3C4E8FBACA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80645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FAE3DD-2473-9ED6-9076-1F7A19B97867}"/>
              </a:ext>
            </a:extLst>
          </p:cNvPr>
          <p:cNvSpPr>
            <a:spLocks noGrp="1"/>
          </p:cNvSpPr>
          <p:nvPr>
            <p:ph type="ftr" sz="quarter" idx="11"/>
          </p:nvPr>
        </p:nvSpPr>
        <p:spPr/>
        <p:txBody>
          <a:bodyPr/>
          <a:lstStyle/>
          <a:p>
            <a:pPr>
              <a:defRPr/>
            </a:pPr>
            <a:r>
              <a:rPr lang="tr-TR"/>
              <a:t>www.hakanozyildiz.com</a:t>
            </a:r>
          </a:p>
        </p:txBody>
      </p:sp>
      <p:pic>
        <p:nvPicPr>
          <p:cNvPr id="89090" name="Picture 2">
            <a:extLst>
              <a:ext uri="{FF2B5EF4-FFF2-40B4-BE49-F238E27FC236}">
                <a16:creationId xmlns:a16="http://schemas.microsoft.com/office/drawing/2014/main" id="{FBBE38A6-8856-9A6C-4F27-C8D7AF4F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3375"/>
            <a:ext cx="7272338"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2">
            <a:extLst>
              <a:ext uri="{FF2B5EF4-FFF2-40B4-BE49-F238E27FC236}">
                <a16:creationId xmlns:a16="http://schemas.microsoft.com/office/drawing/2014/main" id="{E2B6880B-E2BF-B9FF-84DD-6F6A55BCD48C}"/>
              </a:ext>
            </a:extLst>
          </p:cNvPr>
          <p:cNvSpPr>
            <a:spLocks noGrp="1"/>
          </p:cNvSpPr>
          <p:nvPr>
            <p:ph type="title"/>
          </p:nvPr>
        </p:nvSpPr>
        <p:spPr/>
        <p:txBody>
          <a:bodyPr/>
          <a:lstStyle/>
          <a:p>
            <a:r>
              <a:rPr lang="tr-TR" altLang="tr-TR"/>
              <a:t>Şehir efsanesi, pardon hastanesi</a:t>
            </a:r>
          </a:p>
        </p:txBody>
      </p:sp>
      <p:sp>
        <p:nvSpPr>
          <p:cNvPr id="90114" name="Content Placeholder 3">
            <a:extLst>
              <a:ext uri="{FF2B5EF4-FFF2-40B4-BE49-F238E27FC236}">
                <a16:creationId xmlns:a16="http://schemas.microsoft.com/office/drawing/2014/main" id="{D75A842E-5A7F-75C1-3508-F76BB915350E}"/>
              </a:ext>
            </a:extLst>
          </p:cNvPr>
          <p:cNvSpPr>
            <a:spLocks noGrp="1"/>
          </p:cNvSpPr>
          <p:nvPr>
            <p:ph idx="1"/>
          </p:nvPr>
        </p:nvSpPr>
        <p:spPr/>
        <p:txBody>
          <a:bodyPr/>
          <a:lstStyle/>
          <a:p>
            <a:r>
              <a:rPr lang="tr-TR" altLang="tr-TR" sz="2000"/>
              <a:t>Hazine arazisi bedava,</a:t>
            </a:r>
          </a:p>
          <a:p>
            <a:r>
              <a:rPr lang="tr-TR" altLang="tr-TR" sz="2000"/>
              <a:t>25-30 yıl kira ödemesi, (30 milyar$) (Bu miktar P2 yi de kapsıyor mu?)</a:t>
            </a:r>
          </a:p>
          <a:p>
            <a:r>
              <a:rPr lang="tr-TR" altLang="tr-TR" sz="2000"/>
              <a:t>Çevredeki tesisleri yüklenici firma işletir,</a:t>
            </a:r>
          </a:p>
          <a:p>
            <a:r>
              <a:rPr lang="tr-TR" altLang="tr-TR" sz="2000"/>
              <a:t>Kapatılan hastanelerin bina ve arazilerinin tasarrufu yüklenici firmaya bırakılacaktır,</a:t>
            </a:r>
          </a:p>
          <a:p>
            <a:r>
              <a:rPr lang="tr-TR" altLang="tr-TR" sz="2000" b="1"/>
              <a:t>P1 hizmetler</a:t>
            </a:r>
            <a:r>
              <a:rPr lang="tr-TR" altLang="tr-TR" sz="2000"/>
              <a:t>: bina, elektrik, asansör, soğutma, olağanüstü bakım onarım, peyzaj ne ana tıbbi cihazlar) Bu bedel, ihale sürecinde kazanan tarafından belirlenmekte. </a:t>
            </a:r>
            <a:r>
              <a:rPr lang="tr-TR" altLang="tr-TR" sz="2000" b="1"/>
              <a:t>(Bütçeden ödeniyor)</a:t>
            </a:r>
          </a:p>
          <a:p>
            <a:r>
              <a:rPr lang="tr-TR" altLang="tr-TR" sz="2000" b="1"/>
              <a:t>P2 hizmetler</a:t>
            </a:r>
            <a:r>
              <a:rPr lang="tr-TR" altLang="tr-TR" sz="2000"/>
              <a:t>: ilaçlama, otopark, temizlik, bilgi yönetimi, güvenlik, resepsiyon, yardım+taşıma, çamaşır, yemek, laboratuvar, görüntüleme, sterilizasyon, dezenfektasyon, rehabilitasyon ve atık hizmeti</a:t>
            </a:r>
            <a:r>
              <a:rPr lang="tr-TR" altLang="tr-TR" sz="2000" b="1"/>
              <a:t>. (Döner sermayeden ödeniyor)</a:t>
            </a:r>
          </a:p>
          <a:p>
            <a:endParaRPr lang="tr-TR" altLang="tr-TR"/>
          </a:p>
          <a:p>
            <a:endParaRPr lang="tr-TR" altLang="tr-TR"/>
          </a:p>
        </p:txBody>
      </p:sp>
      <p:sp>
        <p:nvSpPr>
          <p:cNvPr id="2" name="Footer Placeholder 1">
            <a:extLst>
              <a:ext uri="{FF2B5EF4-FFF2-40B4-BE49-F238E27FC236}">
                <a16:creationId xmlns:a16="http://schemas.microsoft.com/office/drawing/2014/main" id="{E43F79BF-465C-5C41-8A28-FC9AB827F147}"/>
              </a:ext>
            </a:extLst>
          </p:cNvPr>
          <p:cNvSpPr>
            <a:spLocks noGrp="1"/>
          </p:cNvSpPr>
          <p:nvPr>
            <p:ph type="ftr" sz="quarter" idx="11"/>
          </p:nvPr>
        </p:nvSpPr>
        <p:spPr/>
        <p:txBody>
          <a:bodyPr/>
          <a:lstStyle/>
          <a:p>
            <a:pPr>
              <a:defRPr/>
            </a:pPr>
            <a:r>
              <a:rPr lang="tr-TR" dirty="0"/>
              <a:t>www.hakanozyildiz.com</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Unvan 1">
            <a:extLst>
              <a:ext uri="{FF2B5EF4-FFF2-40B4-BE49-F238E27FC236}">
                <a16:creationId xmlns:a16="http://schemas.microsoft.com/office/drawing/2014/main" id="{0DCC2BBC-6A25-4B66-093F-EED114F1FFBE}"/>
              </a:ext>
            </a:extLst>
          </p:cNvPr>
          <p:cNvSpPr>
            <a:spLocks noGrp="1"/>
          </p:cNvSpPr>
          <p:nvPr>
            <p:ph type="title"/>
          </p:nvPr>
        </p:nvSpPr>
        <p:spPr>
          <a:xfrm>
            <a:off x="457200" y="274638"/>
            <a:ext cx="8229600" cy="922337"/>
          </a:xfrm>
        </p:spPr>
        <p:txBody>
          <a:bodyPr/>
          <a:lstStyle/>
          <a:p>
            <a:r>
              <a:rPr lang="tr-TR" altLang="tr-TR" sz="2400"/>
              <a:t>Şehir hastaneleri</a:t>
            </a:r>
          </a:p>
        </p:txBody>
      </p:sp>
      <p:sp>
        <p:nvSpPr>
          <p:cNvPr id="3" name="Alt Bilgi Yer Tutucusu 2">
            <a:extLst>
              <a:ext uri="{FF2B5EF4-FFF2-40B4-BE49-F238E27FC236}">
                <a16:creationId xmlns:a16="http://schemas.microsoft.com/office/drawing/2014/main" id="{BE7A0FFA-06CD-CE0B-D4EE-AB001FF0B639}"/>
              </a:ext>
            </a:extLst>
          </p:cNvPr>
          <p:cNvSpPr>
            <a:spLocks noGrp="1"/>
          </p:cNvSpPr>
          <p:nvPr>
            <p:ph type="ftr" sz="quarter" idx="11"/>
          </p:nvPr>
        </p:nvSpPr>
        <p:spPr/>
        <p:txBody>
          <a:bodyPr/>
          <a:lstStyle/>
          <a:p>
            <a:pPr>
              <a:defRPr/>
            </a:pPr>
            <a:r>
              <a:rPr lang="tr-TR"/>
              <a:t>www.hakanozyildiz.com</a:t>
            </a:r>
          </a:p>
        </p:txBody>
      </p:sp>
      <p:pic>
        <p:nvPicPr>
          <p:cNvPr id="91139" name="Resim 4">
            <a:extLst>
              <a:ext uri="{FF2B5EF4-FFF2-40B4-BE49-F238E27FC236}">
                <a16:creationId xmlns:a16="http://schemas.microsoft.com/office/drawing/2014/main" id="{1EE1E13D-5AE7-4E64-51B6-44F1AB0F7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19275"/>
            <a:ext cx="8218487"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AFA55B48-FEBD-781A-B481-CD6370369FE8}"/>
              </a:ext>
            </a:extLst>
          </p:cNvPr>
          <p:cNvSpPr>
            <a:spLocks noGrp="1"/>
          </p:cNvSpPr>
          <p:nvPr>
            <p:ph type="ftr" sz="quarter" idx="11"/>
          </p:nvPr>
        </p:nvSpPr>
        <p:spPr/>
        <p:txBody>
          <a:bodyPr/>
          <a:lstStyle/>
          <a:p>
            <a:pPr>
              <a:defRPr/>
            </a:pPr>
            <a:r>
              <a:rPr lang="tr-TR"/>
              <a:t>www.hakanozyildiz.com</a:t>
            </a:r>
          </a:p>
        </p:txBody>
      </p:sp>
      <p:pic>
        <p:nvPicPr>
          <p:cNvPr id="92162" name="Resim 3">
            <a:extLst>
              <a:ext uri="{FF2B5EF4-FFF2-40B4-BE49-F238E27FC236}">
                <a16:creationId xmlns:a16="http://schemas.microsoft.com/office/drawing/2014/main" id="{915235C4-74F5-E2FB-8478-921AC5BC7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225" y="333375"/>
            <a:ext cx="8289925"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Resim 4">
            <a:extLst>
              <a:ext uri="{FF2B5EF4-FFF2-40B4-BE49-F238E27FC236}">
                <a16:creationId xmlns:a16="http://schemas.microsoft.com/office/drawing/2014/main" id="{9BA79888-D30E-6148-B033-7E51EECB2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084763"/>
            <a:ext cx="82804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349709-C26A-379E-6379-F15240D5D834}"/>
              </a:ext>
            </a:extLst>
          </p:cNvPr>
          <p:cNvSpPr>
            <a:spLocks noGrp="1"/>
          </p:cNvSpPr>
          <p:nvPr>
            <p:ph type="ftr" sz="quarter" idx="11"/>
          </p:nvPr>
        </p:nvSpPr>
        <p:spPr/>
        <p:txBody>
          <a:bodyPr/>
          <a:lstStyle/>
          <a:p>
            <a:pPr>
              <a:defRPr/>
            </a:pPr>
            <a:r>
              <a:rPr lang="tr-TR"/>
              <a:t>www.hakanozyildiz.com</a:t>
            </a:r>
          </a:p>
        </p:txBody>
      </p:sp>
      <p:pic>
        <p:nvPicPr>
          <p:cNvPr id="93186" name="Picture 2">
            <a:extLst>
              <a:ext uri="{FF2B5EF4-FFF2-40B4-BE49-F238E27FC236}">
                <a16:creationId xmlns:a16="http://schemas.microsoft.com/office/drawing/2014/main" id="{3B924E77-EAC9-3629-5F74-F1E1ABB46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7848600" cy="5040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8D4055-BD34-145E-0624-FDD8D06B257E}"/>
              </a:ext>
            </a:extLst>
          </p:cNvPr>
          <p:cNvSpPr>
            <a:spLocks noGrp="1"/>
          </p:cNvSpPr>
          <p:nvPr>
            <p:ph type="ftr" sz="quarter" idx="11"/>
          </p:nvPr>
        </p:nvSpPr>
        <p:spPr/>
        <p:txBody>
          <a:bodyPr/>
          <a:lstStyle/>
          <a:p>
            <a:pPr>
              <a:defRPr/>
            </a:pPr>
            <a:r>
              <a:rPr lang="tr-TR"/>
              <a:t>www.hakanozyildiz.com</a:t>
            </a:r>
          </a:p>
        </p:txBody>
      </p:sp>
      <p:pic>
        <p:nvPicPr>
          <p:cNvPr id="94210" name="Picture 2">
            <a:extLst>
              <a:ext uri="{FF2B5EF4-FFF2-40B4-BE49-F238E27FC236}">
                <a16:creationId xmlns:a16="http://schemas.microsoft.com/office/drawing/2014/main" id="{681F1BDF-193A-8F4E-88D9-051508000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765175"/>
            <a:ext cx="7632700" cy="525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2">
            <a:extLst>
              <a:ext uri="{FF2B5EF4-FFF2-40B4-BE49-F238E27FC236}">
                <a16:creationId xmlns:a16="http://schemas.microsoft.com/office/drawing/2014/main" id="{2615967F-3659-B800-D1D7-6BCBB2D86895}"/>
              </a:ext>
            </a:extLst>
          </p:cNvPr>
          <p:cNvSpPr>
            <a:spLocks noGrp="1"/>
          </p:cNvSpPr>
          <p:nvPr>
            <p:ph type="title"/>
          </p:nvPr>
        </p:nvSpPr>
        <p:spPr/>
        <p:txBody>
          <a:bodyPr/>
          <a:lstStyle/>
          <a:p>
            <a:r>
              <a:rPr lang="tr-TR" altLang="tr-TR"/>
              <a:t>Verilen garantiler</a:t>
            </a:r>
          </a:p>
        </p:txBody>
      </p:sp>
      <p:sp>
        <p:nvSpPr>
          <p:cNvPr id="95234" name="Content Placeholder 3">
            <a:extLst>
              <a:ext uri="{FF2B5EF4-FFF2-40B4-BE49-F238E27FC236}">
                <a16:creationId xmlns:a16="http://schemas.microsoft.com/office/drawing/2014/main" id="{50CC5775-200E-C5BD-26DE-C5DE4E338FA3}"/>
              </a:ext>
            </a:extLst>
          </p:cNvPr>
          <p:cNvSpPr>
            <a:spLocks noGrp="1"/>
          </p:cNvSpPr>
          <p:nvPr>
            <p:ph idx="1"/>
          </p:nvPr>
        </p:nvSpPr>
        <p:spPr/>
        <p:txBody>
          <a:bodyPr/>
          <a:lstStyle/>
          <a:p>
            <a:r>
              <a:rPr lang="tr-TR" altLang="tr-TR" sz="2800"/>
              <a:t>Çanakkale Köprüsü: 45 bin araç/gün (15 Avro + KDV) (16 yıl 2 ay işletme süresi) ( Yatırım bedeli 10,4 milyar TL)</a:t>
            </a:r>
          </a:p>
          <a:p>
            <a:r>
              <a:rPr lang="tr-TR" altLang="tr-TR" sz="2800"/>
              <a:t>Avrasya Tüneli : 69 bin 500 araç/gün (Oto 4+ KDV; minibüs 6 $ + KDV)</a:t>
            </a:r>
          </a:p>
          <a:p>
            <a:r>
              <a:rPr lang="tr-TR" altLang="tr-TR" sz="2800"/>
              <a:t>Hastaneler: Yüzde 70 doluluk oranı,</a:t>
            </a:r>
          </a:p>
          <a:p>
            <a:r>
              <a:rPr lang="tr-TR" altLang="tr-TR" sz="2800"/>
              <a:t>Y. S. Selim Köprüsü: 135 bin araç/gün (3 $+KDV) (Maliyeti 8,5 milyar $) </a:t>
            </a:r>
          </a:p>
          <a:p>
            <a:r>
              <a:rPr lang="tr-TR" altLang="tr-TR" sz="2800"/>
              <a:t>Osmangazi Köprüsü: 40 bin araç/gün ( 35 $ +KDV)</a:t>
            </a:r>
          </a:p>
        </p:txBody>
      </p:sp>
      <p:sp>
        <p:nvSpPr>
          <p:cNvPr id="2" name="Footer Placeholder 1">
            <a:extLst>
              <a:ext uri="{FF2B5EF4-FFF2-40B4-BE49-F238E27FC236}">
                <a16:creationId xmlns:a16="http://schemas.microsoft.com/office/drawing/2014/main" id="{91E4CA9D-4991-399C-6D96-9F73C6F8F0EA}"/>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Çukurova Havaalanı örneği</a:t>
            </a:r>
          </a:p>
        </p:txBody>
      </p:sp>
      <p:sp>
        <p:nvSpPr>
          <p:cNvPr id="3" name="İçerik Yer Tutucusu 2"/>
          <p:cNvSpPr>
            <a:spLocks noGrp="1"/>
          </p:cNvSpPr>
          <p:nvPr>
            <p:ph idx="1"/>
          </p:nvPr>
        </p:nvSpPr>
        <p:spPr/>
        <p:txBody>
          <a:bodyPr/>
          <a:lstStyle/>
          <a:p>
            <a:r>
              <a:rPr lang="tr-TR" sz="2000" dirty="0"/>
              <a:t>10 Ağustos 2024’de açılan Çukurova Havalimanı’nda da ilk 5 ayda yolcu garantisi tutmadı. 5 ay için işletici firmaya 20 milyon 377 bin TL ödendi. 2035 yılı sonuna kadar yapımcı firma tarafından işletilecek olan havalimanına yıllık 2 milyon 353 iç hat ve 347 bin de dış hat olmak üzere toplamda 2 milyon 700 bin yolcu garantisi verildi. </a:t>
            </a:r>
          </a:p>
          <a:p>
            <a:r>
              <a:rPr lang="tr-TR" sz="2000" dirty="0"/>
              <a:t>Çukurova Havalimanı’nın 155 milyon Euro olarak ihale edilmesine rağmen  üstyapı işlerinin önce 196 milyon Euro’ya ve son olarak da 244 milyon Euro'ya verildiğini, “DHMİ işletmesi altyapıyı yaptığı gibi </a:t>
            </a:r>
            <a:br>
              <a:rPr lang="tr-TR" sz="2000" dirty="0"/>
            </a:br>
            <a:r>
              <a:rPr lang="tr-TR" sz="2000" dirty="0"/>
              <a:t>üstyapıyı da öz kaynakları ile yapabilecekken, vatandaşın cebinden alıp yandaşın cebini düşünen anlayış var. </a:t>
            </a:r>
          </a:p>
          <a:p>
            <a:r>
              <a:rPr lang="tr-TR" sz="2000" dirty="0"/>
              <a:t>Yılda 12 bin 500 uçuşun gerçekleştiği ve 5 milyon yolcuya hizmet eden </a:t>
            </a:r>
            <a:r>
              <a:rPr lang="tr-TR" sz="2000" dirty="0" err="1"/>
              <a:t>Şakirpaşa</a:t>
            </a:r>
            <a:r>
              <a:rPr lang="tr-TR" sz="2000" dirty="0"/>
              <a:t> havaalanı kapatıldı.</a:t>
            </a:r>
          </a:p>
        </p:txBody>
      </p:sp>
      <p:sp>
        <p:nvSpPr>
          <p:cNvPr id="4" name="Altbilgi Yer Tutucusu 3"/>
          <p:cNvSpPr>
            <a:spLocks noGrp="1"/>
          </p:cNvSpPr>
          <p:nvPr>
            <p:ph type="ftr" sz="quarter" idx="11"/>
          </p:nvPr>
        </p:nvSpPr>
        <p:spPr/>
        <p:txBody>
          <a:bodyPr/>
          <a:lstStyle/>
          <a:p>
            <a:pPr>
              <a:defRPr/>
            </a:pPr>
            <a:r>
              <a:rPr lang="tr-TR"/>
              <a:t>www.hakanozyildiz.com</a:t>
            </a:r>
          </a:p>
        </p:txBody>
      </p:sp>
    </p:spTree>
    <p:extLst>
      <p:ext uri="{BB962C8B-B14F-4D97-AF65-F5344CB8AC3E}">
        <p14:creationId xmlns:p14="http://schemas.microsoft.com/office/powerpoint/2010/main" val="3074518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CFA09229-FD46-A767-EBB6-663EB8DE50EE}"/>
              </a:ext>
            </a:extLst>
          </p:cNvPr>
          <p:cNvSpPr>
            <a:spLocks noGrp="1"/>
          </p:cNvSpPr>
          <p:nvPr>
            <p:ph type="title"/>
          </p:nvPr>
        </p:nvSpPr>
        <p:spPr/>
        <p:txBody>
          <a:bodyPr/>
          <a:lstStyle/>
          <a:p>
            <a:pPr eaLnBrk="1" hangingPunct="1"/>
            <a:r>
              <a:rPr lang="tr-TR" altLang="tr-TR" sz="2800" b="1"/>
              <a:t>AÇIKÇA BELLİ OLAN, HUKUKİ MEVZUATA/ SÖZLEŞMEYE TABİ RİSKLER</a:t>
            </a:r>
            <a:endParaRPr lang="en-US" altLang="tr-TR" sz="2800" b="1"/>
          </a:p>
        </p:txBody>
      </p:sp>
      <p:sp>
        <p:nvSpPr>
          <p:cNvPr id="10244" name="Rectangle 3">
            <a:extLst>
              <a:ext uri="{FF2B5EF4-FFF2-40B4-BE49-F238E27FC236}">
                <a16:creationId xmlns:a16="http://schemas.microsoft.com/office/drawing/2014/main" id="{85F6CDF8-410F-A955-BB26-56A47DB3537C}"/>
              </a:ext>
            </a:extLst>
          </p:cNvPr>
          <p:cNvSpPr>
            <a:spLocks noGrp="1" noChangeArrowheads="1"/>
          </p:cNvSpPr>
          <p:nvPr>
            <p:ph idx="1"/>
          </p:nvPr>
        </p:nvSpPr>
        <p:spPr/>
        <p:txBody>
          <a:bodyPr rtlCol="0">
            <a:normAutofit lnSpcReduction="10000"/>
          </a:bodyPr>
          <a:lstStyle/>
          <a:p>
            <a:pPr eaLnBrk="1" fontAlgn="auto" hangingPunct="1">
              <a:lnSpc>
                <a:spcPct val="90000"/>
              </a:lnSpc>
              <a:spcAft>
                <a:spcPts val="0"/>
              </a:spcAft>
              <a:buFontTx/>
              <a:buNone/>
              <a:defRPr/>
            </a:pPr>
            <a:r>
              <a:rPr lang="tr-TR" sz="1600" b="1"/>
              <a:t>KOŞULLU – AÇIK (SARİH)</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Dış borçlanmalara sağlanan geri ödeme garantileri</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Yap-işlet-devret ve yap-işlet modelleri kapsamında verilen yatırım garantileri</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Bankacılık mevduatına verilen garantiler</a:t>
            </a:r>
          </a:p>
          <a:p>
            <a:pPr eaLnBrk="1" fontAlgn="auto" hangingPunct="1">
              <a:lnSpc>
                <a:spcPct val="90000"/>
              </a:lnSpc>
              <a:spcAft>
                <a:spcPts val="0"/>
              </a:spcAft>
              <a:buFont typeface="Wingdings" pitchFamily="2" charset="2"/>
              <a:buChar char="v"/>
              <a:defRPr/>
            </a:pPr>
            <a:r>
              <a:rPr lang="tr-TR" sz="1600"/>
              <a:t>Kredi garanti Fonu </a:t>
            </a:r>
          </a:p>
          <a:p>
            <a:pPr eaLnBrk="1" fontAlgn="auto" hangingPunct="1">
              <a:lnSpc>
                <a:spcPct val="90000"/>
              </a:lnSpc>
              <a:spcAft>
                <a:spcPts val="0"/>
              </a:spcAft>
              <a:buFont typeface="Wingdings" pitchFamily="2" charset="2"/>
              <a:buChar char="v"/>
              <a:defRPr/>
            </a:pPr>
            <a:r>
              <a:rPr lang="tr-TR" sz="1600"/>
              <a:t>Kamu yatırım projelerinde oluşabilecek ilave maliyet artışları için yapılan harcamalar</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Devlet sübvansiyonları (tarımsal ürünler, sel, savaş vb)</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Döviz kuruna verilen garantiler</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Sosyal güvenlik sistemi açığının finansmanı</a:t>
            </a:r>
          </a:p>
          <a:p>
            <a:pPr eaLnBrk="1" fontAlgn="auto" hangingPunct="1">
              <a:lnSpc>
                <a:spcPct val="90000"/>
              </a:lnSpc>
              <a:spcAft>
                <a:spcPts val="0"/>
              </a:spcAft>
              <a:buFont typeface="Wingdings" pitchFamily="2" charset="2"/>
              <a:buChar char="v"/>
              <a:defRPr/>
            </a:pPr>
            <a:endParaRPr lang="tr-TR" sz="1600"/>
          </a:p>
          <a:p>
            <a:pPr eaLnBrk="1" fontAlgn="auto" hangingPunct="1">
              <a:lnSpc>
                <a:spcPct val="90000"/>
              </a:lnSpc>
              <a:spcAft>
                <a:spcPts val="0"/>
              </a:spcAft>
              <a:buFont typeface="Wingdings" pitchFamily="2" charset="2"/>
              <a:buChar char="v"/>
              <a:defRPr/>
            </a:pPr>
            <a:r>
              <a:rPr lang="tr-TR" sz="1600"/>
              <a:t>KİT zararları (görev zararı hariç)</a:t>
            </a:r>
          </a:p>
          <a:p>
            <a:pPr eaLnBrk="1" fontAlgn="auto" hangingPunct="1">
              <a:lnSpc>
                <a:spcPct val="90000"/>
              </a:lnSpc>
              <a:spcAft>
                <a:spcPts val="0"/>
              </a:spcAft>
              <a:buFontTx/>
              <a:buNone/>
              <a:defRPr/>
            </a:pPr>
            <a:endParaRPr lang="en-US" sz="1600" b="1"/>
          </a:p>
        </p:txBody>
      </p:sp>
      <p:sp>
        <p:nvSpPr>
          <p:cNvPr id="5" name="Footer Placeholder 4">
            <a:extLst>
              <a:ext uri="{FF2B5EF4-FFF2-40B4-BE49-F238E27FC236}">
                <a16:creationId xmlns:a16="http://schemas.microsoft.com/office/drawing/2014/main" id="{082185BC-2796-2AE6-6CA0-DEE50084C0B0}"/>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lstStyle/>
          <a:p>
            <a:r>
              <a:rPr lang="tr-TR" sz="3200" b="1" dirty="0" err="1"/>
              <a:t>Akkuyu</a:t>
            </a:r>
            <a:r>
              <a:rPr lang="tr-TR" sz="3200" b="1" dirty="0"/>
              <a:t> Nükleer Santrali garantileri</a:t>
            </a:r>
          </a:p>
        </p:txBody>
      </p:sp>
      <p:sp>
        <p:nvSpPr>
          <p:cNvPr id="3" name="İçerik Yer Tutucusu 2"/>
          <p:cNvSpPr>
            <a:spLocks noGrp="1"/>
          </p:cNvSpPr>
          <p:nvPr>
            <p:ph idx="1"/>
          </p:nvPr>
        </p:nvSpPr>
        <p:spPr>
          <a:xfrm>
            <a:off x="457200" y="1124744"/>
            <a:ext cx="8229600" cy="5231606"/>
          </a:xfrm>
        </p:spPr>
        <p:txBody>
          <a:bodyPr/>
          <a:lstStyle/>
          <a:p>
            <a:r>
              <a:rPr lang="tr-TR" sz="2200" dirty="0"/>
              <a:t>«Enerji Bakanı Taner Yıldız, Rusların kuracağı </a:t>
            </a:r>
            <a:r>
              <a:rPr lang="tr-TR" sz="2200" dirty="0" err="1"/>
              <a:t>Akkuyu</a:t>
            </a:r>
            <a:r>
              <a:rPr lang="tr-TR" sz="2200" dirty="0"/>
              <a:t> nükleer santralinde üretilecek elektriğin % 70'ine alım garantisi vereceklerini söyledi. Yıldız, nükleer santralde yer alacak dört ünitenin alım garantilerinin farklı olacağını belirtti. İlk iki ünitenin alım garantisinin % 70 olacağını ifade eden Yıldız, "Üçüncü ve dördüncü üniteler için de % 30 alım garantili olduğunu söyleyebiliriz. Hangi oranlarda ortaklık yapılacak, yapılmayacaksa bunun şartları nedir, bunları detaylıca kamuoyuyla paylaşacağız” şeklinde konuştu.» (</a:t>
            </a:r>
            <a:r>
              <a:rPr lang="tr-TR" sz="2200" dirty="0">
                <a:hlinkClick r:id="rId2"/>
              </a:rPr>
              <a:t>Nükleer santralde üretilecek elektriğe alım garantisi</a:t>
            </a:r>
            <a:r>
              <a:rPr lang="tr-TR" sz="2200" dirty="0"/>
              <a:t>)</a:t>
            </a:r>
          </a:p>
          <a:p>
            <a:r>
              <a:rPr lang="tr-TR" sz="2200" dirty="0"/>
              <a:t>2010 yılında Rusya ile Türkiye arasında imzalanan anlaşma çerçevesince start alan </a:t>
            </a:r>
            <a:r>
              <a:rPr lang="tr-TR" sz="2200" b="1" dirty="0" err="1"/>
              <a:t>Akkuyu</a:t>
            </a:r>
            <a:r>
              <a:rPr lang="tr-TR" sz="2200" b="1" dirty="0"/>
              <a:t> Nükleer Güç Santralı Projesi’nin yaklaşık 20 milyar dolara mal olması bekleniyor</a:t>
            </a:r>
            <a:r>
              <a:rPr lang="tr-TR" sz="2200" dirty="0"/>
              <a:t>. Her biri bin 200 megavat gücünde 4 reaktörden oluşan santralın üretime başlamasıyla Türkiye’nin enerji ihtiyacının yaklaşık yüzde 10’unu karşılaması hedefleniyor. </a:t>
            </a:r>
          </a:p>
        </p:txBody>
      </p:sp>
      <p:sp>
        <p:nvSpPr>
          <p:cNvPr id="4" name="Altbilgi Yer Tutucusu 3"/>
          <p:cNvSpPr>
            <a:spLocks noGrp="1"/>
          </p:cNvSpPr>
          <p:nvPr>
            <p:ph type="ftr" sz="quarter" idx="11"/>
          </p:nvPr>
        </p:nvSpPr>
        <p:spPr/>
        <p:txBody>
          <a:bodyPr/>
          <a:lstStyle/>
          <a:p>
            <a:pPr>
              <a:defRPr/>
            </a:pPr>
            <a:r>
              <a:rPr lang="tr-TR"/>
              <a:t>www.hakanozyildiz.com</a:t>
            </a:r>
          </a:p>
        </p:txBody>
      </p:sp>
    </p:spTree>
    <p:extLst>
      <p:ext uri="{BB962C8B-B14F-4D97-AF65-F5344CB8AC3E}">
        <p14:creationId xmlns:p14="http://schemas.microsoft.com/office/powerpoint/2010/main" val="26335405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774E43-6FD4-2EEC-D010-BE2FB1123D9E}"/>
              </a:ext>
            </a:extLst>
          </p:cNvPr>
          <p:cNvSpPr>
            <a:spLocks noGrp="1"/>
          </p:cNvSpPr>
          <p:nvPr>
            <p:ph type="title"/>
          </p:nvPr>
        </p:nvSpPr>
        <p:spPr/>
        <p:txBody>
          <a:bodyPr/>
          <a:lstStyle/>
          <a:p>
            <a:r>
              <a:rPr lang="tr-TR" dirty="0"/>
              <a:t>Akkuyu garantileri</a:t>
            </a:r>
          </a:p>
        </p:txBody>
      </p:sp>
      <p:sp>
        <p:nvSpPr>
          <p:cNvPr id="3" name="İçerik Yer Tutucusu 2">
            <a:extLst>
              <a:ext uri="{FF2B5EF4-FFF2-40B4-BE49-F238E27FC236}">
                <a16:creationId xmlns:a16="http://schemas.microsoft.com/office/drawing/2014/main" id="{A1124114-772C-5D7D-FB75-67A0F130A3DA}"/>
              </a:ext>
            </a:extLst>
          </p:cNvPr>
          <p:cNvSpPr>
            <a:spLocks noGrp="1"/>
          </p:cNvSpPr>
          <p:nvPr>
            <p:ph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tr-TR" sz="2000" b="1" i="0" u="none" strike="noStrike" kern="1200" cap="none" spc="0" normalizeH="0" baseline="0" noProof="0" dirty="0">
                <a:ln>
                  <a:noFill/>
                </a:ln>
                <a:solidFill>
                  <a:prstClr val="black"/>
                </a:solidFill>
                <a:effectLst/>
                <a:uLnTx/>
                <a:uFillTx/>
                <a:latin typeface="Calibri"/>
                <a:ea typeface="+mn-ea"/>
                <a:cs typeface="+mn-cs"/>
              </a:rPr>
              <a:t>Elektrik Mühendisleri </a:t>
            </a:r>
            <a:r>
              <a:rPr kumimoji="0" lang="tr-TR" sz="2000" b="1" i="0" u="none" strike="noStrike" kern="1200" cap="none" spc="0" normalizeH="0" baseline="0" noProof="0" dirty="0" err="1">
                <a:ln>
                  <a:noFill/>
                </a:ln>
                <a:solidFill>
                  <a:prstClr val="black"/>
                </a:solidFill>
                <a:effectLst/>
                <a:uLnTx/>
                <a:uFillTx/>
                <a:latin typeface="Calibri"/>
                <a:ea typeface="+mn-ea"/>
                <a:cs typeface="+mn-cs"/>
              </a:rPr>
              <a:t>Odası'da</a:t>
            </a:r>
            <a:r>
              <a:rPr kumimoji="0" lang="tr-TR" sz="2000" b="1" i="0" u="none" strike="noStrike" kern="1200" cap="none" spc="0" normalizeH="0" baseline="0" noProof="0" dirty="0">
                <a:ln>
                  <a:noFill/>
                </a:ln>
                <a:solidFill>
                  <a:prstClr val="black"/>
                </a:solidFill>
                <a:effectLst/>
                <a:uLnTx/>
                <a:uFillTx/>
                <a:latin typeface="Calibri"/>
                <a:ea typeface="+mn-ea"/>
                <a:cs typeface="+mn-cs"/>
              </a:rPr>
              <a:t> (EMO):  </a:t>
            </a:r>
            <a:r>
              <a:rPr kumimoji="0" lang="tr-TR" sz="2000" b="0" i="0" u="none" strike="noStrike" kern="1200" cap="none" spc="0" normalizeH="0" baseline="0" noProof="0" dirty="0">
                <a:ln>
                  <a:noFill/>
                </a:ln>
                <a:solidFill>
                  <a:prstClr val="black"/>
                </a:solidFill>
                <a:effectLst/>
                <a:uLnTx/>
                <a:uFillTx/>
                <a:latin typeface="Calibri"/>
                <a:ea typeface="+mn-ea"/>
                <a:cs typeface="+mn-cs"/>
              </a:rPr>
              <a:t>"Bu santralın yapılmasıyla ülkemiz </a:t>
            </a:r>
            <a:r>
              <a:rPr kumimoji="0" lang="tr-TR" sz="2000" b="1" i="0" u="none" strike="noStrike" kern="1200" cap="none" spc="0" normalizeH="0" baseline="0" noProof="0" dirty="0">
                <a:ln>
                  <a:noFill/>
                </a:ln>
                <a:solidFill>
                  <a:prstClr val="black"/>
                </a:solidFill>
                <a:effectLst/>
                <a:uLnTx/>
                <a:uFillTx/>
                <a:latin typeface="Calibri"/>
                <a:ea typeface="+mn-ea"/>
                <a:cs typeface="+mn-cs"/>
              </a:rPr>
              <a:t>15 yıl boyunca en az 35 milyar 568 milyon dolar </a:t>
            </a:r>
            <a:r>
              <a:rPr kumimoji="0" lang="tr-TR" sz="2000" b="0" i="0" u="none" strike="noStrike" kern="1200" cap="none" spc="0" normalizeH="0" baseline="0" noProof="0" dirty="0">
                <a:ln>
                  <a:noFill/>
                </a:ln>
                <a:solidFill>
                  <a:prstClr val="black"/>
                </a:solidFill>
                <a:effectLst/>
                <a:uLnTx/>
                <a:uFillTx/>
                <a:latin typeface="Calibri"/>
                <a:ea typeface="+mn-ea"/>
                <a:cs typeface="+mn-cs"/>
              </a:rPr>
              <a:t>elektrik alım yükümlüğü altına sokulmuş olacak." "Akkuyu Nükleer Santralı'nın devreye gireceği 2025 yılından itibaren </a:t>
            </a:r>
            <a:r>
              <a:rPr kumimoji="0" lang="tr-TR" sz="2000" b="1" i="0" u="none" strike="noStrike" kern="1200" cap="none" spc="0" normalizeH="0" baseline="0" noProof="0" dirty="0">
                <a:ln>
                  <a:noFill/>
                </a:ln>
                <a:solidFill>
                  <a:prstClr val="black"/>
                </a:solidFill>
                <a:effectLst/>
                <a:uLnTx/>
                <a:uFillTx/>
                <a:latin typeface="Calibri"/>
                <a:ea typeface="+mn-ea"/>
                <a:cs typeface="+mn-cs"/>
              </a:rPr>
              <a:t>15 yıl boyunca alacağı elektriğe 12.35 sent (dolar) üzerinden alım garantisi verildi.</a:t>
            </a:r>
            <a:r>
              <a:rPr kumimoji="0" lang="tr-TR" sz="2000" b="0" i="0" u="none" strike="noStrike" kern="1200" cap="none" spc="0" normalizeH="0" baseline="0" noProof="0" dirty="0">
                <a:ln>
                  <a:noFill/>
                </a:ln>
                <a:solidFill>
                  <a:prstClr val="black"/>
                </a:solidFill>
                <a:effectLst/>
                <a:uLnTx/>
                <a:uFillTx/>
                <a:latin typeface="Calibri"/>
                <a:ea typeface="+mn-ea"/>
                <a:cs typeface="+mn-cs"/>
              </a:rPr>
              <a:t> Bugün kilovat saat başına ortalama 15 kuruş olan </a:t>
            </a:r>
            <a:r>
              <a:rPr kumimoji="0" lang="tr-TR" sz="2000" b="1" i="0" u="none" strike="noStrike" kern="1200" cap="none" spc="0" normalizeH="0" baseline="0" noProof="0" dirty="0">
                <a:ln>
                  <a:noFill/>
                </a:ln>
                <a:solidFill>
                  <a:prstClr val="black"/>
                </a:solidFill>
                <a:effectLst/>
                <a:uLnTx/>
                <a:uFillTx/>
                <a:latin typeface="Calibri"/>
                <a:ea typeface="+mn-ea"/>
                <a:cs typeface="+mn-cs"/>
              </a:rPr>
              <a:t>elektrik fiyatından yaklaşık 3 kat daha pahalıya nükleer </a:t>
            </a:r>
            <a:r>
              <a:rPr kumimoji="0" lang="tr-TR" sz="2000" b="0" i="0" u="none" strike="noStrike" kern="1200" cap="none" spc="0" normalizeH="0" baseline="0" noProof="0" dirty="0">
                <a:ln>
                  <a:noFill/>
                </a:ln>
                <a:solidFill>
                  <a:prstClr val="black"/>
                </a:solidFill>
                <a:effectLst/>
                <a:uLnTx/>
                <a:uFillTx/>
                <a:latin typeface="Calibri"/>
                <a:ea typeface="+mn-ea"/>
                <a:cs typeface="+mn-cs"/>
              </a:rPr>
              <a:t>santralden devlet elektrik satın alacak ve bunun bedelini halkımız ödeyecek. Devlete alım garantisi üzerinden yapılacak satıştan elde edilecek gelir yurtdışına götürüleceği gibi Akkuyu Santralı`nın işletilebilmesi için gerekli olan nükleer yakıt da dışarıdan alınacak. Bir başka deyişle; ülkemizde yapılan üretimden hem de tüketimden döviz kaybı yaşanacak. Bu nedenle ülkemizin enerjide dışa bağımlığı ve yurtdışına ödeyeceği enerji faturası artırılmış olacak." </a:t>
            </a:r>
            <a:br>
              <a:rPr kumimoji="0" lang="tr-TR" sz="2000" b="0" i="0" u="none" strike="noStrike" kern="1200" cap="none" spc="0" normalizeH="0" baseline="0" noProof="0" dirty="0">
                <a:ln>
                  <a:noFill/>
                </a:ln>
                <a:solidFill>
                  <a:prstClr val="black"/>
                </a:solidFill>
                <a:effectLst/>
                <a:uLnTx/>
                <a:uFillTx/>
                <a:latin typeface="Calibri"/>
                <a:ea typeface="+mn-ea"/>
                <a:cs typeface="+mn-cs"/>
              </a:rPr>
            </a:b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a:p>
            <a:endParaRPr lang="tr-TR" dirty="0"/>
          </a:p>
        </p:txBody>
      </p:sp>
      <p:sp>
        <p:nvSpPr>
          <p:cNvPr id="4" name="Alt Bilgi Yer Tutucusu 3">
            <a:extLst>
              <a:ext uri="{FF2B5EF4-FFF2-40B4-BE49-F238E27FC236}">
                <a16:creationId xmlns:a16="http://schemas.microsoft.com/office/drawing/2014/main" id="{532E8367-712B-A055-A84F-C386E59ADB69}"/>
              </a:ext>
            </a:extLst>
          </p:cNvPr>
          <p:cNvSpPr>
            <a:spLocks noGrp="1"/>
          </p:cNvSpPr>
          <p:nvPr>
            <p:ph type="ftr" sz="quarter" idx="11"/>
          </p:nvPr>
        </p:nvSpPr>
        <p:spPr/>
        <p:txBody>
          <a:bodyPr/>
          <a:lstStyle/>
          <a:p>
            <a:pPr>
              <a:defRPr/>
            </a:pPr>
            <a:r>
              <a:rPr lang="tr-TR"/>
              <a:t>www.hakanozyildiz.com</a:t>
            </a:r>
          </a:p>
        </p:txBody>
      </p:sp>
    </p:spTree>
    <p:extLst>
      <p:ext uri="{BB962C8B-B14F-4D97-AF65-F5344CB8AC3E}">
        <p14:creationId xmlns:p14="http://schemas.microsoft.com/office/powerpoint/2010/main" val="4154998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B8A9385-CC08-F505-5028-B9756870F4A0}"/>
              </a:ext>
            </a:extLst>
          </p:cNvPr>
          <p:cNvSpPr>
            <a:spLocks noGrp="1"/>
          </p:cNvSpPr>
          <p:nvPr>
            <p:ph type="title"/>
          </p:nvPr>
        </p:nvSpPr>
        <p:spPr>
          <a:xfrm>
            <a:off x="457200" y="274638"/>
            <a:ext cx="8229600" cy="922114"/>
          </a:xfrm>
        </p:spPr>
        <p:txBody>
          <a:bodyPr/>
          <a:lstStyle/>
          <a:p>
            <a:r>
              <a:rPr lang="tr-TR" sz="3200" dirty="0"/>
              <a:t>2022 YILINDA BÜTÇEDEN HARCANAN PARALAR</a:t>
            </a:r>
          </a:p>
        </p:txBody>
      </p:sp>
      <p:sp>
        <p:nvSpPr>
          <p:cNvPr id="5" name="İçerik Yer Tutucusu 4">
            <a:extLst>
              <a:ext uri="{FF2B5EF4-FFF2-40B4-BE49-F238E27FC236}">
                <a16:creationId xmlns:a16="http://schemas.microsoft.com/office/drawing/2014/main" id="{52E07130-DBFE-9098-36C3-276237872CF6}"/>
              </a:ext>
            </a:extLst>
          </p:cNvPr>
          <p:cNvSpPr>
            <a:spLocks noGrp="1"/>
          </p:cNvSpPr>
          <p:nvPr>
            <p:ph idx="1"/>
          </p:nvPr>
        </p:nvSpPr>
        <p:spPr>
          <a:xfrm>
            <a:off x="457200" y="1196752"/>
            <a:ext cx="8229600" cy="4929411"/>
          </a:xfrm>
        </p:spPr>
        <p:txBody>
          <a:bodyPr/>
          <a:lstStyle/>
          <a:p>
            <a:r>
              <a:rPr lang="tr-TR" dirty="0"/>
              <a:t>Şehir hastaneleri;</a:t>
            </a:r>
          </a:p>
          <a:p>
            <a:pPr lvl="1"/>
            <a:r>
              <a:rPr lang="tr-TR" dirty="0"/>
              <a:t>Hizmet bedeli    8.981 milyon TL</a:t>
            </a:r>
          </a:p>
          <a:p>
            <a:pPr lvl="1"/>
            <a:r>
              <a:rPr lang="tr-TR" dirty="0"/>
              <a:t>Kira                    15.517 milyon TL</a:t>
            </a:r>
          </a:p>
          <a:p>
            <a:r>
              <a:rPr lang="tr-TR" dirty="0"/>
              <a:t>Otoyol ve köprüler;  37.637 milyon TL</a:t>
            </a:r>
          </a:p>
          <a:p>
            <a:r>
              <a:rPr lang="tr-TR" dirty="0"/>
              <a:t>Kur Korumalı Mevduat;  92.539 milyon TL</a:t>
            </a:r>
          </a:p>
          <a:p>
            <a:r>
              <a:rPr lang="tr-TR" dirty="0"/>
              <a:t>Toplam 154.614 milyon TL.</a:t>
            </a:r>
          </a:p>
          <a:p>
            <a:pPr lvl="1"/>
            <a:r>
              <a:rPr lang="tr-TR" dirty="0"/>
              <a:t>O yıl bütçesinden yapılan,</a:t>
            </a:r>
          </a:p>
          <a:p>
            <a:pPr lvl="2"/>
            <a:r>
              <a:rPr lang="tr-TR" dirty="0"/>
              <a:t> Yatırım harcamalarının %60’ı</a:t>
            </a:r>
          </a:p>
          <a:p>
            <a:pPr lvl="2"/>
            <a:r>
              <a:rPr lang="tr-TR" dirty="0"/>
              <a:t>Personel harcamalarının %25’i.</a:t>
            </a:r>
          </a:p>
        </p:txBody>
      </p:sp>
      <p:sp>
        <p:nvSpPr>
          <p:cNvPr id="3" name="Alt Bilgi Yer Tutucusu 2">
            <a:extLst>
              <a:ext uri="{FF2B5EF4-FFF2-40B4-BE49-F238E27FC236}">
                <a16:creationId xmlns:a16="http://schemas.microsoft.com/office/drawing/2014/main" id="{134E2EDA-2784-5E2E-8C43-583F354866C6}"/>
              </a:ext>
            </a:extLst>
          </p:cNvPr>
          <p:cNvSpPr>
            <a:spLocks noGrp="1"/>
          </p:cNvSpPr>
          <p:nvPr>
            <p:ph type="ftr" sz="quarter" idx="11"/>
          </p:nvPr>
        </p:nvSpPr>
        <p:spPr/>
        <p:txBody>
          <a:bodyPr/>
          <a:lstStyle/>
          <a:p>
            <a:pPr>
              <a:defRPr/>
            </a:pPr>
            <a:r>
              <a:rPr lang="tr-TR"/>
              <a:t>www.hakanozyildiz.com</a:t>
            </a:r>
          </a:p>
        </p:txBody>
      </p:sp>
    </p:spTree>
    <p:extLst>
      <p:ext uri="{BB962C8B-B14F-4D97-AF65-F5344CB8AC3E}">
        <p14:creationId xmlns:p14="http://schemas.microsoft.com/office/powerpoint/2010/main" val="12236062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764704"/>
            <a:ext cx="7945016" cy="792088"/>
          </a:xfrm>
        </p:spPr>
        <p:txBody>
          <a:bodyPr/>
          <a:lstStyle/>
          <a:p>
            <a:r>
              <a:rPr lang="tr-TR" sz="2800" b="1" dirty="0"/>
              <a:t>Bütçe kanunlarındaki büyüklükler gittikçe artıyor</a:t>
            </a:r>
          </a:p>
        </p:txBody>
      </p:sp>
      <p:sp>
        <p:nvSpPr>
          <p:cNvPr id="3" name="Altbilgi Yer Tutucusu 2"/>
          <p:cNvSpPr>
            <a:spLocks noGrp="1"/>
          </p:cNvSpPr>
          <p:nvPr>
            <p:ph type="ftr" sz="quarter" idx="11"/>
          </p:nvPr>
        </p:nvSpPr>
        <p:spPr/>
        <p:txBody>
          <a:bodyPr/>
          <a:lstStyle/>
          <a:p>
            <a:pPr>
              <a:defRPr/>
            </a:pPr>
            <a:r>
              <a:rPr lang="tr-TR"/>
              <a:t>www.hakanozyildiz.com</a:t>
            </a:r>
          </a:p>
        </p:txBody>
      </p:sp>
      <p:pic>
        <p:nvPicPr>
          <p:cNvPr id="5" name="Resim 4">
            <a:extLst>
              <a:ext uri="{FF2B5EF4-FFF2-40B4-BE49-F238E27FC236}">
                <a16:creationId xmlns:a16="http://schemas.microsoft.com/office/drawing/2014/main" id="{90CD948F-222B-6EB5-692E-051D4AACBEE3}"/>
              </a:ext>
            </a:extLst>
          </p:cNvPr>
          <p:cNvPicPr>
            <a:picLocks noChangeAspect="1"/>
          </p:cNvPicPr>
          <p:nvPr/>
        </p:nvPicPr>
        <p:blipFill>
          <a:blip r:embed="rId2"/>
          <a:stretch>
            <a:fillRect/>
          </a:stretch>
        </p:blipFill>
        <p:spPr>
          <a:xfrm>
            <a:off x="894420" y="1916832"/>
            <a:ext cx="7070576" cy="4320480"/>
          </a:xfrm>
          <a:prstGeom prst="rect">
            <a:avLst/>
          </a:prstGeom>
        </p:spPr>
      </p:pic>
    </p:spTree>
    <p:extLst>
      <p:ext uri="{BB962C8B-B14F-4D97-AF65-F5344CB8AC3E}">
        <p14:creationId xmlns:p14="http://schemas.microsoft.com/office/powerpoint/2010/main" val="389660022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Başlık 2">
            <a:extLst>
              <a:ext uri="{FF2B5EF4-FFF2-40B4-BE49-F238E27FC236}">
                <a16:creationId xmlns:a16="http://schemas.microsoft.com/office/drawing/2014/main" id="{8D14E843-7E08-D6FD-3508-D24C95ADD112}"/>
              </a:ext>
            </a:extLst>
          </p:cNvPr>
          <p:cNvSpPr>
            <a:spLocks noGrp="1"/>
          </p:cNvSpPr>
          <p:nvPr>
            <p:ph type="title"/>
          </p:nvPr>
        </p:nvSpPr>
        <p:spPr/>
        <p:txBody>
          <a:bodyPr/>
          <a:lstStyle/>
          <a:p>
            <a:r>
              <a:rPr lang="tr-TR" altLang="tr-TR"/>
              <a:t>Sözleşmeden önce inşaat biterse…</a:t>
            </a:r>
          </a:p>
        </p:txBody>
      </p:sp>
      <p:sp>
        <p:nvSpPr>
          <p:cNvPr id="2" name="Alt Bilgi Yer Tutucusu 1">
            <a:extLst>
              <a:ext uri="{FF2B5EF4-FFF2-40B4-BE49-F238E27FC236}">
                <a16:creationId xmlns:a16="http://schemas.microsoft.com/office/drawing/2014/main" id="{28943D90-8314-6EF3-EB42-2B0D600ACBA3}"/>
              </a:ext>
            </a:extLst>
          </p:cNvPr>
          <p:cNvSpPr>
            <a:spLocks noGrp="1"/>
          </p:cNvSpPr>
          <p:nvPr>
            <p:ph type="ftr" sz="quarter" idx="11"/>
          </p:nvPr>
        </p:nvSpPr>
        <p:spPr/>
        <p:txBody>
          <a:bodyPr/>
          <a:lstStyle/>
          <a:p>
            <a:pPr>
              <a:defRPr/>
            </a:pPr>
            <a:r>
              <a:rPr lang="tr-TR"/>
              <a:t>www.hakanozyildiz.com</a:t>
            </a:r>
          </a:p>
        </p:txBody>
      </p:sp>
      <p:pic>
        <p:nvPicPr>
          <p:cNvPr id="96259" name="Resim 2">
            <a:extLst>
              <a:ext uri="{FF2B5EF4-FFF2-40B4-BE49-F238E27FC236}">
                <a16:creationId xmlns:a16="http://schemas.microsoft.com/office/drawing/2014/main" id="{09DAE3FC-B0C7-93F0-43AE-360AB3549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8353425"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Başlık 2">
            <a:extLst>
              <a:ext uri="{FF2B5EF4-FFF2-40B4-BE49-F238E27FC236}">
                <a16:creationId xmlns:a16="http://schemas.microsoft.com/office/drawing/2014/main" id="{B14FC417-0AB6-A239-70B1-ADB8C43997FE}"/>
              </a:ext>
            </a:extLst>
          </p:cNvPr>
          <p:cNvSpPr>
            <a:spLocks noGrp="1"/>
          </p:cNvSpPr>
          <p:nvPr>
            <p:ph type="title"/>
          </p:nvPr>
        </p:nvSpPr>
        <p:spPr>
          <a:xfrm>
            <a:off x="457200" y="274638"/>
            <a:ext cx="8229600" cy="544512"/>
          </a:xfrm>
        </p:spPr>
        <p:txBody>
          <a:bodyPr/>
          <a:lstStyle/>
          <a:p>
            <a:r>
              <a:rPr lang="tr-TR" altLang="tr-TR" sz="2400"/>
              <a:t>İstanbul havaalanı örneği</a:t>
            </a:r>
          </a:p>
        </p:txBody>
      </p:sp>
      <p:sp>
        <p:nvSpPr>
          <p:cNvPr id="2" name="Alt Bilgi Yer Tutucusu 1">
            <a:extLst>
              <a:ext uri="{FF2B5EF4-FFF2-40B4-BE49-F238E27FC236}">
                <a16:creationId xmlns:a16="http://schemas.microsoft.com/office/drawing/2014/main" id="{1666B552-B27E-967A-ADED-F35E59033736}"/>
              </a:ext>
            </a:extLst>
          </p:cNvPr>
          <p:cNvSpPr>
            <a:spLocks noGrp="1"/>
          </p:cNvSpPr>
          <p:nvPr>
            <p:ph type="ftr" sz="quarter" idx="11"/>
          </p:nvPr>
        </p:nvSpPr>
        <p:spPr/>
        <p:txBody>
          <a:bodyPr/>
          <a:lstStyle/>
          <a:p>
            <a:pPr>
              <a:defRPr/>
            </a:pPr>
            <a:r>
              <a:rPr lang="tr-TR"/>
              <a:t>www.hakanozyildiz.com</a:t>
            </a:r>
          </a:p>
        </p:txBody>
      </p:sp>
      <p:pic>
        <p:nvPicPr>
          <p:cNvPr id="97283" name="Resim 2">
            <a:extLst>
              <a:ext uri="{FF2B5EF4-FFF2-40B4-BE49-F238E27FC236}">
                <a16:creationId xmlns:a16="http://schemas.microsoft.com/office/drawing/2014/main" id="{90BC38D4-8758-EAEC-C6A2-184D2855C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957263"/>
            <a:ext cx="8569325"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Resim 3">
            <a:extLst>
              <a:ext uri="{FF2B5EF4-FFF2-40B4-BE49-F238E27FC236}">
                <a16:creationId xmlns:a16="http://schemas.microsoft.com/office/drawing/2014/main" id="{E0B993CA-D80C-0CC9-94BA-5B1FA4B48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4005263"/>
            <a:ext cx="85693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Unvan 1">
            <a:extLst>
              <a:ext uri="{FF2B5EF4-FFF2-40B4-BE49-F238E27FC236}">
                <a16:creationId xmlns:a16="http://schemas.microsoft.com/office/drawing/2014/main" id="{177919BE-D456-E900-F7B7-D8CCF14F5C82}"/>
              </a:ext>
            </a:extLst>
          </p:cNvPr>
          <p:cNvSpPr>
            <a:spLocks noGrp="1"/>
          </p:cNvSpPr>
          <p:nvPr>
            <p:ph type="title"/>
          </p:nvPr>
        </p:nvSpPr>
        <p:spPr/>
        <p:txBody>
          <a:bodyPr/>
          <a:lstStyle/>
          <a:p>
            <a:r>
              <a:rPr lang="tr-TR" altLang="tr-TR"/>
              <a:t>Varlık Fonu!</a:t>
            </a:r>
          </a:p>
        </p:txBody>
      </p:sp>
      <p:sp>
        <p:nvSpPr>
          <p:cNvPr id="3" name="Alt Bilgi Yer Tutucusu 2">
            <a:extLst>
              <a:ext uri="{FF2B5EF4-FFF2-40B4-BE49-F238E27FC236}">
                <a16:creationId xmlns:a16="http://schemas.microsoft.com/office/drawing/2014/main" id="{37FE0168-CF54-B3DF-45C6-9DB992085596}"/>
              </a:ext>
            </a:extLst>
          </p:cNvPr>
          <p:cNvSpPr>
            <a:spLocks noGrp="1"/>
          </p:cNvSpPr>
          <p:nvPr>
            <p:ph type="ftr" sz="quarter" idx="11"/>
          </p:nvPr>
        </p:nvSpPr>
        <p:spPr/>
        <p:txBody>
          <a:bodyPr/>
          <a:lstStyle/>
          <a:p>
            <a:pPr>
              <a:defRPr/>
            </a:pPr>
            <a:r>
              <a:rPr lang="tr-TR"/>
              <a:t>www.hakanozyildiz.com</a:t>
            </a:r>
          </a:p>
        </p:txBody>
      </p:sp>
      <p:pic>
        <p:nvPicPr>
          <p:cNvPr id="98307" name="Resim 3">
            <a:extLst>
              <a:ext uri="{FF2B5EF4-FFF2-40B4-BE49-F238E27FC236}">
                <a16:creationId xmlns:a16="http://schemas.microsoft.com/office/drawing/2014/main" id="{16EF7B0A-DE5E-9BBA-25EE-3C0BDB5A8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84325"/>
            <a:ext cx="836295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Başlık 1">
            <a:extLst>
              <a:ext uri="{FF2B5EF4-FFF2-40B4-BE49-F238E27FC236}">
                <a16:creationId xmlns:a16="http://schemas.microsoft.com/office/drawing/2014/main" id="{7BA55CCD-A4D7-086C-27DD-D86B648ADDCA}"/>
              </a:ext>
            </a:extLst>
          </p:cNvPr>
          <p:cNvSpPr>
            <a:spLocks noGrp="1"/>
          </p:cNvSpPr>
          <p:nvPr>
            <p:ph type="title"/>
          </p:nvPr>
        </p:nvSpPr>
        <p:spPr/>
        <p:txBody>
          <a:bodyPr/>
          <a:lstStyle/>
          <a:p>
            <a:r>
              <a:rPr lang="tr-TR" altLang="tr-TR" b="1"/>
              <a:t>Ulusal Varlık Fonları (Sovereign Wealth Fund)</a:t>
            </a:r>
          </a:p>
        </p:txBody>
      </p:sp>
      <p:sp>
        <p:nvSpPr>
          <p:cNvPr id="3" name="İçerik Yer Tutucusu 2">
            <a:extLst>
              <a:ext uri="{FF2B5EF4-FFF2-40B4-BE49-F238E27FC236}">
                <a16:creationId xmlns:a16="http://schemas.microsoft.com/office/drawing/2014/main" id="{1B5B4198-C409-52D2-CAD1-484A8A9A4F9F}"/>
              </a:ext>
            </a:extLst>
          </p:cNvPr>
          <p:cNvSpPr>
            <a:spLocks noGrp="1"/>
          </p:cNvSpPr>
          <p:nvPr>
            <p:ph idx="1"/>
          </p:nvPr>
        </p:nvSpPr>
        <p:spPr/>
        <p:txBody>
          <a:bodyPr>
            <a:normAutofit fontScale="62500" lnSpcReduction="20000"/>
          </a:bodyPr>
          <a:lstStyle/>
          <a:p>
            <a:pPr>
              <a:defRPr/>
            </a:pPr>
            <a:r>
              <a:rPr lang="tr-TR" dirty="0"/>
              <a:t>Ulusal Varlık Fonları (UVF) ülkenin yarattığı çeşitli rezerv fazlalarından oluşan ve kamunun yönettiği yatırım fonlarıdır. </a:t>
            </a:r>
          </a:p>
          <a:p>
            <a:pPr>
              <a:defRPr/>
            </a:pPr>
            <a:r>
              <a:rPr lang="tr-TR" dirty="0"/>
              <a:t>Diğer fonlardan üç temel farkları var; </a:t>
            </a:r>
            <a:r>
              <a:rPr lang="tr-TR" sz="1425" b="1" i="1" dirty="0"/>
              <a:t>(R. </a:t>
            </a:r>
            <a:r>
              <a:rPr lang="tr-TR" sz="1425" b="1" i="1" dirty="0" err="1"/>
              <a:t>Becek</a:t>
            </a:r>
            <a:r>
              <a:rPr lang="tr-TR" sz="1425" b="1" i="1" dirty="0"/>
              <a:t> </a:t>
            </a:r>
            <a:r>
              <a:rPr lang="tr-TR" sz="1425" b="1" i="1" dirty="0" err="1"/>
              <a:t>and</a:t>
            </a:r>
            <a:r>
              <a:rPr lang="tr-TR" sz="1425" b="1" i="1" dirty="0"/>
              <a:t> M </a:t>
            </a:r>
            <a:r>
              <a:rPr lang="tr-TR" sz="1425" b="1" i="1" dirty="0" err="1"/>
              <a:t>Fidora</a:t>
            </a:r>
            <a:r>
              <a:rPr lang="tr-TR" sz="1425" b="1" i="1" dirty="0"/>
              <a:t>, </a:t>
            </a:r>
            <a:r>
              <a:rPr lang="tr-TR" sz="1425" b="1" i="1" dirty="0" err="1"/>
              <a:t>The</a:t>
            </a:r>
            <a:r>
              <a:rPr lang="tr-TR" sz="1425" b="1" i="1" dirty="0"/>
              <a:t> </a:t>
            </a:r>
            <a:r>
              <a:rPr lang="tr-TR" sz="1425" b="1" i="1" dirty="0" err="1"/>
              <a:t>Impact</a:t>
            </a:r>
            <a:r>
              <a:rPr lang="tr-TR" sz="1425" b="1" i="1" dirty="0"/>
              <a:t> of SWF on Financial </a:t>
            </a:r>
            <a:r>
              <a:rPr lang="tr-TR" sz="1425" b="1" i="1" dirty="0" err="1"/>
              <a:t>Markets</a:t>
            </a:r>
            <a:r>
              <a:rPr lang="tr-TR" sz="1425" b="1" i="1" dirty="0"/>
              <a:t>, </a:t>
            </a:r>
            <a:r>
              <a:rPr lang="tr-TR" sz="1425" b="1" i="1" dirty="0" err="1"/>
              <a:t>Intereconomics</a:t>
            </a:r>
            <a:r>
              <a:rPr lang="tr-TR" sz="1425" b="1" i="1" dirty="0"/>
              <a:t>, </a:t>
            </a:r>
            <a:r>
              <a:rPr lang="tr-TR" sz="1425" b="1" i="1" dirty="0" err="1"/>
              <a:t>November</a:t>
            </a:r>
            <a:r>
              <a:rPr lang="tr-TR" sz="1425" b="1" i="1" dirty="0"/>
              <a:t>/</a:t>
            </a:r>
            <a:r>
              <a:rPr lang="tr-TR" sz="1425" b="1" i="1" dirty="0" err="1"/>
              <a:t>December</a:t>
            </a:r>
            <a:r>
              <a:rPr lang="tr-TR" sz="1425" b="1" i="1" dirty="0"/>
              <a:t> 2008)</a:t>
            </a:r>
            <a:endParaRPr lang="tr-TR" b="1" i="1" dirty="0"/>
          </a:p>
          <a:p>
            <a:pPr lvl="1">
              <a:defRPr/>
            </a:pPr>
            <a:r>
              <a:rPr lang="tr-TR" dirty="0"/>
              <a:t>Devlet sahibidir,</a:t>
            </a:r>
          </a:p>
          <a:p>
            <a:pPr lvl="1">
              <a:defRPr/>
            </a:pPr>
            <a:r>
              <a:rPr lang="tr-TR" dirty="0"/>
              <a:t>Yükümlülükleri yoktur. (Bu özellikleri nedeniyle uzun vadeli yatırımlara yönelebilmektedirler)</a:t>
            </a:r>
          </a:p>
          <a:p>
            <a:pPr lvl="1">
              <a:defRPr/>
            </a:pPr>
            <a:r>
              <a:rPr lang="tr-TR" dirty="0"/>
              <a:t>Merkez Bankalarının uluslararası döviz rezervlerinden ayrı olarak yönetilir.</a:t>
            </a:r>
          </a:p>
          <a:p>
            <a:pPr>
              <a:defRPr/>
            </a:pPr>
            <a:r>
              <a:rPr lang="tr-TR" dirty="0"/>
              <a:t>Fazla rezervler;</a:t>
            </a:r>
          </a:p>
          <a:p>
            <a:pPr lvl="1">
              <a:defRPr/>
            </a:pPr>
            <a:r>
              <a:rPr lang="tr-TR" dirty="0"/>
              <a:t>Özelleştirme gelirleri,</a:t>
            </a:r>
          </a:p>
          <a:p>
            <a:pPr lvl="1">
              <a:defRPr/>
            </a:pPr>
            <a:r>
              <a:rPr lang="tr-TR" dirty="0"/>
              <a:t>Doğal kaynaklardan (petrol, doğal gaz, madenler </a:t>
            </a:r>
            <a:r>
              <a:rPr lang="tr-TR" dirty="0" err="1"/>
              <a:t>vb</a:t>
            </a:r>
            <a:r>
              <a:rPr lang="tr-TR" dirty="0"/>
              <a:t>) elde edilenler,</a:t>
            </a:r>
          </a:p>
          <a:p>
            <a:pPr lvl="1">
              <a:defRPr/>
            </a:pPr>
            <a:r>
              <a:rPr lang="tr-TR" dirty="0"/>
              <a:t>Dış ticaret fazlaları,</a:t>
            </a:r>
          </a:p>
          <a:p>
            <a:pPr lvl="1">
              <a:defRPr/>
            </a:pPr>
            <a:r>
              <a:rPr lang="tr-TR" dirty="0"/>
              <a:t>Döviz dengesi fazla veren ülkelerdeki rezervler, (Döviz kurlarındaki oynaklıklarla mücadelede etken araçlardır)</a:t>
            </a:r>
          </a:p>
          <a:p>
            <a:pPr lvl="1">
              <a:defRPr/>
            </a:pPr>
            <a:r>
              <a:rPr lang="tr-TR" dirty="0"/>
              <a:t>Bütçe fazlası veren ülkelerde oluşan kamu tasarrufları,</a:t>
            </a:r>
          </a:p>
          <a:p>
            <a:pPr>
              <a:defRPr/>
            </a:pPr>
            <a:r>
              <a:rPr lang="tr-TR" dirty="0"/>
              <a:t>Temel amacı, ülke ekonomisi ve vatandaşları için fayda yaratmaktır.</a:t>
            </a:r>
          </a:p>
          <a:p>
            <a:pPr>
              <a:defRPr/>
            </a:pPr>
            <a:endParaRPr lang="tr-TR" dirty="0"/>
          </a:p>
        </p:txBody>
      </p:sp>
      <p:sp>
        <p:nvSpPr>
          <p:cNvPr id="4" name="Alt Bilgi Yer Tutucusu 3">
            <a:extLst>
              <a:ext uri="{FF2B5EF4-FFF2-40B4-BE49-F238E27FC236}">
                <a16:creationId xmlns:a16="http://schemas.microsoft.com/office/drawing/2014/main" id="{CDB9B68C-65BB-9BAD-1B46-07794BC7024D}"/>
              </a:ext>
            </a:extLst>
          </p:cNvPr>
          <p:cNvSpPr>
            <a:spLocks noGrp="1"/>
          </p:cNvSpPr>
          <p:nvPr>
            <p:ph type="ftr" sz="quarter" idx="11"/>
          </p:nvPr>
        </p:nvSpPr>
        <p:spPr/>
        <p:txBody>
          <a:bodyPr/>
          <a:lstStyle/>
          <a:p>
            <a:pPr>
              <a:defRPr/>
            </a:pPr>
            <a:r>
              <a:rPr lang="tr-TR"/>
              <a:t>hakanozyildiz@gmail.com</a:t>
            </a:r>
          </a:p>
        </p:txBody>
      </p:sp>
      <p:sp>
        <p:nvSpPr>
          <p:cNvPr id="99332" name="Slayt Numarası Yer Tutucusu 4">
            <a:extLst>
              <a:ext uri="{FF2B5EF4-FFF2-40B4-BE49-F238E27FC236}">
                <a16:creationId xmlns:a16="http://schemas.microsoft.com/office/drawing/2014/main" id="{5241A90F-BA8E-3FB9-C584-0EFD40DCA3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809B03D-7C47-EF48-A9E0-E0149E0CB76F}" type="slidenum">
              <a:rPr lang="tr-TR" altLang="tr-TR" sz="1200" smtClean="0">
                <a:solidFill>
                  <a:srgbClr val="898989"/>
                </a:solidFill>
                <a:latin typeface="Arial" panose="020B0604020202020204" pitchFamily="34" charset="0"/>
              </a:rPr>
              <a:pPr>
                <a:spcBef>
                  <a:spcPct val="0"/>
                </a:spcBef>
                <a:buFontTx/>
                <a:buNone/>
              </a:pPr>
              <a:t>87</a:t>
            </a:fld>
            <a:endParaRPr lang="tr-TR" altLang="tr-TR" sz="1200">
              <a:solidFill>
                <a:srgbClr val="898989"/>
              </a:solidFill>
              <a:latin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Başlık 1">
            <a:extLst>
              <a:ext uri="{FF2B5EF4-FFF2-40B4-BE49-F238E27FC236}">
                <a16:creationId xmlns:a16="http://schemas.microsoft.com/office/drawing/2014/main" id="{032BAC18-69FE-C574-6691-25A565A911AA}"/>
              </a:ext>
            </a:extLst>
          </p:cNvPr>
          <p:cNvSpPr>
            <a:spLocks noGrp="1"/>
          </p:cNvSpPr>
          <p:nvPr>
            <p:ph type="title"/>
          </p:nvPr>
        </p:nvSpPr>
        <p:spPr>
          <a:xfrm>
            <a:off x="628650" y="1131888"/>
            <a:ext cx="7886700" cy="736600"/>
          </a:xfrm>
        </p:spPr>
        <p:txBody>
          <a:bodyPr/>
          <a:lstStyle/>
          <a:p>
            <a:r>
              <a:rPr lang="tr-TR" altLang="tr-TR" sz="2700" b="1"/>
              <a:t>Amaçlarına göre varlık fonları</a:t>
            </a:r>
            <a:br>
              <a:rPr lang="tr-TR" altLang="tr-TR"/>
            </a:br>
            <a:r>
              <a:rPr lang="tr-TR" altLang="tr-TR" sz="1500" b="1" i="1"/>
              <a:t>(Şahap Kavcıoğlu, UVF ve Türkiye, Finansal Araştırımalar ve Çalışmalar Dergisi, Cilt 10 . Sayı:18)</a:t>
            </a:r>
            <a:endParaRPr lang="tr-TR" altLang="tr-TR" b="1" i="1"/>
          </a:p>
        </p:txBody>
      </p:sp>
      <p:sp>
        <p:nvSpPr>
          <p:cNvPr id="3" name="İçerik Yer Tutucusu 2">
            <a:extLst>
              <a:ext uri="{FF2B5EF4-FFF2-40B4-BE49-F238E27FC236}">
                <a16:creationId xmlns:a16="http://schemas.microsoft.com/office/drawing/2014/main" id="{AC2FB609-E243-CC18-A4BB-CCBB54246345}"/>
              </a:ext>
            </a:extLst>
          </p:cNvPr>
          <p:cNvSpPr>
            <a:spLocks noGrp="1"/>
          </p:cNvSpPr>
          <p:nvPr>
            <p:ph idx="1"/>
          </p:nvPr>
        </p:nvSpPr>
        <p:spPr>
          <a:xfrm>
            <a:off x="628650" y="1970088"/>
            <a:ext cx="7886700" cy="3654425"/>
          </a:xfrm>
        </p:spPr>
        <p:txBody>
          <a:bodyPr>
            <a:normAutofit fontScale="47500" lnSpcReduction="20000"/>
          </a:bodyPr>
          <a:lstStyle/>
          <a:p>
            <a:pPr>
              <a:defRPr/>
            </a:pPr>
            <a:r>
              <a:rPr lang="tr-TR" b="1" dirty="0"/>
              <a:t>İstikrar Fonları. </a:t>
            </a:r>
            <a:r>
              <a:rPr lang="tr-TR" dirty="0"/>
              <a:t>Petrol gibi emtia fiyatlarında olabilecek dalgalanmalardan korunmak ve dış şoklara karşı ekonomilerin direncini arttırmak. (Norveç, Katar, Rusya, İran vb.)</a:t>
            </a:r>
          </a:p>
          <a:p>
            <a:pPr>
              <a:defRPr/>
            </a:pPr>
            <a:r>
              <a:rPr lang="tr-TR" b="1" dirty="0"/>
              <a:t>Tasarruf Fonları</a:t>
            </a:r>
            <a:r>
              <a:rPr lang="tr-TR" dirty="0"/>
              <a:t>. Sahip olunan yenilenemeyen varlıkların, çeşitlendirilmiş varlıklardan oluşan bir portföye dönüştürülmesi yoluyla mevcut servetin gelecek nesillere aktarımını amaçlamaktadır. (Abu Dabi, Libya ve Rusya)</a:t>
            </a:r>
          </a:p>
          <a:p>
            <a:pPr>
              <a:defRPr/>
            </a:pPr>
            <a:r>
              <a:rPr lang="tr-TR" b="1" dirty="0"/>
              <a:t>Kalkınma Fonları</a:t>
            </a:r>
            <a:r>
              <a:rPr lang="tr-TR" dirty="0"/>
              <a:t>. Genellikle alt yapı gibi öncelikli </a:t>
            </a:r>
            <a:r>
              <a:rPr lang="tr-TR" dirty="0" err="1"/>
              <a:t>sosyo</a:t>
            </a:r>
            <a:r>
              <a:rPr lang="tr-TR" dirty="0"/>
              <a:t>-ekonomik projelere kaynak tahsis etmek içim kurulan fonlar. (BAE ve İran)</a:t>
            </a:r>
          </a:p>
          <a:p>
            <a:pPr>
              <a:defRPr/>
            </a:pPr>
            <a:r>
              <a:rPr lang="tr-TR" b="1" dirty="0"/>
              <a:t>Emeklilik Rezerv Fonları</a:t>
            </a:r>
            <a:r>
              <a:rPr lang="tr-TR" dirty="0"/>
              <a:t>. Devlet bilançosunda yer alan emeklilik yükümlülükleriyle ilgili olarak gelecekte yapılacak ödemelerin yanı sıra beklenmedik çıkışları da karşılayabilmek için kurulan fonlar. (ABD, Danimarka, Avustralya, İrlanda, Yeni Zelanda)</a:t>
            </a:r>
          </a:p>
          <a:p>
            <a:pPr>
              <a:defRPr/>
            </a:pPr>
            <a:r>
              <a:rPr lang="tr-TR" b="1" dirty="0"/>
              <a:t>Rezerv Yatırım Şirketleri</a:t>
            </a:r>
            <a:r>
              <a:rPr lang="tr-TR" dirty="0"/>
              <a:t>. Ödemeler dengesi fazlalarıyla elde edilen rezerv varlıklar üzerindeki maliyet masraflarını azaltmak ya da söz konusu rezerv varlıkları çeşitli yatırımlarda değerlendirerek daha fazla kazanç elde etmek için kurulan fonlar. (Çin, G. Kore, Singapur)</a:t>
            </a:r>
          </a:p>
          <a:p>
            <a:pPr>
              <a:defRPr/>
            </a:pPr>
            <a:endParaRPr lang="tr-TR" dirty="0"/>
          </a:p>
        </p:txBody>
      </p:sp>
      <p:sp>
        <p:nvSpPr>
          <p:cNvPr id="4" name="Alt Bilgi Yer Tutucusu 3">
            <a:extLst>
              <a:ext uri="{FF2B5EF4-FFF2-40B4-BE49-F238E27FC236}">
                <a16:creationId xmlns:a16="http://schemas.microsoft.com/office/drawing/2014/main" id="{562D4E79-BEDC-C767-C176-445607168EEF}"/>
              </a:ext>
            </a:extLst>
          </p:cNvPr>
          <p:cNvSpPr>
            <a:spLocks noGrp="1"/>
          </p:cNvSpPr>
          <p:nvPr>
            <p:ph type="ftr" sz="quarter" idx="11"/>
          </p:nvPr>
        </p:nvSpPr>
        <p:spPr/>
        <p:txBody>
          <a:bodyPr/>
          <a:lstStyle/>
          <a:p>
            <a:pPr>
              <a:defRPr/>
            </a:pPr>
            <a:r>
              <a:rPr lang="tr-TR"/>
              <a:t>hakanozyildiz@gmail.com</a:t>
            </a:r>
          </a:p>
        </p:txBody>
      </p:sp>
      <p:sp>
        <p:nvSpPr>
          <p:cNvPr id="100356" name="Slayt Numarası Yer Tutucusu 4">
            <a:extLst>
              <a:ext uri="{FF2B5EF4-FFF2-40B4-BE49-F238E27FC236}">
                <a16:creationId xmlns:a16="http://schemas.microsoft.com/office/drawing/2014/main" id="{388EE716-E5CB-3F20-0005-3F385E218FD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363B1ED4-F807-2D48-91CB-FE731DAE5A3E}" type="slidenum">
              <a:rPr lang="tr-TR" altLang="tr-TR" sz="1200" smtClean="0">
                <a:solidFill>
                  <a:srgbClr val="898989"/>
                </a:solidFill>
                <a:latin typeface="Arial" panose="020B0604020202020204" pitchFamily="34" charset="0"/>
              </a:rPr>
              <a:pPr>
                <a:spcBef>
                  <a:spcPct val="0"/>
                </a:spcBef>
                <a:buFontTx/>
                <a:buNone/>
              </a:pPr>
              <a:t>88</a:t>
            </a:fld>
            <a:endParaRPr lang="tr-TR" altLang="tr-TR" sz="1200">
              <a:solidFill>
                <a:srgbClr val="898989"/>
              </a:solidFill>
              <a:latin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Başlık 1">
            <a:extLst>
              <a:ext uri="{FF2B5EF4-FFF2-40B4-BE49-F238E27FC236}">
                <a16:creationId xmlns:a16="http://schemas.microsoft.com/office/drawing/2014/main" id="{2A3605C0-F31A-858B-9C99-98E286AFEA2F}"/>
              </a:ext>
            </a:extLst>
          </p:cNvPr>
          <p:cNvSpPr>
            <a:spLocks noGrp="1"/>
          </p:cNvSpPr>
          <p:nvPr>
            <p:ph type="title"/>
          </p:nvPr>
        </p:nvSpPr>
        <p:spPr>
          <a:xfrm>
            <a:off x="628650" y="546100"/>
            <a:ext cx="7886700" cy="849313"/>
          </a:xfrm>
        </p:spPr>
        <p:txBody>
          <a:bodyPr/>
          <a:lstStyle/>
          <a:p>
            <a:r>
              <a:rPr lang="tr-TR" altLang="tr-TR" b="1"/>
              <a:t>Kaynaklarına göre varlık fonları;</a:t>
            </a:r>
          </a:p>
        </p:txBody>
      </p:sp>
      <p:sp>
        <p:nvSpPr>
          <p:cNvPr id="3" name="İçerik Yer Tutucusu 2">
            <a:extLst>
              <a:ext uri="{FF2B5EF4-FFF2-40B4-BE49-F238E27FC236}">
                <a16:creationId xmlns:a16="http://schemas.microsoft.com/office/drawing/2014/main" id="{68ED9204-BC36-B343-4F70-0CBED97CE3B6}"/>
              </a:ext>
            </a:extLst>
          </p:cNvPr>
          <p:cNvSpPr>
            <a:spLocks noGrp="1"/>
          </p:cNvSpPr>
          <p:nvPr>
            <p:ph idx="1"/>
          </p:nvPr>
        </p:nvSpPr>
        <p:spPr/>
        <p:txBody>
          <a:bodyPr>
            <a:normAutofit fontScale="85000" lnSpcReduction="20000"/>
          </a:bodyPr>
          <a:lstStyle/>
          <a:p>
            <a:pPr>
              <a:defRPr/>
            </a:pPr>
            <a:r>
              <a:rPr lang="tr-TR" b="1" dirty="0"/>
              <a:t>Emtiaya dayalı olanlar. </a:t>
            </a:r>
            <a:r>
              <a:rPr lang="tr-TR" dirty="0"/>
              <a:t>Petrol, doğal gaz, elmas, bakır, fosfat ve doğal kaynaklar</a:t>
            </a:r>
            <a:r>
              <a:rPr lang="tr-TR" b="1" dirty="0"/>
              <a:t> </a:t>
            </a:r>
          </a:p>
          <a:p>
            <a:pPr>
              <a:defRPr/>
            </a:pPr>
            <a:r>
              <a:rPr lang="tr-TR" b="1" dirty="0"/>
              <a:t>Emtiaya dayalı olmayanlar. </a:t>
            </a:r>
            <a:r>
              <a:rPr lang="tr-TR" dirty="0"/>
              <a:t>Ödemeler dengesindeki cari fazlalardan oluşan döviz rezervleri, bireysel emeklilik fonları, sigorta primleri, özelleştirme gelirleri, kamu taşınmazlar ve bunlara benzer varlıklar.</a:t>
            </a:r>
          </a:p>
          <a:p>
            <a:pPr>
              <a:defRPr/>
            </a:pPr>
            <a:r>
              <a:rPr lang="tr-TR" dirty="0"/>
              <a:t>En büyük fonlar;</a:t>
            </a:r>
          </a:p>
          <a:p>
            <a:pPr lvl="1">
              <a:defRPr/>
            </a:pPr>
            <a:r>
              <a:rPr lang="tr-TR" dirty="0"/>
              <a:t>Norveç Emeklilik fonu 1,3 trilyon $</a:t>
            </a:r>
          </a:p>
          <a:p>
            <a:pPr lvl="1">
              <a:defRPr/>
            </a:pPr>
            <a:r>
              <a:rPr lang="tr-TR" dirty="0"/>
              <a:t>Çin Yatırım Fonu, 1,2 trilyon $</a:t>
            </a:r>
          </a:p>
          <a:p>
            <a:pPr lvl="1">
              <a:defRPr/>
            </a:pPr>
            <a:r>
              <a:rPr lang="tr-TR" dirty="0"/>
              <a:t>Kuveyt Yatırım Otoritesi, 700 milyar $</a:t>
            </a:r>
          </a:p>
          <a:p>
            <a:pPr lvl="1">
              <a:defRPr/>
            </a:pPr>
            <a:r>
              <a:rPr lang="tr-TR" dirty="0"/>
              <a:t>Abu Dabi Yatırım Otoritesi 585 milyar $</a:t>
            </a:r>
          </a:p>
          <a:p>
            <a:pPr lvl="1">
              <a:defRPr/>
            </a:pPr>
            <a:r>
              <a:rPr lang="tr-TR" dirty="0"/>
              <a:t>Hong Kong Yatırım Fonu, 546 milyar $</a:t>
            </a:r>
          </a:p>
          <a:p>
            <a:pPr>
              <a:defRPr/>
            </a:pPr>
            <a:endParaRPr lang="tr-TR" dirty="0"/>
          </a:p>
        </p:txBody>
      </p:sp>
      <p:sp>
        <p:nvSpPr>
          <p:cNvPr id="4" name="Alt Bilgi Yer Tutucusu 3">
            <a:extLst>
              <a:ext uri="{FF2B5EF4-FFF2-40B4-BE49-F238E27FC236}">
                <a16:creationId xmlns:a16="http://schemas.microsoft.com/office/drawing/2014/main" id="{9AEFEBF9-EB78-BAB0-C426-084671F0786D}"/>
              </a:ext>
            </a:extLst>
          </p:cNvPr>
          <p:cNvSpPr>
            <a:spLocks noGrp="1"/>
          </p:cNvSpPr>
          <p:nvPr>
            <p:ph type="ftr" sz="quarter" idx="11"/>
          </p:nvPr>
        </p:nvSpPr>
        <p:spPr/>
        <p:txBody>
          <a:bodyPr/>
          <a:lstStyle/>
          <a:p>
            <a:pPr>
              <a:defRPr/>
            </a:pPr>
            <a:r>
              <a:rPr lang="tr-TR"/>
              <a:t>hakanozyildiz@gmail.com</a:t>
            </a:r>
          </a:p>
        </p:txBody>
      </p:sp>
      <p:sp>
        <p:nvSpPr>
          <p:cNvPr id="101380" name="Slayt Numarası Yer Tutucusu 4">
            <a:extLst>
              <a:ext uri="{FF2B5EF4-FFF2-40B4-BE49-F238E27FC236}">
                <a16:creationId xmlns:a16="http://schemas.microsoft.com/office/drawing/2014/main" id="{BFB365E3-7C67-18E7-29A7-D80E2AD866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A809736-B2C4-DC43-A375-ECB234ECFDA5}" type="slidenum">
              <a:rPr lang="tr-TR" altLang="tr-TR" sz="1200" smtClean="0">
                <a:solidFill>
                  <a:srgbClr val="898989"/>
                </a:solidFill>
                <a:latin typeface="Arial" panose="020B0604020202020204" pitchFamily="34" charset="0"/>
              </a:rPr>
              <a:pPr>
                <a:spcBef>
                  <a:spcPct val="0"/>
                </a:spcBef>
                <a:buFontTx/>
                <a:buNone/>
              </a:pPr>
              <a:t>89</a:t>
            </a:fld>
            <a:endParaRPr lang="tr-TR" altLang="tr-TR" sz="1200">
              <a:solidFill>
                <a:srgbClr val="898989"/>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BFB96ECA-A59C-8F9F-9B33-2DAF0896F806}"/>
              </a:ext>
            </a:extLst>
          </p:cNvPr>
          <p:cNvSpPr>
            <a:spLocks noGrp="1"/>
          </p:cNvSpPr>
          <p:nvPr>
            <p:ph type="title"/>
          </p:nvPr>
        </p:nvSpPr>
        <p:spPr/>
        <p:txBody>
          <a:bodyPr/>
          <a:lstStyle/>
          <a:p>
            <a:pPr eaLnBrk="1" hangingPunct="1"/>
            <a:r>
              <a:rPr lang="tr-TR" altLang="tr-TR" sz="2800" b="1"/>
              <a:t>HERHANGİ BİR HUKUKİ MEVZUATA/ SÖZLEŞMEYE BAĞLI OLMAYAN, ÖNGÖRÜLMEYEN RİSKLER</a:t>
            </a:r>
            <a:endParaRPr lang="en-US" altLang="tr-TR" sz="2800" b="1"/>
          </a:p>
        </p:txBody>
      </p:sp>
      <p:sp>
        <p:nvSpPr>
          <p:cNvPr id="24578" name="Rectangle 3">
            <a:extLst>
              <a:ext uri="{FF2B5EF4-FFF2-40B4-BE49-F238E27FC236}">
                <a16:creationId xmlns:a16="http://schemas.microsoft.com/office/drawing/2014/main" id="{84190C8D-D687-5046-E0AF-713CF4A01C1E}"/>
              </a:ext>
            </a:extLst>
          </p:cNvPr>
          <p:cNvSpPr>
            <a:spLocks noGrp="1"/>
          </p:cNvSpPr>
          <p:nvPr>
            <p:ph idx="1"/>
          </p:nvPr>
        </p:nvSpPr>
        <p:spPr/>
        <p:txBody>
          <a:bodyPr/>
          <a:lstStyle/>
          <a:p>
            <a:pPr eaLnBrk="1" hangingPunct="1">
              <a:buFontTx/>
              <a:buNone/>
            </a:pPr>
            <a:endParaRPr lang="tr-TR" altLang="tr-TR" sz="1800" b="1"/>
          </a:p>
          <a:p>
            <a:pPr eaLnBrk="1" hangingPunct="1">
              <a:buFontTx/>
              <a:buNone/>
            </a:pPr>
            <a:r>
              <a:rPr lang="tr-TR" altLang="tr-TR" sz="1800" b="1"/>
              <a:t>DOĞRUDAN – ÖRTÜLÜ (ZIMNİ)</a:t>
            </a:r>
          </a:p>
          <a:p>
            <a:pPr eaLnBrk="1" hangingPunct="1">
              <a:buFont typeface="Wingdings" pitchFamily="2" charset="2"/>
              <a:buChar char="v"/>
            </a:pPr>
            <a:endParaRPr lang="tr-TR" altLang="tr-TR" sz="1800"/>
          </a:p>
          <a:p>
            <a:pPr eaLnBrk="1" hangingPunct="1">
              <a:buFont typeface="Wingdings" pitchFamily="2" charset="2"/>
              <a:buChar char="v"/>
            </a:pPr>
            <a:endParaRPr lang="tr-TR" altLang="tr-TR" sz="1800"/>
          </a:p>
          <a:p>
            <a:pPr eaLnBrk="1" hangingPunct="1">
              <a:buFont typeface="Wingdings" pitchFamily="2" charset="2"/>
              <a:buChar char="v"/>
            </a:pPr>
            <a:r>
              <a:rPr lang="tr-TR" altLang="tr-TR" sz="1800"/>
              <a:t>Kanunen belirtilmeyen hallerde gelecekte verilecek emekli maaşları</a:t>
            </a:r>
          </a:p>
          <a:p>
            <a:pPr eaLnBrk="1" hangingPunct="1">
              <a:buFont typeface="Wingdings" pitchFamily="2" charset="2"/>
              <a:buChar char="v"/>
            </a:pPr>
            <a:endParaRPr lang="tr-TR" altLang="tr-TR" sz="1800"/>
          </a:p>
          <a:p>
            <a:pPr eaLnBrk="1" hangingPunct="1">
              <a:buFont typeface="Wingdings" pitchFamily="2" charset="2"/>
              <a:buChar char="v"/>
            </a:pPr>
            <a:endParaRPr lang="tr-TR" altLang="tr-TR" sz="1800"/>
          </a:p>
          <a:p>
            <a:pPr eaLnBrk="1" hangingPunct="1">
              <a:buFont typeface="Wingdings" pitchFamily="2" charset="2"/>
              <a:buChar char="v"/>
            </a:pPr>
            <a:r>
              <a:rPr lang="tr-TR" altLang="tr-TR" sz="1800"/>
              <a:t>Kanunen belirtilmeyen hallerde sosyal güvenlik sistemleri kapsamındaki giderler</a:t>
            </a:r>
          </a:p>
          <a:p>
            <a:pPr eaLnBrk="1" hangingPunct="1">
              <a:buFontTx/>
              <a:buNone/>
            </a:pPr>
            <a:endParaRPr lang="en-US" altLang="tr-TR" sz="1800" b="1"/>
          </a:p>
        </p:txBody>
      </p:sp>
      <p:sp>
        <p:nvSpPr>
          <p:cNvPr id="5" name="Footer Placeholder 4">
            <a:extLst>
              <a:ext uri="{FF2B5EF4-FFF2-40B4-BE49-F238E27FC236}">
                <a16:creationId xmlns:a16="http://schemas.microsoft.com/office/drawing/2014/main" id="{6E9B7737-CA71-F75C-6621-569CEF7FD987}"/>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75E676-643B-8E80-1A91-E02DAA94B3CB}"/>
              </a:ext>
            </a:extLst>
          </p:cNvPr>
          <p:cNvSpPr>
            <a:spLocks noGrp="1"/>
          </p:cNvSpPr>
          <p:nvPr>
            <p:ph type="title"/>
          </p:nvPr>
        </p:nvSpPr>
        <p:spPr>
          <a:xfrm>
            <a:off x="628650" y="1131888"/>
            <a:ext cx="7886700" cy="517525"/>
          </a:xfrm>
        </p:spPr>
        <p:txBody>
          <a:bodyPr>
            <a:normAutofit fontScale="90000"/>
          </a:bodyPr>
          <a:lstStyle/>
          <a:p>
            <a:pPr>
              <a:defRPr/>
            </a:pPr>
            <a:r>
              <a:rPr lang="tr-TR" b="1" dirty="0"/>
              <a:t>Devam</a:t>
            </a:r>
          </a:p>
        </p:txBody>
      </p:sp>
      <p:sp>
        <p:nvSpPr>
          <p:cNvPr id="3" name="İçerik Yer Tutucusu 2">
            <a:extLst>
              <a:ext uri="{FF2B5EF4-FFF2-40B4-BE49-F238E27FC236}">
                <a16:creationId xmlns:a16="http://schemas.microsoft.com/office/drawing/2014/main" id="{1D6BA617-89F6-6931-F01E-488283A8CD06}"/>
              </a:ext>
            </a:extLst>
          </p:cNvPr>
          <p:cNvSpPr>
            <a:spLocks noGrp="1"/>
          </p:cNvSpPr>
          <p:nvPr>
            <p:ph idx="1"/>
          </p:nvPr>
        </p:nvSpPr>
        <p:spPr>
          <a:xfrm>
            <a:off x="628650" y="1782763"/>
            <a:ext cx="7886700" cy="3706812"/>
          </a:xfrm>
        </p:spPr>
        <p:txBody>
          <a:bodyPr>
            <a:normAutofit fontScale="62500" lnSpcReduction="20000"/>
          </a:bodyPr>
          <a:lstStyle/>
          <a:p>
            <a:pPr>
              <a:defRPr/>
            </a:pPr>
            <a:r>
              <a:rPr lang="tr-TR" dirty="0"/>
              <a:t>Bazı fonlar stratejik olduğu düşünülen alanlarda yurt içinde veya dışında yapmak üzere kurulabilir.</a:t>
            </a:r>
          </a:p>
          <a:p>
            <a:pPr>
              <a:defRPr/>
            </a:pPr>
            <a:r>
              <a:rPr lang="tr-TR" dirty="0"/>
              <a:t>Para ve sermaye piyasalarında yatırım yaparlar. </a:t>
            </a:r>
          </a:p>
          <a:p>
            <a:pPr>
              <a:defRPr/>
            </a:pPr>
            <a:r>
              <a:rPr lang="tr-TR" dirty="0"/>
              <a:t>Varlıklar Fonları 7-8 trilyon $ civarında varlık yönetiyorlar. Paralarının çoğunu riski az olan ve hemen paraya çevrilebilen kamu tahvillerine (özellikle ABD Hazinesi, Alman </a:t>
            </a:r>
            <a:r>
              <a:rPr lang="tr-TR" dirty="0" err="1"/>
              <a:t>Bunds</a:t>
            </a:r>
            <a:r>
              <a:rPr lang="tr-TR" dirty="0"/>
              <a:t> ve Japon kamu tahvillerine) yatırıyorlar.</a:t>
            </a:r>
          </a:p>
          <a:p>
            <a:pPr>
              <a:defRPr/>
            </a:pPr>
            <a:r>
              <a:rPr lang="tr-TR" dirty="0"/>
              <a:t>Stratejik olduğu düşünülen firmalara destek olmak (örneğin onların sermayelerine katılmak) olabileceği gibi belli yenilikçi girişimlerin hayata geçirilmesi için girişim sermayesi olarak işlev görebilirler </a:t>
            </a:r>
            <a:r>
              <a:rPr lang="tr-TR" sz="1500" b="1" i="1" dirty="0"/>
              <a:t>(E. Dedeoğlu, Kamu Finansmanı Yönetiminde Neler Oluyor? Varlık Fonu ve Tamamlayıcı Ödenek. TEPAV Değerlendirme Notu, Eylül 2016. N.201629)</a:t>
            </a:r>
          </a:p>
          <a:p>
            <a:pPr>
              <a:defRPr/>
            </a:pPr>
            <a:r>
              <a:rPr lang="tr-TR" dirty="0"/>
              <a:t>Proje seçiminde siyasi önceliklerin etkisi. Örneğin </a:t>
            </a:r>
            <a:r>
              <a:rPr lang="tr-TR" sz="2400" b="1" u="sng" dirty="0">
                <a:solidFill>
                  <a:srgbClr val="C00000"/>
                </a:solidFill>
              </a:rPr>
              <a:t>Kanal İstanbul’a </a:t>
            </a:r>
            <a:r>
              <a:rPr lang="tr-TR" dirty="0"/>
              <a:t>ortak olunacak mı?</a:t>
            </a:r>
          </a:p>
        </p:txBody>
      </p:sp>
      <p:sp>
        <p:nvSpPr>
          <p:cNvPr id="4" name="Alt Bilgi Yer Tutucusu 3">
            <a:extLst>
              <a:ext uri="{FF2B5EF4-FFF2-40B4-BE49-F238E27FC236}">
                <a16:creationId xmlns:a16="http://schemas.microsoft.com/office/drawing/2014/main" id="{0B360AD3-AE18-DDB7-9FC6-A9E3BD475EEF}"/>
              </a:ext>
            </a:extLst>
          </p:cNvPr>
          <p:cNvSpPr>
            <a:spLocks noGrp="1"/>
          </p:cNvSpPr>
          <p:nvPr>
            <p:ph type="ftr" sz="quarter" idx="11"/>
          </p:nvPr>
        </p:nvSpPr>
        <p:spPr/>
        <p:txBody>
          <a:bodyPr/>
          <a:lstStyle/>
          <a:p>
            <a:pPr>
              <a:defRPr/>
            </a:pPr>
            <a:r>
              <a:rPr lang="tr-TR"/>
              <a:t>hakanozyildiz@gmail.com</a:t>
            </a:r>
          </a:p>
        </p:txBody>
      </p:sp>
      <p:sp>
        <p:nvSpPr>
          <p:cNvPr id="102404" name="Slayt Numarası Yer Tutucusu 4">
            <a:extLst>
              <a:ext uri="{FF2B5EF4-FFF2-40B4-BE49-F238E27FC236}">
                <a16:creationId xmlns:a16="http://schemas.microsoft.com/office/drawing/2014/main" id="{5D18FAED-571F-12EA-3FE4-BDB6076EE7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2DD04C9-6425-C740-8D3F-234D41AACE55}" type="slidenum">
              <a:rPr lang="tr-TR" altLang="tr-TR" sz="1200" smtClean="0">
                <a:solidFill>
                  <a:srgbClr val="898989"/>
                </a:solidFill>
                <a:latin typeface="Arial" panose="020B0604020202020204" pitchFamily="34" charset="0"/>
              </a:rPr>
              <a:pPr>
                <a:spcBef>
                  <a:spcPct val="0"/>
                </a:spcBef>
                <a:buFontTx/>
                <a:buNone/>
              </a:pPr>
              <a:t>90</a:t>
            </a:fld>
            <a:endParaRPr lang="tr-TR" altLang="tr-TR" sz="1200">
              <a:solidFill>
                <a:srgbClr val="898989"/>
              </a:solidFill>
              <a:latin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Başlık 1">
            <a:extLst>
              <a:ext uri="{FF2B5EF4-FFF2-40B4-BE49-F238E27FC236}">
                <a16:creationId xmlns:a16="http://schemas.microsoft.com/office/drawing/2014/main" id="{481CC5E6-813C-FFA4-6582-CFE1C49E1359}"/>
              </a:ext>
            </a:extLst>
          </p:cNvPr>
          <p:cNvSpPr>
            <a:spLocks noGrp="1"/>
          </p:cNvSpPr>
          <p:nvPr>
            <p:ph type="title"/>
          </p:nvPr>
        </p:nvSpPr>
        <p:spPr/>
        <p:txBody>
          <a:bodyPr/>
          <a:lstStyle/>
          <a:p>
            <a:r>
              <a:rPr lang="tr-TR" altLang="tr-TR" b="1"/>
              <a:t>Bir de kriz dönemlerinde fonksiyonları varmış.</a:t>
            </a:r>
            <a:r>
              <a:rPr lang="tr-TR" altLang="tr-TR"/>
              <a:t> </a:t>
            </a:r>
            <a:r>
              <a:rPr lang="tr-TR" altLang="tr-TR" sz="1800" b="1"/>
              <a:t>(Ş.Kavcıoğlu age.)</a:t>
            </a:r>
            <a:endParaRPr lang="tr-TR" altLang="tr-TR" b="1"/>
          </a:p>
        </p:txBody>
      </p:sp>
      <p:sp>
        <p:nvSpPr>
          <p:cNvPr id="3" name="İçerik Yer Tutucusu 2">
            <a:extLst>
              <a:ext uri="{FF2B5EF4-FFF2-40B4-BE49-F238E27FC236}">
                <a16:creationId xmlns:a16="http://schemas.microsoft.com/office/drawing/2014/main" id="{00F2009F-6FD3-44A9-35E1-2173BF7A38BD}"/>
              </a:ext>
            </a:extLst>
          </p:cNvPr>
          <p:cNvSpPr>
            <a:spLocks noGrp="1"/>
          </p:cNvSpPr>
          <p:nvPr>
            <p:ph idx="1"/>
          </p:nvPr>
        </p:nvSpPr>
        <p:spPr/>
        <p:txBody>
          <a:bodyPr>
            <a:normAutofit fontScale="70000" lnSpcReduction="20000"/>
          </a:bodyPr>
          <a:lstStyle/>
          <a:p>
            <a:pPr>
              <a:defRPr/>
            </a:pPr>
            <a:r>
              <a:rPr lang="tr-TR" b="1" dirty="0"/>
              <a:t>Kriz döneminde özellikle stratejik sektörlerde yer alan firmaların kurtarılmasıyla;</a:t>
            </a:r>
            <a:r>
              <a:rPr lang="tr-TR" dirty="0"/>
              <a:t> ekonomik durgunluğun ivedilikle çözülmesi, büyüme ve kalkınma hedeflerinin tekrar isleyebilmesi amaçlanmıştır. Üretilen politikaların başında ise, piyasa çarklarının kendiliğinden işlerlik kazanmasını beklemeyerek direk devlet müdahalesiyle gerçekleştirilen politikalar gelmiştir…</a:t>
            </a:r>
          </a:p>
          <a:p>
            <a:pPr>
              <a:defRPr/>
            </a:pPr>
            <a:r>
              <a:rPr lang="tr-TR" dirty="0"/>
              <a:t>UVF’ler; </a:t>
            </a:r>
            <a:r>
              <a:rPr lang="tr-TR" b="1" i="1" u="sng" dirty="0"/>
              <a:t>kriz ortamlarında </a:t>
            </a:r>
            <a:r>
              <a:rPr lang="tr-TR" i="1" dirty="0">
                <a:solidFill>
                  <a:srgbClr val="C00000"/>
                </a:solidFill>
              </a:rPr>
              <a:t>kamu ve özel sektördeki yatırımların sürdürülebilmesi, </a:t>
            </a:r>
            <a:r>
              <a:rPr lang="tr-TR" i="1" u="sng" dirty="0">
                <a:solidFill>
                  <a:srgbClr val="C00000"/>
                </a:solidFill>
              </a:rPr>
              <a:t>yeni yatırımların finanse edilebilmesi</a:t>
            </a:r>
            <a:r>
              <a:rPr lang="tr-TR" i="1" dirty="0">
                <a:solidFill>
                  <a:srgbClr val="C00000"/>
                </a:solidFill>
              </a:rPr>
              <a:t>, </a:t>
            </a:r>
            <a:r>
              <a:rPr lang="tr-TR" i="1" u="sng" dirty="0">
                <a:solidFill>
                  <a:srgbClr val="0070C0"/>
                </a:solidFill>
              </a:rPr>
              <a:t>büyük projelerin önünün açılabilmesi</a:t>
            </a:r>
            <a:r>
              <a:rPr lang="tr-TR" i="1" dirty="0">
                <a:solidFill>
                  <a:srgbClr val="C00000"/>
                </a:solidFill>
              </a:rPr>
              <a:t>, piyasada oluşan her türlü̈ fiyat hareketlerinin olumsuz etkilerinin asgari seviyeye indirilebilmesi, likidite ihtiyaçlarının karşılanabilmesi </a:t>
            </a:r>
            <a:r>
              <a:rPr lang="tr-TR" dirty="0"/>
              <a:t>ve daha birçok benzeri durumda devletin piyasaya hızlı ve etkin bir şekilde müdahale edebilmesinde önemli bir enstrüman olabilmektedirler… </a:t>
            </a:r>
          </a:p>
          <a:p>
            <a:pPr>
              <a:defRPr/>
            </a:pPr>
            <a:endParaRPr lang="tr-TR" dirty="0"/>
          </a:p>
        </p:txBody>
      </p:sp>
      <p:sp>
        <p:nvSpPr>
          <p:cNvPr id="4" name="Alt Bilgi Yer Tutucusu 3">
            <a:extLst>
              <a:ext uri="{FF2B5EF4-FFF2-40B4-BE49-F238E27FC236}">
                <a16:creationId xmlns:a16="http://schemas.microsoft.com/office/drawing/2014/main" id="{DCF5AD92-C926-3B76-2F5F-07C7CAAC9BF6}"/>
              </a:ext>
            </a:extLst>
          </p:cNvPr>
          <p:cNvSpPr>
            <a:spLocks noGrp="1"/>
          </p:cNvSpPr>
          <p:nvPr>
            <p:ph type="ftr" sz="quarter" idx="11"/>
          </p:nvPr>
        </p:nvSpPr>
        <p:spPr/>
        <p:txBody>
          <a:bodyPr/>
          <a:lstStyle/>
          <a:p>
            <a:pPr>
              <a:defRPr/>
            </a:pPr>
            <a:r>
              <a:rPr lang="tr-TR"/>
              <a:t>hakanozyildiz@gmail.com</a:t>
            </a:r>
          </a:p>
        </p:txBody>
      </p:sp>
      <p:sp>
        <p:nvSpPr>
          <p:cNvPr id="103428" name="Slayt Numarası Yer Tutucusu 4">
            <a:extLst>
              <a:ext uri="{FF2B5EF4-FFF2-40B4-BE49-F238E27FC236}">
                <a16:creationId xmlns:a16="http://schemas.microsoft.com/office/drawing/2014/main" id="{6383486C-A5EC-2751-73B0-CE34DDED0C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299A163-1114-154F-B9C1-1D957953BB3F}" type="slidenum">
              <a:rPr lang="tr-TR" altLang="tr-TR" sz="1200" smtClean="0">
                <a:solidFill>
                  <a:srgbClr val="898989"/>
                </a:solidFill>
                <a:latin typeface="Arial" panose="020B0604020202020204" pitchFamily="34" charset="0"/>
              </a:rPr>
              <a:pPr>
                <a:spcBef>
                  <a:spcPct val="0"/>
                </a:spcBef>
                <a:buFontTx/>
                <a:buNone/>
              </a:pPr>
              <a:t>91</a:t>
            </a:fld>
            <a:endParaRPr lang="tr-TR" altLang="tr-TR" sz="1200">
              <a:solidFill>
                <a:srgbClr val="898989"/>
              </a:solidFill>
              <a:latin typeface="Arial" panose="020B0604020202020204"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AD7A18-8E8C-6037-6AFB-84C96527AC4C}"/>
              </a:ext>
            </a:extLst>
          </p:cNvPr>
          <p:cNvSpPr>
            <a:spLocks noGrp="1"/>
          </p:cNvSpPr>
          <p:nvPr>
            <p:ph type="title"/>
          </p:nvPr>
        </p:nvSpPr>
        <p:spPr>
          <a:xfrm>
            <a:off x="568325" y="1131888"/>
            <a:ext cx="7947025" cy="917575"/>
          </a:xfrm>
        </p:spPr>
        <p:txBody>
          <a:bodyPr>
            <a:normAutofit fontScale="90000"/>
          </a:bodyPr>
          <a:lstStyle/>
          <a:p>
            <a:pPr>
              <a:defRPr/>
            </a:pPr>
            <a:r>
              <a:rPr lang="tr-TR" b="1" dirty="0"/>
              <a:t>Kriz ortamları dışında da fonksiyonları varmış</a:t>
            </a:r>
          </a:p>
        </p:txBody>
      </p:sp>
      <p:sp>
        <p:nvSpPr>
          <p:cNvPr id="3" name="İçerik Yer Tutucusu 2">
            <a:extLst>
              <a:ext uri="{FF2B5EF4-FFF2-40B4-BE49-F238E27FC236}">
                <a16:creationId xmlns:a16="http://schemas.microsoft.com/office/drawing/2014/main" id="{4B667AE4-6849-6F05-1464-DE8E5AEF78FA}"/>
              </a:ext>
            </a:extLst>
          </p:cNvPr>
          <p:cNvSpPr>
            <a:spLocks noGrp="1"/>
          </p:cNvSpPr>
          <p:nvPr>
            <p:ph idx="1"/>
          </p:nvPr>
        </p:nvSpPr>
        <p:spPr>
          <a:xfrm>
            <a:off x="628650" y="2451100"/>
            <a:ext cx="7886700" cy="3038475"/>
          </a:xfrm>
        </p:spPr>
        <p:txBody>
          <a:bodyPr>
            <a:normAutofit fontScale="70000" lnSpcReduction="20000"/>
          </a:bodyPr>
          <a:lstStyle/>
          <a:p>
            <a:pPr>
              <a:defRPr/>
            </a:pPr>
            <a:r>
              <a:rPr lang="tr-TR" b="1" u="sng" dirty="0"/>
              <a:t>Kriz ortamları dışında da </a:t>
            </a:r>
            <a:r>
              <a:rPr lang="tr-TR" dirty="0"/>
              <a:t>ekonomideki çarkların işlerliğinin korunması adına yoğun mesai harcayan UVF’ler, </a:t>
            </a:r>
            <a:r>
              <a:rPr lang="tr-TR" b="1" u="sng" dirty="0">
                <a:solidFill>
                  <a:srgbClr val="00B050"/>
                </a:solidFill>
              </a:rPr>
              <a:t>rezerv yönetimi gibi işlevlerinde merkez bankalarına</a:t>
            </a:r>
            <a:r>
              <a:rPr lang="tr-TR" b="1" dirty="0">
                <a:solidFill>
                  <a:schemeClr val="accent2">
                    <a:lumMod val="75000"/>
                  </a:schemeClr>
                </a:solidFill>
              </a:rPr>
              <a:t> olduğu gibi çoğu açıdan yine birçok devlet kurumuna da yardımcı olabilmektedirler. </a:t>
            </a:r>
            <a:r>
              <a:rPr lang="tr-TR" dirty="0"/>
              <a:t>Doğru ve etkin yönetilen fonlar; devlet tasarruflarını ve kaynaklarını genel olarak uzun vadeli ve stratejik yatırımlara yönlendirerek, menşei oldukları ülkelerin gelecek kuşaklarının refahının artırılabilmesine gayret göstermektedirler. </a:t>
            </a:r>
          </a:p>
          <a:p>
            <a:pPr>
              <a:defRPr/>
            </a:pPr>
            <a:endParaRPr lang="tr-TR" dirty="0"/>
          </a:p>
        </p:txBody>
      </p:sp>
      <p:sp>
        <p:nvSpPr>
          <p:cNvPr id="4" name="Alt Bilgi Yer Tutucusu 3">
            <a:extLst>
              <a:ext uri="{FF2B5EF4-FFF2-40B4-BE49-F238E27FC236}">
                <a16:creationId xmlns:a16="http://schemas.microsoft.com/office/drawing/2014/main" id="{C8AF79FF-D93A-7CC9-2AEE-109089AD2751}"/>
              </a:ext>
            </a:extLst>
          </p:cNvPr>
          <p:cNvSpPr>
            <a:spLocks noGrp="1"/>
          </p:cNvSpPr>
          <p:nvPr>
            <p:ph type="ftr" sz="quarter" idx="11"/>
          </p:nvPr>
        </p:nvSpPr>
        <p:spPr/>
        <p:txBody>
          <a:bodyPr/>
          <a:lstStyle/>
          <a:p>
            <a:pPr>
              <a:defRPr/>
            </a:pPr>
            <a:r>
              <a:rPr lang="tr-TR"/>
              <a:t>hakanozyildiz@gmail.com</a:t>
            </a:r>
          </a:p>
        </p:txBody>
      </p:sp>
      <p:sp>
        <p:nvSpPr>
          <p:cNvPr id="104452" name="Slayt Numarası Yer Tutucusu 4">
            <a:extLst>
              <a:ext uri="{FF2B5EF4-FFF2-40B4-BE49-F238E27FC236}">
                <a16:creationId xmlns:a16="http://schemas.microsoft.com/office/drawing/2014/main" id="{5132F9F1-B8D4-187B-AC70-39112466526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104D84E-64EF-2546-A84E-32021AA05716}" type="slidenum">
              <a:rPr lang="tr-TR" altLang="tr-TR" sz="1200" smtClean="0">
                <a:solidFill>
                  <a:srgbClr val="898989"/>
                </a:solidFill>
                <a:latin typeface="Arial" panose="020B0604020202020204" pitchFamily="34" charset="0"/>
              </a:rPr>
              <a:pPr>
                <a:spcBef>
                  <a:spcPct val="0"/>
                </a:spcBef>
                <a:buFontTx/>
                <a:buNone/>
              </a:pPr>
              <a:t>92</a:t>
            </a:fld>
            <a:endParaRPr lang="tr-TR" altLang="tr-TR" sz="1200">
              <a:solidFill>
                <a:srgbClr val="898989"/>
              </a:solidFill>
              <a:latin typeface="Arial" panose="020B06040202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Başlık">
            <a:extLst>
              <a:ext uri="{FF2B5EF4-FFF2-40B4-BE49-F238E27FC236}">
                <a16:creationId xmlns:a16="http://schemas.microsoft.com/office/drawing/2014/main" id="{E5B691DA-5DF6-F9BF-F631-63756745CAAA}"/>
              </a:ext>
            </a:extLst>
          </p:cNvPr>
          <p:cNvSpPr>
            <a:spLocks noGrp="1"/>
          </p:cNvSpPr>
          <p:nvPr>
            <p:ph type="title"/>
          </p:nvPr>
        </p:nvSpPr>
        <p:spPr>
          <a:xfrm>
            <a:off x="457200" y="274638"/>
            <a:ext cx="8229600" cy="368300"/>
          </a:xfrm>
        </p:spPr>
        <p:txBody>
          <a:bodyPr rtlCol="0">
            <a:normAutofit fontScale="90000"/>
          </a:bodyPr>
          <a:lstStyle/>
          <a:p>
            <a:pPr eaLnBrk="1" fontAlgn="auto" hangingPunct="1">
              <a:spcAft>
                <a:spcPts val="0"/>
              </a:spcAft>
              <a:defRPr/>
            </a:pPr>
            <a:r>
              <a:rPr lang="tr-TR" sz="2800" b="1"/>
              <a:t>Yeni bir moda: Kredi Garanti Fonu</a:t>
            </a:r>
          </a:p>
        </p:txBody>
      </p:sp>
      <p:sp>
        <p:nvSpPr>
          <p:cNvPr id="105474" name="2 İçerik Yer Tutucusu">
            <a:extLst>
              <a:ext uri="{FF2B5EF4-FFF2-40B4-BE49-F238E27FC236}">
                <a16:creationId xmlns:a16="http://schemas.microsoft.com/office/drawing/2014/main" id="{5AC07AE0-E657-B587-BCEC-71F631D4996B}"/>
              </a:ext>
            </a:extLst>
          </p:cNvPr>
          <p:cNvSpPr>
            <a:spLocks noGrp="1"/>
          </p:cNvSpPr>
          <p:nvPr>
            <p:ph idx="1"/>
          </p:nvPr>
        </p:nvSpPr>
        <p:spPr>
          <a:xfrm>
            <a:off x="457200" y="714375"/>
            <a:ext cx="8229600" cy="5572125"/>
          </a:xfrm>
        </p:spPr>
        <p:txBody>
          <a:bodyPr/>
          <a:lstStyle/>
          <a:p>
            <a:pPr eaLnBrk="1" hangingPunct="1"/>
            <a:r>
              <a:rPr lang="tr-TR" altLang="tr-TR" sz="1800" b="1"/>
              <a:t>Ülkemizde 1991 den buyana uygulaması var. Ancak çok sınırlı. KOSGEB, TESK, TOBB, TOSYÖV gibi kurucu ortakları var.</a:t>
            </a:r>
          </a:p>
          <a:p>
            <a:pPr eaLnBrk="1" hangingPunct="1"/>
            <a:r>
              <a:rPr lang="tr-TR" altLang="tr-TR" sz="1800" b="1"/>
              <a:t>Bu fon genellikle KOBİ’lerin kredilendirilmesinde yardımcı olmaya çalışıyor.</a:t>
            </a:r>
          </a:p>
          <a:p>
            <a:pPr eaLnBrk="1" hangingPunct="1"/>
            <a:r>
              <a:rPr lang="tr-TR" altLang="tr-TR" sz="1800" b="1"/>
              <a:t>Bankaların yeni ve küçük şirketlere, geçici finansman sorunu yaşayan KOBİ’lere, genç ve kadın girişimcilere daha kolay kredi vermesine yardımcı oluyor. (bakınız </a:t>
            </a:r>
            <a:r>
              <a:rPr lang="tr-TR" altLang="tr-TR" sz="1800" b="1">
                <a:hlinkClick r:id="rId2"/>
              </a:rPr>
              <a:t>http://www.kgf.com.tr/</a:t>
            </a:r>
            <a:r>
              <a:rPr lang="tr-TR" altLang="tr-TR" sz="1800" b="1"/>
              <a:t> )</a:t>
            </a:r>
          </a:p>
          <a:p>
            <a:pPr eaLnBrk="1" hangingPunct="1"/>
            <a:r>
              <a:rPr lang="tr-TR" altLang="tr-TR" sz="1800" b="1"/>
              <a:t>Çok cüzi bir risk primi tahsil ederek sigortacılık  yapıyor. </a:t>
            </a:r>
          </a:p>
          <a:p>
            <a:pPr eaLnBrk="1" hangingPunct="1"/>
            <a:r>
              <a:rPr lang="tr-TR" altLang="tr-TR" sz="1800" b="1"/>
              <a:t>Ancak, sınırı var. Sermayesi kadar veya alınan riskler üzerinden yapılacak hesaplara bağlı olarak bir veya birkaç katına kadar risk alabilir.</a:t>
            </a:r>
          </a:p>
          <a:p>
            <a:pPr eaLnBrk="1" hangingPunct="1"/>
            <a:r>
              <a:rPr lang="tr-TR" altLang="tr-TR" sz="1800" b="1"/>
              <a:t>Yeni tasarlanan yapıda Hazine ve bankalar sermaye katkısı sağlayarak, risk alabilme kapasitesini arttıracak.</a:t>
            </a:r>
          </a:p>
          <a:p>
            <a:pPr eaLnBrk="1" hangingPunct="1"/>
            <a:r>
              <a:rPr lang="tr-TR" altLang="tr-TR" sz="1800" b="1"/>
              <a:t>Sorun, kredinin batma riskini kim ne kadar üstelenecek? Oransal olarak daha fazla riski kim alacak? </a:t>
            </a:r>
          </a:p>
          <a:p>
            <a:pPr lvl="1" eaLnBrk="1" hangingPunct="1"/>
            <a:r>
              <a:rPr lang="tr-TR" altLang="tr-TR" sz="1400" b="1"/>
              <a:t>Hazine = şirket seçiminde politik, bürokratik müdahale. </a:t>
            </a:r>
          </a:p>
          <a:p>
            <a:pPr lvl="1" eaLnBrk="1" hangingPunct="1"/>
            <a:r>
              <a:rPr lang="tr-TR" altLang="tr-TR" sz="1400" b="1"/>
              <a:t>Bankalar= ahlaki çöküntü. Mevduat sahibinin parasını batırınca, BDDK nın devreye gireceği gerçeği.</a:t>
            </a:r>
            <a:endParaRPr lang="tr-TR" altLang="tr-TR" sz="1600" b="1"/>
          </a:p>
          <a:p>
            <a:pPr eaLnBrk="1" hangingPunct="1"/>
            <a:endParaRPr lang="tr-TR" altLang="tr-TR" sz="2400"/>
          </a:p>
          <a:p>
            <a:pPr eaLnBrk="1" hangingPunct="1"/>
            <a:endParaRPr lang="tr-TR" altLang="tr-TR" sz="2400"/>
          </a:p>
        </p:txBody>
      </p:sp>
      <p:sp>
        <p:nvSpPr>
          <p:cNvPr id="5" name="Footer Placeholder 4">
            <a:extLst>
              <a:ext uri="{FF2B5EF4-FFF2-40B4-BE49-F238E27FC236}">
                <a16:creationId xmlns:a16="http://schemas.microsoft.com/office/drawing/2014/main" id="{11EEC659-9511-4818-6F28-011875AE26D7}"/>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ilgi Yer Tutucusu 2">
            <a:extLst>
              <a:ext uri="{FF2B5EF4-FFF2-40B4-BE49-F238E27FC236}">
                <a16:creationId xmlns:a16="http://schemas.microsoft.com/office/drawing/2014/main" id="{DFA4DA86-DF8F-AA8C-E9C6-AA9A7A85AC9B}"/>
              </a:ext>
            </a:extLst>
          </p:cNvPr>
          <p:cNvSpPr>
            <a:spLocks noGrp="1"/>
          </p:cNvSpPr>
          <p:nvPr>
            <p:ph type="ftr" sz="quarter" idx="11"/>
          </p:nvPr>
        </p:nvSpPr>
        <p:spPr/>
        <p:txBody>
          <a:bodyPr/>
          <a:lstStyle/>
          <a:p>
            <a:pPr>
              <a:defRPr/>
            </a:pPr>
            <a:r>
              <a:rPr lang="tr-TR"/>
              <a:t>www.hakanozyildiz.com</a:t>
            </a:r>
          </a:p>
        </p:txBody>
      </p:sp>
      <p:pic>
        <p:nvPicPr>
          <p:cNvPr id="106498" name="Resim 3">
            <a:extLst>
              <a:ext uri="{FF2B5EF4-FFF2-40B4-BE49-F238E27FC236}">
                <a16:creationId xmlns:a16="http://schemas.microsoft.com/office/drawing/2014/main" id="{7816D028-B47C-6306-C952-4F81C4E0C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49238"/>
            <a:ext cx="8353425"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Resim 4">
            <a:extLst>
              <a:ext uri="{FF2B5EF4-FFF2-40B4-BE49-F238E27FC236}">
                <a16:creationId xmlns:a16="http://schemas.microsoft.com/office/drawing/2014/main" id="{39D69CD5-FE71-77BA-65D2-3A4FEC840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060575"/>
            <a:ext cx="8424862"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Başlık 2">
            <a:extLst>
              <a:ext uri="{FF2B5EF4-FFF2-40B4-BE49-F238E27FC236}">
                <a16:creationId xmlns:a16="http://schemas.microsoft.com/office/drawing/2014/main" id="{4B28D510-A41A-FC2C-26B1-894BAF1FDA58}"/>
              </a:ext>
            </a:extLst>
          </p:cNvPr>
          <p:cNvSpPr>
            <a:spLocks noGrp="1"/>
          </p:cNvSpPr>
          <p:nvPr>
            <p:ph type="title"/>
          </p:nvPr>
        </p:nvSpPr>
        <p:spPr/>
        <p:txBody>
          <a:bodyPr/>
          <a:lstStyle/>
          <a:p>
            <a:r>
              <a:rPr lang="tr-TR" altLang="tr-TR" dirty="0"/>
              <a:t>Kefalet tutarı 708 milyar TL</a:t>
            </a:r>
          </a:p>
        </p:txBody>
      </p:sp>
      <p:sp>
        <p:nvSpPr>
          <p:cNvPr id="2" name="Alt Bilgi Yer Tutucusu 1">
            <a:extLst>
              <a:ext uri="{FF2B5EF4-FFF2-40B4-BE49-F238E27FC236}">
                <a16:creationId xmlns:a16="http://schemas.microsoft.com/office/drawing/2014/main" id="{18778BC8-98F6-21F7-69FC-F5D5868D035E}"/>
              </a:ext>
            </a:extLst>
          </p:cNvPr>
          <p:cNvSpPr>
            <a:spLocks noGrp="1"/>
          </p:cNvSpPr>
          <p:nvPr>
            <p:ph type="ftr" sz="quarter" idx="11"/>
          </p:nvPr>
        </p:nvSpPr>
        <p:spPr/>
        <p:txBody>
          <a:bodyPr/>
          <a:lstStyle/>
          <a:p>
            <a:pPr>
              <a:defRPr/>
            </a:pPr>
            <a:r>
              <a:rPr lang="tr-TR"/>
              <a:t>www.hakanozyildiz.com</a:t>
            </a:r>
          </a:p>
        </p:txBody>
      </p:sp>
      <p:pic>
        <p:nvPicPr>
          <p:cNvPr id="3" name="Resim 2">
            <a:extLst>
              <a:ext uri="{FF2B5EF4-FFF2-40B4-BE49-F238E27FC236}">
                <a16:creationId xmlns:a16="http://schemas.microsoft.com/office/drawing/2014/main" id="{90F2D9C5-9DBA-7AB5-3CED-74607ACF42F1}"/>
              </a:ext>
            </a:extLst>
          </p:cNvPr>
          <p:cNvPicPr>
            <a:picLocks noChangeAspect="1"/>
          </p:cNvPicPr>
          <p:nvPr/>
        </p:nvPicPr>
        <p:blipFill>
          <a:blip r:embed="rId2"/>
          <a:stretch>
            <a:fillRect/>
          </a:stretch>
        </p:blipFill>
        <p:spPr>
          <a:xfrm>
            <a:off x="457200" y="1556793"/>
            <a:ext cx="8147248" cy="3744416"/>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Başlık 1">
            <a:extLst>
              <a:ext uri="{FF2B5EF4-FFF2-40B4-BE49-F238E27FC236}">
                <a16:creationId xmlns:a16="http://schemas.microsoft.com/office/drawing/2014/main" id="{B25D873E-BCE4-3EBE-01F5-60CC0F58862D}"/>
              </a:ext>
            </a:extLst>
          </p:cNvPr>
          <p:cNvSpPr>
            <a:spLocks noGrp="1"/>
          </p:cNvSpPr>
          <p:nvPr>
            <p:ph type="title"/>
          </p:nvPr>
        </p:nvSpPr>
        <p:spPr>
          <a:xfrm>
            <a:off x="107950" y="476250"/>
            <a:ext cx="2735263" cy="5880100"/>
          </a:xfrm>
        </p:spPr>
        <p:txBody>
          <a:bodyPr/>
          <a:lstStyle/>
          <a:p>
            <a:r>
              <a:rPr lang="tr-TR" altLang="tr-TR" sz="3200"/>
              <a:t>İşletme kredisi mi yatırım kredisi mi desteklenmeli?</a:t>
            </a:r>
          </a:p>
        </p:txBody>
      </p:sp>
      <p:sp>
        <p:nvSpPr>
          <p:cNvPr id="3" name="Alt Bilgi Yer Tutucusu 2">
            <a:extLst>
              <a:ext uri="{FF2B5EF4-FFF2-40B4-BE49-F238E27FC236}">
                <a16:creationId xmlns:a16="http://schemas.microsoft.com/office/drawing/2014/main" id="{685FFCB4-B8B2-2DB7-0434-8E8EEC3FBC08}"/>
              </a:ext>
            </a:extLst>
          </p:cNvPr>
          <p:cNvSpPr>
            <a:spLocks noGrp="1"/>
          </p:cNvSpPr>
          <p:nvPr>
            <p:ph type="ftr" sz="quarter" idx="11"/>
          </p:nvPr>
        </p:nvSpPr>
        <p:spPr/>
        <p:txBody>
          <a:bodyPr/>
          <a:lstStyle/>
          <a:p>
            <a:pPr>
              <a:defRPr/>
            </a:pPr>
            <a:r>
              <a:rPr lang="tr-TR"/>
              <a:t>www.hakanozyildiz.com</a:t>
            </a:r>
          </a:p>
        </p:txBody>
      </p:sp>
      <p:pic>
        <p:nvPicPr>
          <p:cNvPr id="108547" name="Resim 4">
            <a:extLst>
              <a:ext uri="{FF2B5EF4-FFF2-40B4-BE49-F238E27FC236}">
                <a16:creationId xmlns:a16="http://schemas.microsoft.com/office/drawing/2014/main" id="{8EF6064F-FCC7-AAD4-436C-803747F09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3416300"/>
            <a:ext cx="5824538"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Resim 5">
            <a:extLst>
              <a:ext uri="{FF2B5EF4-FFF2-40B4-BE49-F238E27FC236}">
                <a16:creationId xmlns:a16="http://schemas.microsoft.com/office/drawing/2014/main" id="{9001838C-0609-8CC7-C3D0-0C8F76811E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692150"/>
            <a:ext cx="568166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B10516D7-8B45-1CF6-FE03-FFE42E1F519B}"/>
              </a:ext>
            </a:extLst>
          </p:cNvPr>
          <p:cNvSpPr>
            <a:spLocks noGrp="1"/>
          </p:cNvSpPr>
          <p:nvPr>
            <p:ph type="title"/>
          </p:nvPr>
        </p:nvSpPr>
        <p:spPr>
          <a:xfrm>
            <a:off x="468313" y="188913"/>
            <a:ext cx="8229600" cy="887412"/>
          </a:xfrm>
        </p:spPr>
        <p:txBody>
          <a:bodyPr/>
          <a:lstStyle/>
          <a:p>
            <a:pPr eaLnBrk="1" hangingPunct="1"/>
            <a:r>
              <a:rPr lang="tr-TR" altLang="tr-TR" b="1">
                <a:solidFill>
                  <a:srgbClr val="CC3300"/>
                </a:solidFill>
                <a:latin typeface="Comic Sans MS" panose="030F0902030302020204" pitchFamily="66" charset="0"/>
              </a:rPr>
              <a:t>Risk Yönetimi</a:t>
            </a:r>
          </a:p>
        </p:txBody>
      </p:sp>
      <p:sp>
        <p:nvSpPr>
          <p:cNvPr id="109570" name="Rectangle 3">
            <a:extLst>
              <a:ext uri="{FF2B5EF4-FFF2-40B4-BE49-F238E27FC236}">
                <a16:creationId xmlns:a16="http://schemas.microsoft.com/office/drawing/2014/main" id="{B04E3A58-BFA8-0B29-7EFE-99842A700060}"/>
              </a:ext>
            </a:extLst>
          </p:cNvPr>
          <p:cNvSpPr>
            <a:spLocks noGrp="1"/>
          </p:cNvSpPr>
          <p:nvPr>
            <p:ph idx="1"/>
          </p:nvPr>
        </p:nvSpPr>
        <p:spPr>
          <a:xfrm>
            <a:off x="755650" y="1052513"/>
            <a:ext cx="7602538" cy="5256212"/>
          </a:xfrm>
        </p:spPr>
        <p:txBody>
          <a:bodyPr/>
          <a:lstStyle/>
          <a:p>
            <a:pPr eaLnBrk="1" hangingPunct="1">
              <a:lnSpc>
                <a:spcPct val="90000"/>
              </a:lnSpc>
              <a:buFontTx/>
              <a:buNone/>
            </a:pPr>
            <a:r>
              <a:rPr lang="tr-TR" altLang="tr-TR" sz="2000" b="1">
                <a:latin typeface="Comic Sans MS" panose="030F0902030302020204" pitchFamily="66" charset="0"/>
              </a:rPr>
              <a:t>Hukuki Düzenlemeler</a:t>
            </a:r>
          </a:p>
          <a:p>
            <a:pPr eaLnBrk="1" hangingPunct="1">
              <a:lnSpc>
                <a:spcPct val="90000"/>
              </a:lnSpc>
              <a:buFontTx/>
              <a:buNone/>
            </a:pPr>
            <a:r>
              <a:rPr lang="tr-TR" altLang="tr-TR" sz="2000" b="1">
                <a:latin typeface="Comic Sans MS" panose="030F0902030302020204" pitchFamily="66" charset="0"/>
              </a:rPr>
              <a:t>	- Borçlanma Kanunu</a:t>
            </a:r>
          </a:p>
          <a:p>
            <a:pPr eaLnBrk="1" hangingPunct="1">
              <a:lnSpc>
                <a:spcPct val="90000"/>
              </a:lnSpc>
              <a:buFontTx/>
              <a:buNone/>
            </a:pPr>
            <a:r>
              <a:rPr lang="tr-TR" altLang="tr-TR" sz="2000" b="1">
                <a:latin typeface="Comic Sans MS" panose="030F0902030302020204" pitchFamily="66" charset="0"/>
              </a:rPr>
              <a:t>	- Üstlenim Yönetmeliği</a:t>
            </a:r>
          </a:p>
          <a:p>
            <a:pPr eaLnBrk="1" hangingPunct="1">
              <a:lnSpc>
                <a:spcPct val="90000"/>
              </a:lnSpc>
              <a:buFontTx/>
              <a:buNone/>
            </a:pPr>
            <a:r>
              <a:rPr lang="tr-TR" altLang="tr-TR" sz="2000" b="1">
                <a:latin typeface="Comic Sans MS" panose="030F0902030302020204" pitchFamily="66" charset="0"/>
              </a:rPr>
              <a:t>	- Garanti Verme Yönetmeliği</a:t>
            </a:r>
          </a:p>
          <a:p>
            <a:pPr eaLnBrk="1" hangingPunct="1">
              <a:lnSpc>
                <a:spcPct val="90000"/>
              </a:lnSpc>
              <a:buFontTx/>
              <a:buNone/>
            </a:pPr>
            <a:endParaRPr lang="tr-TR" altLang="tr-TR" sz="2000" b="1">
              <a:latin typeface="Comic Sans MS" panose="030F0902030302020204" pitchFamily="66" charset="0"/>
            </a:endParaRPr>
          </a:p>
          <a:p>
            <a:pPr eaLnBrk="1" hangingPunct="1">
              <a:lnSpc>
                <a:spcPct val="90000"/>
              </a:lnSpc>
              <a:buFontTx/>
              <a:buNone/>
            </a:pPr>
            <a:r>
              <a:rPr lang="tr-TR" altLang="tr-TR" sz="2000" b="1">
                <a:latin typeface="Comic Sans MS" panose="030F0902030302020204" pitchFamily="66" charset="0"/>
              </a:rPr>
              <a:t>Garanti Limiti </a:t>
            </a:r>
          </a:p>
          <a:p>
            <a:pPr eaLnBrk="1" hangingPunct="1">
              <a:lnSpc>
                <a:spcPct val="90000"/>
              </a:lnSpc>
              <a:buFontTx/>
              <a:buNone/>
            </a:pPr>
            <a:r>
              <a:rPr lang="tr-TR" altLang="tr-TR" sz="2000" b="1">
                <a:latin typeface="Comic Sans MS" panose="030F0902030302020204" pitchFamily="66" charset="0"/>
              </a:rPr>
              <a:t>	– Yurtiçi  </a:t>
            </a:r>
          </a:p>
          <a:p>
            <a:pPr eaLnBrk="1" hangingPunct="1">
              <a:lnSpc>
                <a:spcPct val="90000"/>
              </a:lnSpc>
              <a:buFontTx/>
              <a:buNone/>
            </a:pPr>
            <a:r>
              <a:rPr lang="tr-TR" altLang="tr-TR" sz="2000" b="1">
                <a:latin typeface="Comic Sans MS" panose="030F0902030302020204" pitchFamily="66" charset="0"/>
              </a:rPr>
              <a:t>	- Yurtdışı Krediler</a:t>
            </a:r>
          </a:p>
          <a:p>
            <a:pPr eaLnBrk="1" hangingPunct="1">
              <a:lnSpc>
                <a:spcPct val="90000"/>
              </a:lnSpc>
              <a:buFontTx/>
              <a:buNone/>
            </a:pPr>
            <a:r>
              <a:rPr lang="tr-TR" altLang="tr-TR" sz="2000" b="1">
                <a:latin typeface="Comic Sans MS" panose="030F0902030302020204" pitchFamily="66" charset="0"/>
              </a:rPr>
              <a:t>	-YİD</a:t>
            </a:r>
          </a:p>
          <a:p>
            <a:pPr eaLnBrk="1" hangingPunct="1">
              <a:lnSpc>
                <a:spcPct val="90000"/>
              </a:lnSpc>
              <a:buFontTx/>
              <a:buNone/>
            </a:pPr>
            <a:endParaRPr lang="tr-TR" altLang="tr-TR" sz="2000" b="1">
              <a:latin typeface="Comic Sans MS" panose="030F0902030302020204" pitchFamily="66" charset="0"/>
            </a:endParaRPr>
          </a:p>
          <a:p>
            <a:pPr eaLnBrk="1" hangingPunct="1">
              <a:lnSpc>
                <a:spcPct val="90000"/>
              </a:lnSpc>
              <a:buFontTx/>
              <a:buNone/>
            </a:pPr>
            <a:r>
              <a:rPr lang="tr-TR" altLang="tr-TR" sz="2000" b="1">
                <a:latin typeface="Comic Sans MS" panose="030F0902030302020204" pitchFamily="66" charset="0"/>
              </a:rPr>
              <a:t>Garanti ücreti – % 1 e kadar</a:t>
            </a:r>
          </a:p>
          <a:p>
            <a:pPr eaLnBrk="1" hangingPunct="1">
              <a:lnSpc>
                <a:spcPct val="90000"/>
              </a:lnSpc>
              <a:buFontTx/>
              <a:buNone/>
            </a:pPr>
            <a:endParaRPr lang="tr-TR" altLang="tr-TR" sz="2000" b="1">
              <a:latin typeface="Comic Sans MS" panose="030F0902030302020204" pitchFamily="66" charset="0"/>
            </a:endParaRPr>
          </a:p>
          <a:p>
            <a:pPr eaLnBrk="1" hangingPunct="1">
              <a:lnSpc>
                <a:spcPct val="90000"/>
              </a:lnSpc>
              <a:buFontTx/>
              <a:buNone/>
            </a:pPr>
            <a:r>
              <a:rPr lang="tr-TR" altLang="tr-TR" sz="2000" b="1">
                <a:latin typeface="Comic Sans MS" panose="030F0902030302020204" pitchFamily="66" charset="0"/>
              </a:rPr>
              <a:t>Kısmi garanti - % 95 e kadar</a:t>
            </a:r>
          </a:p>
          <a:p>
            <a:pPr eaLnBrk="1" hangingPunct="1">
              <a:lnSpc>
                <a:spcPct val="90000"/>
              </a:lnSpc>
              <a:buFontTx/>
              <a:buNone/>
            </a:pPr>
            <a:endParaRPr lang="tr-TR" altLang="tr-TR" sz="2000" b="1">
              <a:latin typeface="Comic Sans MS" panose="030F0902030302020204" pitchFamily="66" charset="0"/>
            </a:endParaRPr>
          </a:p>
          <a:p>
            <a:pPr eaLnBrk="1" hangingPunct="1">
              <a:lnSpc>
                <a:spcPct val="90000"/>
              </a:lnSpc>
              <a:buFontTx/>
              <a:buNone/>
            </a:pPr>
            <a:r>
              <a:rPr lang="tr-TR" altLang="tr-TR" sz="2000" b="1">
                <a:latin typeface="Comic Sans MS" panose="030F0902030302020204" pitchFamily="66" charset="0"/>
              </a:rPr>
              <a:t>Şeffaflık – TBMM ve kamuoyunun bilgilendirilmesi</a:t>
            </a:r>
          </a:p>
        </p:txBody>
      </p:sp>
      <p:sp>
        <p:nvSpPr>
          <p:cNvPr id="5" name="Footer Placeholder 4">
            <a:extLst>
              <a:ext uri="{FF2B5EF4-FFF2-40B4-BE49-F238E27FC236}">
                <a16:creationId xmlns:a16="http://schemas.microsoft.com/office/drawing/2014/main" id="{1A77146E-7ABD-6FB2-EFA9-4C0BB16869E0}"/>
              </a:ext>
            </a:extLst>
          </p:cNvPr>
          <p:cNvSpPr>
            <a:spLocks noGrp="1"/>
          </p:cNvSpPr>
          <p:nvPr>
            <p:ph type="ftr" sz="quarter" idx="11"/>
          </p:nvPr>
        </p:nvSpPr>
        <p:spPr/>
        <p:txBody>
          <a:bodyPr/>
          <a:lstStyle/>
          <a:p>
            <a:pPr>
              <a:defRPr/>
            </a:pPr>
            <a:r>
              <a:rPr lang="tr-TR"/>
              <a:t>www.hakanozyildiz.com</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A5B40A22-7287-F422-E63D-028F5E701E47}"/>
              </a:ext>
            </a:extLst>
          </p:cNvPr>
          <p:cNvSpPr>
            <a:spLocks noGrp="1"/>
          </p:cNvSpPr>
          <p:nvPr>
            <p:ph type="title"/>
          </p:nvPr>
        </p:nvSpPr>
        <p:spPr>
          <a:xfrm>
            <a:off x="381000" y="152400"/>
            <a:ext cx="8229600" cy="1219200"/>
          </a:xfrm>
        </p:spPr>
        <p:txBody>
          <a:bodyPr/>
          <a:lstStyle/>
          <a:p>
            <a:pPr eaLnBrk="1" hangingPunct="1"/>
            <a:r>
              <a:rPr lang="tr-TR" altLang="tr-TR" b="1">
                <a:solidFill>
                  <a:srgbClr val="CC3300"/>
                </a:solidFill>
                <a:latin typeface="Comic Sans MS" panose="030F0902030302020204" pitchFamily="66" charset="0"/>
              </a:rPr>
              <a:t>Risk Yönetimi</a:t>
            </a:r>
            <a:endParaRPr lang="en-US" altLang="tr-TR" b="1">
              <a:solidFill>
                <a:srgbClr val="CC3300"/>
              </a:solidFill>
              <a:latin typeface="Comic Sans MS" panose="030F0902030302020204" pitchFamily="66" charset="0"/>
            </a:endParaRPr>
          </a:p>
        </p:txBody>
      </p:sp>
      <p:sp>
        <p:nvSpPr>
          <p:cNvPr id="111618" name="Rectangle 10">
            <a:extLst>
              <a:ext uri="{FF2B5EF4-FFF2-40B4-BE49-F238E27FC236}">
                <a16:creationId xmlns:a16="http://schemas.microsoft.com/office/drawing/2014/main" id="{D9A1AE47-1467-551A-FB9E-B0B1D88AFA74}"/>
              </a:ext>
            </a:extLst>
          </p:cNvPr>
          <p:cNvSpPr>
            <a:spLocks noGrp="1"/>
          </p:cNvSpPr>
          <p:nvPr>
            <p:ph idx="1"/>
          </p:nvPr>
        </p:nvSpPr>
        <p:spPr>
          <a:xfrm>
            <a:off x="381000" y="1066800"/>
            <a:ext cx="8229600" cy="533400"/>
          </a:xfrm>
        </p:spPr>
        <p:txBody>
          <a:bodyPr/>
          <a:lstStyle/>
          <a:p>
            <a:pPr algn="ctr" eaLnBrk="1" hangingPunct="1">
              <a:buFontTx/>
              <a:buNone/>
            </a:pPr>
            <a:r>
              <a:rPr lang="tr-TR" altLang="tr-TR" sz="2800" b="1">
                <a:latin typeface="Comic Sans MS" panose="030F0902030302020204" pitchFamily="66" charset="0"/>
              </a:rPr>
              <a:t>Risk Hesabı</a:t>
            </a:r>
            <a:endParaRPr lang="en-US" altLang="tr-TR"/>
          </a:p>
        </p:txBody>
      </p:sp>
      <p:sp>
        <p:nvSpPr>
          <p:cNvPr id="111619" name="AutoShape 4">
            <a:extLst>
              <a:ext uri="{FF2B5EF4-FFF2-40B4-BE49-F238E27FC236}">
                <a16:creationId xmlns:a16="http://schemas.microsoft.com/office/drawing/2014/main" id="{E4D7E39D-4C53-D0A2-7FE6-8DEB8475D930}"/>
              </a:ext>
            </a:extLst>
          </p:cNvPr>
          <p:cNvSpPr>
            <a:spLocks noChangeArrowheads="1"/>
          </p:cNvSpPr>
          <p:nvPr/>
        </p:nvSpPr>
        <p:spPr bwMode="auto">
          <a:xfrm>
            <a:off x="3429000" y="1676400"/>
            <a:ext cx="1600200" cy="4114800"/>
          </a:xfrm>
          <a:prstGeom prst="flowChartMagneticDisk">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Risk </a:t>
            </a:r>
          </a:p>
          <a:p>
            <a:pPr algn="ctr" eaLnBrk="1" hangingPunct="1">
              <a:spcBef>
                <a:spcPct val="0"/>
              </a:spcBef>
              <a:buFontTx/>
              <a:buNone/>
            </a:pPr>
            <a:r>
              <a:rPr lang="tr-TR" altLang="tr-TR" sz="1800">
                <a:latin typeface="Tahoma" panose="020B0604030504040204" pitchFamily="34" charset="0"/>
              </a:rPr>
              <a:t>Hesabı</a:t>
            </a:r>
            <a:endParaRPr lang="en-US" altLang="tr-TR" sz="1800">
              <a:latin typeface="Tahoma" panose="020B0604030504040204" pitchFamily="34" charset="0"/>
            </a:endParaRPr>
          </a:p>
        </p:txBody>
      </p:sp>
      <p:sp>
        <p:nvSpPr>
          <p:cNvPr id="111620" name="AutoShape 5">
            <a:extLst>
              <a:ext uri="{FF2B5EF4-FFF2-40B4-BE49-F238E27FC236}">
                <a16:creationId xmlns:a16="http://schemas.microsoft.com/office/drawing/2014/main" id="{15381E3E-4BDE-44B9-09A0-76C3FA7761C8}"/>
              </a:ext>
            </a:extLst>
          </p:cNvPr>
          <p:cNvSpPr>
            <a:spLocks noChangeArrowheads="1"/>
          </p:cNvSpPr>
          <p:nvPr/>
        </p:nvSpPr>
        <p:spPr bwMode="auto">
          <a:xfrm>
            <a:off x="1219200" y="1447800"/>
            <a:ext cx="16002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Bütçe</a:t>
            </a:r>
            <a:endParaRPr lang="en-US" altLang="tr-TR" sz="1800">
              <a:latin typeface="Tahoma" panose="020B0604030504040204" pitchFamily="34" charset="0"/>
            </a:endParaRPr>
          </a:p>
        </p:txBody>
      </p:sp>
      <p:sp>
        <p:nvSpPr>
          <p:cNvPr id="111621" name="AutoShape 6">
            <a:extLst>
              <a:ext uri="{FF2B5EF4-FFF2-40B4-BE49-F238E27FC236}">
                <a16:creationId xmlns:a16="http://schemas.microsoft.com/office/drawing/2014/main" id="{FB6C5124-C7B3-FEA6-B5B2-A55871ED53D2}"/>
              </a:ext>
            </a:extLst>
          </p:cNvPr>
          <p:cNvSpPr>
            <a:spLocks noChangeArrowheads="1"/>
          </p:cNvSpPr>
          <p:nvPr/>
        </p:nvSpPr>
        <p:spPr bwMode="auto">
          <a:xfrm>
            <a:off x="1143000" y="2590800"/>
            <a:ext cx="16002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Garanti Ücr.</a:t>
            </a:r>
            <a:endParaRPr lang="en-US" altLang="tr-TR" sz="1800">
              <a:latin typeface="Tahoma" panose="020B0604030504040204" pitchFamily="34" charset="0"/>
            </a:endParaRPr>
          </a:p>
        </p:txBody>
      </p:sp>
      <p:sp>
        <p:nvSpPr>
          <p:cNvPr id="111622" name="AutoShape 7">
            <a:extLst>
              <a:ext uri="{FF2B5EF4-FFF2-40B4-BE49-F238E27FC236}">
                <a16:creationId xmlns:a16="http://schemas.microsoft.com/office/drawing/2014/main" id="{9D6E90F1-DD4F-8074-D2D2-417EE07131FF}"/>
              </a:ext>
            </a:extLst>
          </p:cNvPr>
          <p:cNvSpPr>
            <a:spLocks noChangeArrowheads="1"/>
          </p:cNvSpPr>
          <p:nvPr/>
        </p:nvSpPr>
        <p:spPr bwMode="auto">
          <a:xfrm>
            <a:off x="1066800" y="3810000"/>
            <a:ext cx="16002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Tahsilatlar</a:t>
            </a:r>
            <a:endParaRPr lang="en-US" altLang="tr-TR" sz="1800">
              <a:latin typeface="Tahoma" panose="020B0604030504040204" pitchFamily="34" charset="0"/>
            </a:endParaRPr>
          </a:p>
        </p:txBody>
      </p:sp>
      <p:sp>
        <p:nvSpPr>
          <p:cNvPr id="111623" name="AutoShape 8">
            <a:extLst>
              <a:ext uri="{FF2B5EF4-FFF2-40B4-BE49-F238E27FC236}">
                <a16:creationId xmlns:a16="http://schemas.microsoft.com/office/drawing/2014/main" id="{9CE691A3-B0A0-82AA-5253-464A221E5C94}"/>
              </a:ext>
            </a:extLst>
          </p:cNvPr>
          <p:cNvSpPr>
            <a:spLocks noChangeArrowheads="1"/>
          </p:cNvSpPr>
          <p:nvPr/>
        </p:nvSpPr>
        <p:spPr bwMode="auto">
          <a:xfrm>
            <a:off x="1066800" y="5105400"/>
            <a:ext cx="1600200" cy="1066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Nemalar</a:t>
            </a:r>
            <a:endParaRPr lang="en-US" altLang="tr-TR" sz="1800">
              <a:latin typeface="Tahoma" panose="020B0604030504040204" pitchFamily="34" charset="0"/>
            </a:endParaRPr>
          </a:p>
        </p:txBody>
      </p:sp>
      <p:sp>
        <p:nvSpPr>
          <p:cNvPr id="111624" name="AutoShape 9">
            <a:extLst>
              <a:ext uri="{FF2B5EF4-FFF2-40B4-BE49-F238E27FC236}">
                <a16:creationId xmlns:a16="http://schemas.microsoft.com/office/drawing/2014/main" id="{75D6A0F7-3886-AF8B-540C-F533A0DC126F}"/>
              </a:ext>
            </a:extLst>
          </p:cNvPr>
          <p:cNvSpPr>
            <a:spLocks noChangeArrowheads="1"/>
          </p:cNvSpPr>
          <p:nvPr/>
        </p:nvSpPr>
        <p:spPr bwMode="auto">
          <a:xfrm>
            <a:off x="5410200" y="2819400"/>
            <a:ext cx="2286000" cy="15240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805 h 21600"/>
              <a:gd name="T14" fmla="*/ 19297 w 21600"/>
              <a:gd name="T15" fmla="*/ 15795 h 21600"/>
            </a:gdLst>
            <a:ahLst/>
            <a:cxnLst>
              <a:cxn ang="T8">
                <a:pos x="T0" y="T1"/>
              </a:cxn>
              <a:cxn ang="T9">
                <a:pos x="T2" y="T3"/>
              </a:cxn>
              <a:cxn ang="T10">
                <a:pos x="T4" y="T5"/>
              </a:cxn>
              <a:cxn ang="T11">
                <a:pos x="T6" y="T7"/>
              </a:cxn>
            </a:cxnLst>
            <a:rect l="T12" t="T13" r="T14" b="T15"/>
            <a:pathLst>
              <a:path w="21600" h="21600">
                <a:moveTo>
                  <a:pt x="16620" y="0"/>
                </a:moveTo>
                <a:lnTo>
                  <a:pt x="16620" y="5805"/>
                </a:lnTo>
                <a:lnTo>
                  <a:pt x="3375" y="5805"/>
                </a:lnTo>
                <a:lnTo>
                  <a:pt x="3375" y="15795"/>
                </a:lnTo>
                <a:lnTo>
                  <a:pt x="16620" y="15795"/>
                </a:lnTo>
                <a:lnTo>
                  <a:pt x="16620" y="21600"/>
                </a:lnTo>
                <a:lnTo>
                  <a:pt x="21600" y="10800"/>
                </a:lnTo>
                <a:lnTo>
                  <a:pt x="16620" y="0"/>
                </a:lnTo>
                <a:close/>
              </a:path>
              <a:path w="21600" h="21600">
                <a:moveTo>
                  <a:pt x="1350" y="5805"/>
                </a:moveTo>
                <a:lnTo>
                  <a:pt x="1350" y="15795"/>
                </a:lnTo>
                <a:lnTo>
                  <a:pt x="2700" y="15795"/>
                </a:lnTo>
                <a:lnTo>
                  <a:pt x="2700" y="5805"/>
                </a:lnTo>
                <a:lnTo>
                  <a:pt x="1350" y="5805"/>
                </a:lnTo>
                <a:close/>
              </a:path>
              <a:path w="21600" h="21600">
                <a:moveTo>
                  <a:pt x="0" y="5805"/>
                </a:moveTo>
                <a:lnTo>
                  <a:pt x="0" y="15795"/>
                </a:lnTo>
                <a:lnTo>
                  <a:pt x="675" y="15795"/>
                </a:lnTo>
                <a:lnTo>
                  <a:pt x="675" y="5805"/>
                </a:lnTo>
                <a:lnTo>
                  <a:pt x="0" y="5805"/>
                </a:lnTo>
                <a:close/>
              </a:path>
            </a:pathLst>
          </a:cu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tr-TR" altLang="tr-TR" sz="1800">
                <a:latin typeface="Tahoma" panose="020B0604030504040204" pitchFamily="34" charset="0"/>
              </a:rPr>
              <a:t>Ödemeler</a:t>
            </a:r>
            <a:endParaRPr lang="en-US" altLang="tr-TR" sz="1800">
              <a:latin typeface="Tahoma" panose="020B0604030504040204" pitchFamily="34" charset="0"/>
            </a:endParaRPr>
          </a:p>
        </p:txBody>
      </p:sp>
      <p:sp>
        <p:nvSpPr>
          <p:cNvPr id="11" name="Footer Placeholder 10">
            <a:extLst>
              <a:ext uri="{FF2B5EF4-FFF2-40B4-BE49-F238E27FC236}">
                <a16:creationId xmlns:a16="http://schemas.microsoft.com/office/drawing/2014/main" id="{8B83D98A-F52A-EDCF-2ADB-24312F98D965}"/>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3329FA41-72C3-2138-D852-921A20C140EC}"/>
              </a:ext>
            </a:extLst>
          </p:cNvPr>
          <p:cNvSpPr>
            <a:spLocks noGrp="1" noChangeArrowheads="1"/>
          </p:cNvSpPr>
          <p:nvPr>
            <p:ph type="title"/>
          </p:nvPr>
        </p:nvSpPr>
        <p:spPr>
          <a:xfrm>
            <a:off x="457200" y="274638"/>
            <a:ext cx="8229600" cy="698500"/>
          </a:xfrm>
        </p:spPr>
        <p:txBody>
          <a:bodyPr rtlCol="0">
            <a:normAutofit fontScale="90000"/>
          </a:bodyPr>
          <a:lstStyle/>
          <a:p>
            <a:pPr eaLnBrk="1" fontAlgn="auto" hangingPunct="1">
              <a:spcAft>
                <a:spcPts val="0"/>
              </a:spcAft>
              <a:defRPr/>
            </a:pPr>
            <a:r>
              <a:rPr lang="tr-TR" b="1">
                <a:solidFill>
                  <a:srgbClr val="CC3300"/>
                </a:solidFill>
                <a:latin typeface="Comic Sans MS" pitchFamily="66" charset="0"/>
              </a:rPr>
              <a:t>Risk Yönetimi</a:t>
            </a:r>
            <a:endParaRPr lang="en-US" b="1">
              <a:solidFill>
                <a:srgbClr val="CC3300"/>
              </a:solidFill>
              <a:latin typeface="Comic Sans MS" pitchFamily="66" charset="0"/>
            </a:endParaRPr>
          </a:p>
        </p:txBody>
      </p:sp>
      <p:sp>
        <p:nvSpPr>
          <p:cNvPr id="112642" name="Rectangle 3">
            <a:extLst>
              <a:ext uri="{FF2B5EF4-FFF2-40B4-BE49-F238E27FC236}">
                <a16:creationId xmlns:a16="http://schemas.microsoft.com/office/drawing/2014/main" id="{54096F23-FC4A-D926-1498-2B657689F206}"/>
              </a:ext>
            </a:extLst>
          </p:cNvPr>
          <p:cNvSpPr>
            <a:spLocks noGrp="1"/>
          </p:cNvSpPr>
          <p:nvPr>
            <p:ph idx="1"/>
          </p:nvPr>
        </p:nvSpPr>
        <p:spPr>
          <a:xfrm>
            <a:off x="457200" y="1371600"/>
            <a:ext cx="8229600" cy="4724400"/>
          </a:xfrm>
        </p:spPr>
        <p:txBody>
          <a:bodyPr/>
          <a:lstStyle/>
          <a:p>
            <a:pPr algn="ctr" eaLnBrk="1" hangingPunct="1">
              <a:buFontTx/>
              <a:buNone/>
            </a:pPr>
            <a:r>
              <a:rPr lang="tr-TR" altLang="tr-TR" sz="2800" b="1">
                <a:latin typeface="Comic Sans MS" panose="030F0902030302020204" pitchFamily="66" charset="0"/>
              </a:rPr>
              <a:t>Riskin Değerlenmesi</a:t>
            </a:r>
            <a:endParaRPr lang="en-US" altLang="tr-TR"/>
          </a:p>
        </p:txBody>
      </p:sp>
      <p:sp>
        <p:nvSpPr>
          <p:cNvPr id="112643" name="Text Box 10">
            <a:extLst>
              <a:ext uri="{FF2B5EF4-FFF2-40B4-BE49-F238E27FC236}">
                <a16:creationId xmlns:a16="http://schemas.microsoft.com/office/drawing/2014/main" id="{D72052A0-9736-9150-A91C-D2B0E92D8342}"/>
              </a:ext>
            </a:extLst>
          </p:cNvPr>
          <p:cNvSpPr txBox="1">
            <a:spLocks noChangeArrowheads="1"/>
          </p:cNvSpPr>
          <p:nvPr/>
        </p:nvSpPr>
        <p:spPr bwMode="auto">
          <a:xfrm rot="10800000" flipV="1">
            <a:off x="4319588" y="4189413"/>
            <a:ext cx="3968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EL</a:t>
            </a:r>
          </a:p>
        </p:txBody>
      </p:sp>
      <p:sp>
        <p:nvSpPr>
          <p:cNvPr id="112644" name="Text Box 11">
            <a:extLst>
              <a:ext uri="{FF2B5EF4-FFF2-40B4-BE49-F238E27FC236}">
                <a16:creationId xmlns:a16="http://schemas.microsoft.com/office/drawing/2014/main" id="{E7467ABE-CF8D-DB9F-F19F-728026FBF31A}"/>
              </a:ext>
            </a:extLst>
          </p:cNvPr>
          <p:cNvSpPr txBox="1">
            <a:spLocks noChangeArrowheads="1"/>
          </p:cNvSpPr>
          <p:nvPr/>
        </p:nvSpPr>
        <p:spPr bwMode="auto">
          <a:xfrm rot="10800000" flipV="1">
            <a:off x="6354763" y="4189413"/>
            <a:ext cx="4318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ML</a:t>
            </a:r>
          </a:p>
        </p:txBody>
      </p:sp>
      <p:grpSp>
        <p:nvGrpSpPr>
          <p:cNvPr id="112645" name="Group 12">
            <a:extLst>
              <a:ext uri="{FF2B5EF4-FFF2-40B4-BE49-F238E27FC236}">
                <a16:creationId xmlns:a16="http://schemas.microsoft.com/office/drawing/2014/main" id="{C4C6FFC1-CAC6-E09C-7C19-62515CF3FDE8}"/>
              </a:ext>
            </a:extLst>
          </p:cNvPr>
          <p:cNvGrpSpPr>
            <a:grpSpLocks/>
          </p:cNvGrpSpPr>
          <p:nvPr/>
        </p:nvGrpSpPr>
        <p:grpSpPr bwMode="auto">
          <a:xfrm rot="5400000">
            <a:off x="3502819" y="1134269"/>
            <a:ext cx="1577975" cy="4621213"/>
            <a:chOff x="2983" y="1158"/>
            <a:chExt cx="424" cy="1362"/>
          </a:xfrm>
        </p:grpSpPr>
        <p:sp>
          <p:nvSpPr>
            <p:cNvPr id="112659" name="Freeform 13">
              <a:extLst>
                <a:ext uri="{FF2B5EF4-FFF2-40B4-BE49-F238E27FC236}">
                  <a16:creationId xmlns:a16="http://schemas.microsoft.com/office/drawing/2014/main" id="{462F55B9-1BDE-5606-936E-649A95084C29}"/>
                </a:ext>
              </a:extLst>
            </p:cNvPr>
            <p:cNvSpPr>
              <a:spLocks/>
            </p:cNvSpPr>
            <p:nvPr/>
          </p:nvSpPr>
          <p:spPr bwMode="auto">
            <a:xfrm>
              <a:off x="2983" y="1158"/>
              <a:ext cx="424" cy="1362"/>
            </a:xfrm>
            <a:custGeom>
              <a:avLst/>
              <a:gdLst>
                <a:gd name="T0" fmla="*/ 208 w 438"/>
                <a:gd name="T1" fmla="*/ 138726 h 948"/>
                <a:gd name="T2" fmla="*/ 208 w 438"/>
                <a:gd name="T3" fmla="*/ 1530943 h 948"/>
                <a:gd name="T4" fmla="*/ 208 w 438"/>
                <a:gd name="T5" fmla="*/ 2353899 h 948"/>
                <a:gd name="T6" fmla="*/ 208 w 438"/>
                <a:gd name="T7" fmla="*/ 2683370 h 948"/>
                <a:gd name="T8" fmla="*/ 207 w 438"/>
                <a:gd name="T9" fmla="*/ 2735271 h 948"/>
                <a:gd name="T10" fmla="*/ 165 w 438"/>
                <a:gd name="T11" fmla="*/ 2740588 h 948"/>
                <a:gd name="T12" fmla="*/ 38 w 438"/>
                <a:gd name="T13" fmla="*/ 2735271 h 948"/>
                <a:gd name="T14" fmla="*/ 15 w 438"/>
                <a:gd name="T15" fmla="*/ 2740588 h 948"/>
                <a:gd name="T16" fmla="*/ 3 w 438"/>
                <a:gd name="T17" fmla="*/ 2707070 h 948"/>
                <a:gd name="T18" fmla="*/ 3 w 438"/>
                <a:gd name="T19" fmla="*/ 2627006 h 948"/>
                <a:gd name="T20" fmla="*/ 15 w 438"/>
                <a:gd name="T21" fmla="*/ 2231070 h 948"/>
                <a:gd name="T22" fmla="*/ 41 w 438"/>
                <a:gd name="T23" fmla="*/ 1825620 h 948"/>
                <a:gd name="T24" fmla="*/ 113 w 438"/>
                <a:gd name="T25" fmla="*/ 1395428 h 948"/>
                <a:gd name="T26" fmla="*/ 167 w 438"/>
                <a:gd name="T27" fmla="*/ 1067094 h 948"/>
                <a:gd name="T28" fmla="*/ 201 w 438"/>
                <a:gd name="T29" fmla="*/ 702276 h 948"/>
                <a:gd name="T30" fmla="*/ 208 w 438"/>
                <a:gd name="T31" fmla="*/ 138726 h 9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8"/>
                <a:gd name="T49" fmla="*/ 0 h 948"/>
                <a:gd name="T50" fmla="*/ 438 w 438"/>
                <a:gd name="T51" fmla="*/ 948 h 9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8" h="948">
                  <a:moveTo>
                    <a:pt x="425" y="48"/>
                  </a:moveTo>
                  <a:cubicBezTo>
                    <a:pt x="427" y="96"/>
                    <a:pt x="425" y="401"/>
                    <a:pt x="425" y="528"/>
                  </a:cubicBezTo>
                  <a:cubicBezTo>
                    <a:pt x="425" y="655"/>
                    <a:pt x="425" y="746"/>
                    <a:pt x="425" y="812"/>
                  </a:cubicBezTo>
                  <a:cubicBezTo>
                    <a:pt x="425" y="878"/>
                    <a:pt x="425" y="904"/>
                    <a:pt x="425" y="926"/>
                  </a:cubicBezTo>
                  <a:cubicBezTo>
                    <a:pt x="425" y="948"/>
                    <a:pt x="438" y="941"/>
                    <a:pt x="423" y="944"/>
                  </a:cubicBezTo>
                  <a:cubicBezTo>
                    <a:pt x="408" y="947"/>
                    <a:pt x="395" y="946"/>
                    <a:pt x="337" y="946"/>
                  </a:cubicBezTo>
                  <a:cubicBezTo>
                    <a:pt x="279" y="946"/>
                    <a:pt x="128" y="944"/>
                    <a:pt x="75" y="944"/>
                  </a:cubicBezTo>
                  <a:cubicBezTo>
                    <a:pt x="22" y="944"/>
                    <a:pt x="33" y="948"/>
                    <a:pt x="21" y="946"/>
                  </a:cubicBezTo>
                  <a:cubicBezTo>
                    <a:pt x="9" y="944"/>
                    <a:pt x="6" y="941"/>
                    <a:pt x="3" y="934"/>
                  </a:cubicBezTo>
                  <a:cubicBezTo>
                    <a:pt x="0" y="927"/>
                    <a:pt x="1" y="933"/>
                    <a:pt x="3" y="906"/>
                  </a:cubicBezTo>
                  <a:cubicBezTo>
                    <a:pt x="5" y="879"/>
                    <a:pt x="4" y="816"/>
                    <a:pt x="17" y="770"/>
                  </a:cubicBezTo>
                  <a:cubicBezTo>
                    <a:pt x="30" y="724"/>
                    <a:pt x="47" y="678"/>
                    <a:pt x="83" y="630"/>
                  </a:cubicBezTo>
                  <a:cubicBezTo>
                    <a:pt x="119" y="582"/>
                    <a:pt x="188" y="526"/>
                    <a:pt x="231" y="482"/>
                  </a:cubicBezTo>
                  <a:cubicBezTo>
                    <a:pt x="274" y="438"/>
                    <a:pt x="313" y="408"/>
                    <a:pt x="343" y="368"/>
                  </a:cubicBezTo>
                  <a:cubicBezTo>
                    <a:pt x="373" y="328"/>
                    <a:pt x="398" y="296"/>
                    <a:pt x="411" y="242"/>
                  </a:cubicBezTo>
                  <a:cubicBezTo>
                    <a:pt x="424" y="188"/>
                    <a:pt x="423" y="0"/>
                    <a:pt x="425" y="48"/>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r-TR"/>
            </a:p>
          </p:txBody>
        </p:sp>
        <p:sp>
          <p:nvSpPr>
            <p:cNvPr id="112660" name="Freeform 14">
              <a:extLst>
                <a:ext uri="{FF2B5EF4-FFF2-40B4-BE49-F238E27FC236}">
                  <a16:creationId xmlns:a16="http://schemas.microsoft.com/office/drawing/2014/main" id="{9A9EA8EA-1E51-FA47-97F0-4542E09CB7BB}"/>
                </a:ext>
              </a:extLst>
            </p:cNvPr>
            <p:cNvSpPr>
              <a:spLocks/>
            </p:cNvSpPr>
            <p:nvPr/>
          </p:nvSpPr>
          <p:spPr bwMode="auto">
            <a:xfrm rot="-5333176">
              <a:off x="2767" y="2085"/>
              <a:ext cx="641" cy="198"/>
            </a:xfrm>
            <a:custGeom>
              <a:avLst/>
              <a:gdLst>
                <a:gd name="T0" fmla="*/ 0 w 1571"/>
                <a:gd name="T1" fmla="*/ 0 h 1198"/>
                <a:gd name="T2" fmla="*/ 0 w 1571"/>
                <a:gd name="T3" fmla="*/ 0 h 1198"/>
                <a:gd name="T4" fmla="*/ 0 w 1571"/>
                <a:gd name="T5" fmla="*/ 0 h 1198"/>
                <a:gd name="T6" fmla="*/ 0 w 1571"/>
                <a:gd name="T7" fmla="*/ 0 h 1198"/>
                <a:gd name="T8" fmla="*/ 0 w 1571"/>
                <a:gd name="T9" fmla="*/ 0 h 1198"/>
                <a:gd name="T10" fmla="*/ 0 w 1571"/>
                <a:gd name="T11" fmla="*/ 0 h 1198"/>
                <a:gd name="T12" fmla="*/ 0 w 1571"/>
                <a:gd name="T13" fmla="*/ 0 h 1198"/>
                <a:gd name="T14" fmla="*/ 0 w 1571"/>
                <a:gd name="T15" fmla="*/ 0 h 1198"/>
                <a:gd name="T16" fmla="*/ 0 60000 65536"/>
                <a:gd name="T17" fmla="*/ 0 60000 65536"/>
                <a:gd name="T18" fmla="*/ 0 60000 65536"/>
                <a:gd name="T19" fmla="*/ 0 60000 65536"/>
                <a:gd name="T20" fmla="*/ 0 60000 65536"/>
                <a:gd name="T21" fmla="*/ 0 60000 65536"/>
                <a:gd name="T22" fmla="*/ 0 60000 65536"/>
                <a:gd name="T23" fmla="*/ 0 60000 65536"/>
                <a:gd name="T24" fmla="*/ 0 w 1571"/>
                <a:gd name="T25" fmla="*/ 0 h 1198"/>
                <a:gd name="T26" fmla="*/ 1571 w 1571"/>
                <a:gd name="T27" fmla="*/ 1198 h 1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1" h="1198">
                  <a:moveTo>
                    <a:pt x="0" y="9"/>
                  </a:moveTo>
                  <a:cubicBezTo>
                    <a:pt x="6" y="9"/>
                    <a:pt x="12" y="10"/>
                    <a:pt x="54" y="9"/>
                  </a:cubicBezTo>
                  <a:cubicBezTo>
                    <a:pt x="96" y="8"/>
                    <a:pt x="185" y="0"/>
                    <a:pt x="251" y="4"/>
                  </a:cubicBezTo>
                  <a:cubicBezTo>
                    <a:pt x="317" y="8"/>
                    <a:pt x="369" y="10"/>
                    <a:pt x="453" y="31"/>
                  </a:cubicBezTo>
                  <a:cubicBezTo>
                    <a:pt x="537" y="52"/>
                    <a:pt x="664" y="83"/>
                    <a:pt x="753" y="129"/>
                  </a:cubicBezTo>
                  <a:cubicBezTo>
                    <a:pt x="842" y="175"/>
                    <a:pt x="904" y="222"/>
                    <a:pt x="987" y="309"/>
                  </a:cubicBezTo>
                  <a:cubicBezTo>
                    <a:pt x="1070" y="396"/>
                    <a:pt x="1152" y="505"/>
                    <a:pt x="1249" y="653"/>
                  </a:cubicBezTo>
                  <a:cubicBezTo>
                    <a:pt x="1346" y="801"/>
                    <a:pt x="1517" y="1107"/>
                    <a:pt x="1571" y="119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r-TR"/>
            </a:p>
          </p:txBody>
        </p:sp>
        <p:sp>
          <p:nvSpPr>
            <p:cNvPr id="112661" name="Freeform 15">
              <a:extLst>
                <a:ext uri="{FF2B5EF4-FFF2-40B4-BE49-F238E27FC236}">
                  <a16:creationId xmlns:a16="http://schemas.microsoft.com/office/drawing/2014/main" id="{70339BF8-0F35-6BDA-1E81-E900699C19F7}"/>
                </a:ext>
              </a:extLst>
            </p:cNvPr>
            <p:cNvSpPr>
              <a:spLocks/>
            </p:cNvSpPr>
            <p:nvPr/>
          </p:nvSpPr>
          <p:spPr bwMode="auto">
            <a:xfrm rot="5492667">
              <a:off x="2970" y="1459"/>
              <a:ext cx="641" cy="198"/>
            </a:xfrm>
            <a:custGeom>
              <a:avLst/>
              <a:gdLst>
                <a:gd name="T0" fmla="*/ 0 w 1571"/>
                <a:gd name="T1" fmla="*/ 0 h 1198"/>
                <a:gd name="T2" fmla="*/ 0 w 1571"/>
                <a:gd name="T3" fmla="*/ 0 h 1198"/>
                <a:gd name="T4" fmla="*/ 0 w 1571"/>
                <a:gd name="T5" fmla="*/ 0 h 1198"/>
                <a:gd name="T6" fmla="*/ 0 w 1571"/>
                <a:gd name="T7" fmla="*/ 0 h 1198"/>
                <a:gd name="T8" fmla="*/ 0 w 1571"/>
                <a:gd name="T9" fmla="*/ 0 h 1198"/>
                <a:gd name="T10" fmla="*/ 0 w 1571"/>
                <a:gd name="T11" fmla="*/ 0 h 1198"/>
                <a:gd name="T12" fmla="*/ 0 w 1571"/>
                <a:gd name="T13" fmla="*/ 0 h 1198"/>
                <a:gd name="T14" fmla="*/ 0 w 1571"/>
                <a:gd name="T15" fmla="*/ 0 h 1198"/>
                <a:gd name="T16" fmla="*/ 0 60000 65536"/>
                <a:gd name="T17" fmla="*/ 0 60000 65536"/>
                <a:gd name="T18" fmla="*/ 0 60000 65536"/>
                <a:gd name="T19" fmla="*/ 0 60000 65536"/>
                <a:gd name="T20" fmla="*/ 0 60000 65536"/>
                <a:gd name="T21" fmla="*/ 0 60000 65536"/>
                <a:gd name="T22" fmla="*/ 0 60000 65536"/>
                <a:gd name="T23" fmla="*/ 0 60000 65536"/>
                <a:gd name="T24" fmla="*/ 0 w 1571"/>
                <a:gd name="T25" fmla="*/ 0 h 1198"/>
                <a:gd name="T26" fmla="*/ 1571 w 1571"/>
                <a:gd name="T27" fmla="*/ 1198 h 1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71" h="1198">
                  <a:moveTo>
                    <a:pt x="0" y="9"/>
                  </a:moveTo>
                  <a:cubicBezTo>
                    <a:pt x="6" y="9"/>
                    <a:pt x="12" y="10"/>
                    <a:pt x="54" y="9"/>
                  </a:cubicBezTo>
                  <a:cubicBezTo>
                    <a:pt x="96" y="8"/>
                    <a:pt x="185" y="0"/>
                    <a:pt x="251" y="4"/>
                  </a:cubicBezTo>
                  <a:cubicBezTo>
                    <a:pt x="317" y="8"/>
                    <a:pt x="369" y="10"/>
                    <a:pt x="453" y="31"/>
                  </a:cubicBezTo>
                  <a:cubicBezTo>
                    <a:pt x="537" y="52"/>
                    <a:pt x="664" y="83"/>
                    <a:pt x="753" y="129"/>
                  </a:cubicBezTo>
                  <a:cubicBezTo>
                    <a:pt x="842" y="175"/>
                    <a:pt x="904" y="222"/>
                    <a:pt x="987" y="309"/>
                  </a:cubicBezTo>
                  <a:cubicBezTo>
                    <a:pt x="1070" y="396"/>
                    <a:pt x="1152" y="505"/>
                    <a:pt x="1249" y="653"/>
                  </a:cubicBezTo>
                  <a:cubicBezTo>
                    <a:pt x="1346" y="801"/>
                    <a:pt x="1517" y="1107"/>
                    <a:pt x="1571" y="1198"/>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tr-TR"/>
            </a:p>
          </p:txBody>
        </p:sp>
        <p:sp>
          <p:nvSpPr>
            <p:cNvPr id="112662" name="Line 16">
              <a:extLst>
                <a:ext uri="{FF2B5EF4-FFF2-40B4-BE49-F238E27FC236}">
                  <a16:creationId xmlns:a16="http://schemas.microsoft.com/office/drawing/2014/main" id="{5D10D804-5576-BCED-1875-CE10A1BA2E70}"/>
                </a:ext>
              </a:extLst>
            </p:cNvPr>
            <p:cNvSpPr>
              <a:spLocks noChangeShapeType="1"/>
            </p:cNvSpPr>
            <p:nvPr/>
          </p:nvSpPr>
          <p:spPr bwMode="auto">
            <a:xfrm flipH="1" flipV="1">
              <a:off x="3396" y="1171"/>
              <a:ext cx="0" cy="132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tr-TR"/>
            </a:p>
          </p:txBody>
        </p:sp>
      </p:grpSp>
      <p:sp>
        <p:nvSpPr>
          <p:cNvPr id="112646" name="Line 17">
            <a:extLst>
              <a:ext uri="{FF2B5EF4-FFF2-40B4-BE49-F238E27FC236}">
                <a16:creationId xmlns:a16="http://schemas.microsoft.com/office/drawing/2014/main" id="{644BAF13-B8AE-EFCD-B5F9-766E8524C7EE}"/>
              </a:ext>
            </a:extLst>
          </p:cNvPr>
          <p:cNvSpPr>
            <a:spLocks noChangeShapeType="1"/>
          </p:cNvSpPr>
          <p:nvPr/>
        </p:nvSpPr>
        <p:spPr bwMode="auto">
          <a:xfrm rot="5400000">
            <a:off x="3440112" y="3114676"/>
            <a:ext cx="2193925" cy="635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112647" name="Line 18">
            <a:extLst>
              <a:ext uri="{FF2B5EF4-FFF2-40B4-BE49-F238E27FC236}">
                <a16:creationId xmlns:a16="http://schemas.microsoft.com/office/drawing/2014/main" id="{6C5A4F0F-2830-9A20-1D31-DF049059D120}"/>
              </a:ext>
            </a:extLst>
          </p:cNvPr>
          <p:cNvSpPr>
            <a:spLocks noChangeShapeType="1"/>
          </p:cNvSpPr>
          <p:nvPr/>
        </p:nvSpPr>
        <p:spPr bwMode="auto">
          <a:xfrm rot="16200000" flipH="1">
            <a:off x="978694" y="3136107"/>
            <a:ext cx="2071687"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tr-TR"/>
          </a:p>
        </p:txBody>
      </p:sp>
      <p:sp>
        <p:nvSpPr>
          <p:cNvPr id="112648" name="Text Box 19">
            <a:extLst>
              <a:ext uri="{FF2B5EF4-FFF2-40B4-BE49-F238E27FC236}">
                <a16:creationId xmlns:a16="http://schemas.microsoft.com/office/drawing/2014/main" id="{FF1A92F7-A1A7-2320-C62D-32BB5A3210EF}"/>
              </a:ext>
            </a:extLst>
          </p:cNvPr>
          <p:cNvSpPr txBox="1">
            <a:spLocks noChangeArrowheads="1"/>
          </p:cNvSpPr>
          <p:nvPr/>
        </p:nvSpPr>
        <p:spPr bwMode="white">
          <a:xfrm>
            <a:off x="2773363" y="3214688"/>
            <a:ext cx="11445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2000" b="1">
                <a:solidFill>
                  <a:schemeClr val="bg1"/>
                </a:solidFill>
                <a:latin typeface="Trebuchet MS" panose="020B0703020202090204" pitchFamily="34" charset="0"/>
              </a:rPr>
              <a:t>Liability</a:t>
            </a:r>
          </a:p>
        </p:txBody>
      </p:sp>
      <p:sp>
        <p:nvSpPr>
          <p:cNvPr id="112649" name="Line 20">
            <a:extLst>
              <a:ext uri="{FF2B5EF4-FFF2-40B4-BE49-F238E27FC236}">
                <a16:creationId xmlns:a16="http://schemas.microsoft.com/office/drawing/2014/main" id="{C7B38BA8-2BA9-1A65-3F0A-A27B01D799C8}"/>
              </a:ext>
            </a:extLst>
          </p:cNvPr>
          <p:cNvSpPr>
            <a:spLocks noChangeShapeType="1"/>
          </p:cNvSpPr>
          <p:nvPr/>
        </p:nvSpPr>
        <p:spPr bwMode="auto">
          <a:xfrm rot="5400000" flipV="1">
            <a:off x="4462463" y="1738313"/>
            <a:ext cx="0" cy="4895850"/>
          </a:xfrm>
          <a:prstGeom prst="line">
            <a:avLst/>
          </a:prstGeom>
          <a:noFill/>
          <a:ln w="127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tr-TR"/>
          </a:p>
        </p:txBody>
      </p:sp>
      <p:sp>
        <p:nvSpPr>
          <p:cNvPr id="112650" name="Line 21">
            <a:extLst>
              <a:ext uri="{FF2B5EF4-FFF2-40B4-BE49-F238E27FC236}">
                <a16:creationId xmlns:a16="http://schemas.microsoft.com/office/drawing/2014/main" id="{F647DC85-12AC-FA64-C547-AC920D1E7042}"/>
              </a:ext>
            </a:extLst>
          </p:cNvPr>
          <p:cNvSpPr>
            <a:spLocks noChangeShapeType="1"/>
          </p:cNvSpPr>
          <p:nvPr/>
        </p:nvSpPr>
        <p:spPr bwMode="auto">
          <a:xfrm rot="5400000" flipH="1" flipV="1">
            <a:off x="1459706" y="3409157"/>
            <a:ext cx="1554163" cy="0"/>
          </a:xfrm>
          <a:prstGeom prst="line">
            <a:avLst/>
          </a:prstGeom>
          <a:noFill/>
          <a:ln w="12700">
            <a:solidFill>
              <a:schemeClr val="tx1"/>
            </a:solidFill>
            <a:round/>
            <a:headEnd type="triangle" w="med" len="lg"/>
            <a:tailEnd type="triangle" w="med" len="lg"/>
          </a:ln>
          <a:extLst>
            <a:ext uri="{909E8E84-426E-40DD-AFC4-6F175D3DCCD1}">
              <a14:hiddenFill xmlns:a14="http://schemas.microsoft.com/office/drawing/2010/main">
                <a:noFill/>
              </a14:hiddenFill>
            </a:ext>
          </a:extLst>
        </p:spPr>
        <p:txBody>
          <a:bodyPr wrap="none" anchor="ctr"/>
          <a:lstStyle/>
          <a:p>
            <a:endParaRPr lang="tr-TR"/>
          </a:p>
        </p:txBody>
      </p:sp>
      <p:sp>
        <p:nvSpPr>
          <p:cNvPr id="112651" name="Rectangle 22">
            <a:extLst>
              <a:ext uri="{FF2B5EF4-FFF2-40B4-BE49-F238E27FC236}">
                <a16:creationId xmlns:a16="http://schemas.microsoft.com/office/drawing/2014/main" id="{D6E14DA8-46FD-B16A-9E2F-CA4CC6877E13}"/>
              </a:ext>
            </a:extLst>
          </p:cNvPr>
          <p:cNvSpPr>
            <a:spLocks noChangeArrowheads="1"/>
          </p:cNvSpPr>
          <p:nvPr/>
        </p:nvSpPr>
        <p:spPr bwMode="auto">
          <a:xfrm rot="10800000" flipV="1">
            <a:off x="6400800" y="3657600"/>
            <a:ext cx="22796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tr-TR" altLang="tr-TR" sz="1600" b="1" i="1">
                <a:latin typeface="Trebuchet MS" panose="020B0703020202090204" pitchFamily="34" charset="0"/>
              </a:rPr>
              <a:t>Muhtemel Üstlenim</a:t>
            </a:r>
            <a:r>
              <a:rPr lang="en-US" altLang="tr-TR" sz="1600" b="1" i="1">
                <a:latin typeface="Trebuchet MS" panose="020B0703020202090204" pitchFamily="34" charset="0"/>
              </a:rPr>
              <a:t>, x</a:t>
            </a:r>
          </a:p>
        </p:txBody>
      </p:sp>
      <p:sp>
        <p:nvSpPr>
          <p:cNvPr id="112652" name="Rectangle 23">
            <a:extLst>
              <a:ext uri="{FF2B5EF4-FFF2-40B4-BE49-F238E27FC236}">
                <a16:creationId xmlns:a16="http://schemas.microsoft.com/office/drawing/2014/main" id="{086FC2CE-4C40-4CE0-1953-2AF63E8CB9E5}"/>
              </a:ext>
            </a:extLst>
          </p:cNvPr>
          <p:cNvSpPr>
            <a:spLocks noChangeArrowheads="1"/>
          </p:cNvSpPr>
          <p:nvPr/>
        </p:nvSpPr>
        <p:spPr bwMode="auto">
          <a:xfrm rot="5400000" flipV="1">
            <a:off x="330200" y="2946400"/>
            <a:ext cx="21383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tr-TR" altLang="tr-TR" sz="1600" b="1" i="1">
                <a:latin typeface="Trebuchet MS" panose="020B0703020202090204" pitchFamily="34" charset="0"/>
              </a:rPr>
              <a:t>Üstlenim Olasılığı, y</a:t>
            </a:r>
            <a:endParaRPr lang="en-US" altLang="tr-TR" sz="1600" b="1" i="1">
              <a:latin typeface="Trebuchet MS" panose="020B0703020202090204" pitchFamily="34" charset="0"/>
            </a:endParaRPr>
          </a:p>
        </p:txBody>
      </p:sp>
      <p:sp>
        <p:nvSpPr>
          <p:cNvPr id="112653" name="Text Box 24">
            <a:extLst>
              <a:ext uri="{FF2B5EF4-FFF2-40B4-BE49-F238E27FC236}">
                <a16:creationId xmlns:a16="http://schemas.microsoft.com/office/drawing/2014/main" id="{3E02F97C-AC53-F972-E75C-5F2CA0D697D1}"/>
              </a:ext>
            </a:extLst>
          </p:cNvPr>
          <p:cNvSpPr txBox="1">
            <a:spLocks noChangeArrowheads="1"/>
          </p:cNvSpPr>
          <p:nvPr/>
        </p:nvSpPr>
        <p:spPr bwMode="auto">
          <a:xfrm rot="10800000" flipV="1">
            <a:off x="5516563" y="4189413"/>
            <a:ext cx="58102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99% </a:t>
            </a:r>
          </a:p>
          <a:p>
            <a:pPr algn="ctr">
              <a:lnSpc>
                <a:spcPct val="110000"/>
              </a:lnSpc>
              <a:spcBef>
                <a:spcPct val="0"/>
              </a:spcBef>
              <a:buFontTx/>
              <a:buNone/>
            </a:pPr>
            <a:r>
              <a:rPr lang="en-US" altLang="tr-TR" sz="1600">
                <a:latin typeface="Trebuchet MS" panose="020B0703020202090204" pitchFamily="34" charset="0"/>
              </a:rPr>
              <a:t>MPL</a:t>
            </a:r>
          </a:p>
        </p:txBody>
      </p:sp>
      <p:sp>
        <p:nvSpPr>
          <p:cNvPr id="112654" name="Line 25">
            <a:extLst>
              <a:ext uri="{FF2B5EF4-FFF2-40B4-BE49-F238E27FC236}">
                <a16:creationId xmlns:a16="http://schemas.microsoft.com/office/drawing/2014/main" id="{DDFA4796-F7A9-3244-4CAD-5A63B79E9F5F}"/>
              </a:ext>
            </a:extLst>
          </p:cNvPr>
          <p:cNvSpPr>
            <a:spLocks noChangeShapeType="1"/>
          </p:cNvSpPr>
          <p:nvPr/>
        </p:nvSpPr>
        <p:spPr bwMode="auto">
          <a:xfrm rot="5400000">
            <a:off x="4614069" y="3117057"/>
            <a:ext cx="2193925" cy="1587"/>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tr-TR"/>
          </a:p>
        </p:txBody>
      </p:sp>
      <p:sp>
        <p:nvSpPr>
          <p:cNvPr id="112655" name="Rectangle 26">
            <a:extLst>
              <a:ext uri="{FF2B5EF4-FFF2-40B4-BE49-F238E27FC236}">
                <a16:creationId xmlns:a16="http://schemas.microsoft.com/office/drawing/2014/main" id="{C9963861-6FA2-9ADD-8DEF-F75849767FFA}"/>
              </a:ext>
            </a:extLst>
          </p:cNvPr>
          <p:cNvSpPr>
            <a:spLocks noChangeArrowheads="1"/>
          </p:cNvSpPr>
          <p:nvPr/>
        </p:nvSpPr>
        <p:spPr bwMode="auto">
          <a:xfrm>
            <a:off x="1828800" y="4953000"/>
            <a:ext cx="42672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Char char="•"/>
            </a:pPr>
            <a:r>
              <a:rPr lang="en-GB" altLang="tr-TR" sz="2000">
                <a:latin typeface="Arial" panose="020B0604020202020204" pitchFamily="34" charset="0"/>
              </a:rPr>
              <a:t>EL: </a:t>
            </a:r>
            <a:r>
              <a:rPr lang="tr-TR" altLang="tr-TR" sz="2000">
                <a:latin typeface="Arial" panose="020B0604020202020204" pitchFamily="34" charset="0"/>
              </a:rPr>
              <a:t>Beklenen </a:t>
            </a:r>
            <a:r>
              <a:rPr lang="en-GB" altLang="tr-TR" sz="2000">
                <a:latin typeface="Arial" panose="020B0604020202020204" pitchFamily="34" charset="0"/>
              </a:rPr>
              <a:t>(</a:t>
            </a:r>
            <a:r>
              <a:rPr lang="tr-TR" altLang="tr-TR" sz="2000">
                <a:latin typeface="Arial" panose="020B0604020202020204" pitchFamily="34" charset="0"/>
              </a:rPr>
              <a:t>Ortalama</a:t>
            </a:r>
            <a:r>
              <a:rPr lang="en-GB" altLang="tr-TR" sz="2000">
                <a:latin typeface="Arial" panose="020B0604020202020204" pitchFamily="34" charset="0"/>
              </a:rPr>
              <a:t>) </a:t>
            </a:r>
            <a:r>
              <a:rPr lang="tr-TR" altLang="tr-TR" sz="2000">
                <a:latin typeface="Arial" panose="020B0604020202020204" pitchFamily="34" charset="0"/>
              </a:rPr>
              <a:t>Üstlenim</a:t>
            </a:r>
            <a:endParaRPr lang="en-GB" altLang="tr-TR" sz="2000">
              <a:latin typeface="Arial" panose="020B0604020202020204" pitchFamily="34" charset="0"/>
            </a:endParaRPr>
          </a:p>
          <a:p>
            <a:pPr eaLnBrk="1" hangingPunct="1">
              <a:buFontTx/>
              <a:buChar char="•"/>
            </a:pPr>
            <a:r>
              <a:rPr lang="en-GB" altLang="tr-TR" sz="2000">
                <a:latin typeface="Arial" panose="020B0604020202020204" pitchFamily="34" charset="0"/>
              </a:rPr>
              <a:t>MPL: </a:t>
            </a:r>
            <a:r>
              <a:rPr lang="tr-TR" altLang="tr-TR" sz="2000">
                <a:latin typeface="Arial" panose="020B0604020202020204" pitchFamily="34" charset="0"/>
              </a:rPr>
              <a:t>Olası </a:t>
            </a:r>
            <a:r>
              <a:rPr lang="en-GB" altLang="tr-TR" sz="2000">
                <a:latin typeface="Arial" panose="020B0604020202020204" pitchFamily="34" charset="0"/>
              </a:rPr>
              <a:t>Max</a:t>
            </a:r>
            <a:r>
              <a:rPr lang="tr-TR" altLang="tr-TR" sz="2000">
                <a:latin typeface="Arial" panose="020B0604020202020204" pitchFamily="34" charset="0"/>
              </a:rPr>
              <a:t>. üstlenim</a:t>
            </a:r>
            <a:endParaRPr lang="en-GB" altLang="tr-TR" sz="2000">
              <a:latin typeface="Arial" panose="020B0604020202020204" pitchFamily="34" charset="0"/>
            </a:endParaRPr>
          </a:p>
          <a:p>
            <a:pPr eaLnBrk="1" hangingPunct="1">
              <a:buFontTx/>
              <a:buChar char="•"/>
            </a:pPr>
            <a:r>
              <a:rPr lang="en-GB" altLang="tr-TR" sz="2000">
                <a:latin typeface="Arial" panose="020B0604020202020204" pitchFamily="34" charset="0"/>
              </a:rPr>
              <a:t>ML: Max</a:t>
            </a:r>
            <a:r>
              <a:rPr lang="tr-TR" altLang="tr-TR" sz="2000">
                <a:latin typeface="Arial" panose="020B0604020202020204" pitchFamily="34" charset="0"/>
              </a:rPr>
              <a:t>.</a:t>
            </a:r>
            <a:r>
              <a:rPr lang="en-GB" altLang="tr-TR" sz="2000">
                <a:latin typeface="Arial" panose="020B0604020202020204" pitchFamily="34" charset="0"/>
              </a:rPr>
              <a:t> </a:t>
            </a:r>
            <a:r>
              <a:rPr lang="tr-TR" altLang="tr-TR" sz="2000">
                <a:latin typeface="Arial" panose="020B0604020202020204" pitchFamily="34" charset="0"/>
              </a:rPr>
              <a:t>Üstlenim</a:t>
            </a:r>
            <a:endParaRPr lang="en-US" altLang="tr-TR" sz="2000">
              <a:latin typeface="Arial" panose="020B0604020202020204" pitchFamily="34" charset="0"/>
            </a:endParaRPr>
          </a:p>
        </p:txBody>
      </p:sp>
      <p:sp>
        <p:nvSpPr>
          <p:cNvPr id="112656" name="Text Box 28">
            <a:extLst>
              <a:ext uri="{FF2B5EF4-FFF2-40B4-BE49-F238E27FC236}">
                <a16:creationId xmlns:a16="http://schemas.microsoft.com/office/drawing/2014/main" id="{A9B967E1-5E9E-E3EA-2B44-075A050CED70}"/>
              </a:ext>
            </a:extLst>
          </p:cNvPr>
          <p:cNvSpPr txBox="1">
            <a:spLocks noChangeArrowheads="1"/>
          </p:cNvSpPr>
          <p:nvPr/>
        </p:nvSpPr>
        <p:spPr bwMode="auto">
          <a:xfrm rot="10800000" flipV="1">
            <a:off x="1676400" y="2438400"/>
            <a:ext cx="2905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1</a:t>
            </a:r>
          </a:p>
        </p:txBody>
      </p:sp>
      <p:sp>
        <p:nvSpPr>
          <p:cNvPr id="112657" name="Text Box 29">
            <a:extLst>
              <a:ext uri="{FF2B5EF4-FFF2-40B4-BE49-F238E27FC236}">
                <a16:creationId xmlns:a16="http://schemas.microsoft.com/office/drawing/2014/main" id="{F40E2DA5-502A-3300-6B14-C8348D613F08}"/>
              </a:ext>
            </a:extLst>
          </p:cNvPr>
          <p:cNvSpPr txBox="1">
            <a:spLocks noChangeArrowheads="1"/>
          </p:cNvSpPr>
          <p:nvPr/>
        </p:nvSpPr>
        <p:spPr bwMode="auto">
          <a:xfrm rot="10800000" flipV="1">
            <a:off x="1676400" y="3962400"/>
            <a:ext cx="2905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10000"/>
              </a:lnSpc>
              <a:spcBef>
                <a:spcPct val="0"/>
              </a:spcBef>
              <a:buFontTx/>
              <a:buNone/>
            </a:pPr>
            <a:r>
              <a:rPr lang="en-US" altLang="tr-TR" sz="1600">
                <a:latin typeface="Trebuchet MS" panose="020B0703020202090204" pitchFamily="34" charset="0"/>
              </a:rPr>
              <a:t>0</a:t>
            </a:r>
          </a:p>
        </p:txBody>
      </p:sp>
      <p:sp>
        <p:nvSpPr>
          <p:cNvPr id="24" name="Footer Placeholder 23">
            <a:extLst>
              <a:ext uri="{FF2B5EF4-FFF2-40B4-BE49-F238E27FC236}">
                <a16:creationId xmlns:a16="http://schemas.microsoft.com/office/drawing/2014/main" id="{688CA8E3-AF4E-02A9-2B1C-F5160C17A15F}"/>
              </a:ext>
            </a:extLst>
          </p:cNvPr>
          <p:cNvSpPr>
            <a:spLocks noGrp="1"/>
          </p:cNvSpPr>
          <p:nvPr>
            <p:ph type="ftr" sz="quarter" idx="11"/>
          </p:nvPr>
        </p:nvSpPr>
        <p:spPr/>
        <p:txBody>
          <a:bodyPr/>
          <a:lstStyle/>
          <a:p>
            <a:pPr>
              <a:defRPr/>
            </a:pPr>
            <a:r>
              <a:rPr lang="tr-TR"/>
              <a:t>www.hakanozyildiz.com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4519</TotalTime>
  <Words>4862</Words>
  <Application>Microsoft Office PowerPoint</Application>
  <PresentationFormat>Ekran Gösterisi (4:3)</PresentationFormat>
  <Paragraphs>417</Paragraphs>
  <Slides>104</Slides>
  <Notes>2</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104</vt:i4>
      </vt:variant>
    </vt:vector>
  </HeadingPairs>
  <TitlesOfParts>
    <vt:vector size="112" baseType="lpstr">
      <vt:lpstr>Arial</vt:lpstr>
      <vt:lpstr>Calibri</vt:lpstr>
      <vt:lpstr>Comic Sans MS</vt:lpstr>
      <vt:lpstr>Tahoma</vt:lpstr>
      <vt:lpstr>Trebuchet MS</vt:lpstr>
      <vt:lpstr>Wingdings</vt:lpstr>
      <vt:lpstr>Office Theme</vt:lpstr>
      <vt:lpstr>Document</vt:lpstr>
      <vt:lpstr>KOŞULLU YÜKÜMLÜLÜKLER</vt:lpstr>
      <vt:lpstr>Devletin Ekonomideki Rolü</vt:lpstr>
      <vt:lpstr>Devlet ve ekonomiye müdahale</vt:lpstr>
      <vt:lpstr>Devlet olmanın zorlukları</vt:lpstr>
      <vt:lpstr>Risk Matriksi</vt:lpstr>
      <vt:lpstr>RİSK MATRİKSİ</vt:lpstr>
      <vt:lpstr>AÇIKÇA BELLİ OLAN, HUKUKİ MEVZUATA/ SÖZLEŞMEYE TABİ RİSKLER</vt:lpstr>
      <vt:lpstr>AÇIKÇA BELLİ OLAN, HUKUKİ MEVZUATA/ SÖZLEŞMEYE TABİ RİSKLER</vt:lpstr>
      <vt:lpstr>HERHANGİ BİR HUKUKİ MEVZUATA/ SÖZLEŞMEYE BAĞLI OLMAYAN, ÖNGÖRÜLMEYEN RİSKLER</vt:lpstr>
      <vt:lpstr>HERHANGİ BİR HUKUKİ MEVZUATA/ SÖZLEŞMEYE BAĞLI OLMAYAN, ÖNGÖRÜLMEYEN RİSKLER</vt:lpstr>
      <vt:lpstr>PowerPoint Sunusu</vt:lpstr>
      <vt:lpstr>Bazı temel tanımlar</vt:lpstr>
      <vt:lpstr>Osmanlıda da var!</vt:lpstr>
      <vt:lpstr>İzmir – Aydın demiryolu örneği</vt:lpstr>
      <vt:lpstr>3996 ya göre Şirketin yükümlülükleri</vt:lpstr>
      <vt:lpstr>6428 e göre Şirketin yükümlülükleri</vt:lpstr>
      <vt:lpstr>İdarenin yükümlülükleri</vt:lpstr>
      <vt:lpstr>Şirket kusuru - riskler</vt:lpstr>
      <vt:lpstr>İdare kusuru - riskler</vt:lpstr>
      <vt:lpstr>Mücbir sebep</vt:lpstr>
      <vt:lpstr>Doğrudan bütçeden yapılan ödemeler</vt:lpstr>
      <vt:lpstr>Değişen Kanunlar, Mali disiplin ve  Koşullu yükümlülükler</vt:lpstr>
      <vt:lpstr>2001 Krizinden sonra mali disiplini sağlamak için, diğerlerinin yanı sıra:</vt:lpstr>
      <vt:lpstr>Ancak, son dönemde bazı yasal değişiklikler göze çarpıyor.</vt:lpstr>
      <vt:lpstr>Yeni bir bütçe dışına kaçırma işlemi</vt:lpstr>
      <vt:lpstr>PowerPoint Sunusu</vt:lpstr>
      <vt:lpstr>PowerPoint Sunusu</vt:lpstr>
      <vt:lpstr>PowerPoint Sunusu</vt:lpstr>
      <vt:lpstr>PowerPoint Sunusu</vt:lpstr>
      <vt:lpstr>Hazine dışındaki devlet kuruluşları garanti verebilir mi?</vt:lpstr>
      <vt:lpstr>YİD Kanunu merkezi bütçe, KİT’ler ve belediyeleri kapsıyor.</vt:lpstr>
      <vt:lpstr>Kanun idare tanımına KİT’leri de dahil ediyor.</vt:lpstr>
      <vt:lpstr>3996 SAYILI BAZI YATIRIM VE HİZMETLERİN YAP-İŞLET-DEVRET MODELİ ÇERÇEVESİNDE YAPTIRILMASI HAKKINDA KANUNUN UYGULAMA USUL VE ESASLARINA İLİŞKİN KARAR </vt:lpstr>
      <vt:lpstr>KATMA DEĞER VERGİSİ KANUNU İLE BAZI YATIRIM VE HİZMETLERİN YAP-İLET-DEVRET MODELİ ÇERÇEVESİNDE YAPTIRILMASI HAKKINDA KANUNDA VE KAMU İHALE KANUNUNDA DEĞİŞİKLİK YAPILMASINA DAİR KANUN ( No: 6288  - 31.3.2012)</vt:lpstr>
      <vt:lpstr>9/3/2013 tarih ve 6428 sayılı kanun ile Borç Yönetimi Kanununa “Borç üstlenimi” kavramı getirildi.</vt:lpstr>
      <vt:lpstr>YİD’lere garanti veriliyor</vt:lpstr>
      <vt:lpstr>Hazine Yatırım, Karşı garantileri  ve ülke garantisi</vt:lpstr>
      <vt:lpstr>Hazine geri ödeme garantisi</vt:lpstr>
      <vt:lpstr>Borç üstlenimi</vt:lpstr>
      <vt:lpstr>PowerPoint Sunusu</vt:lpstr>
      <vt:lpstr>İşi yapan özel sektör, proje başarısız olursa dış borcu üstlenen devlet</vt:lpstr>
      <vt:lpstr>Borç üstleniminden doğan yükümlülükler (KFBYK = Kamu Finansmanı ve Borç Yönetim Kanunu)</vt:lpstr>
      <vt:lpstr>9 Mart 2013 tarihli 6428 sayılı “Şehir hastaneleri kanunu” ile</vt:lpstr>
      <vt:lpstr>Hükümet TBMM’ye bir torba kanun gönderdi.</vt:lpstr>
      <vt:lpstr>Hazine garantisi imkanı genişletiliyor</vt:lpstr>
      <vt:lpstr>Garanti kapsamının genişletilmesi işlemi devam ediyor.</vt:lpstr>
      <vt:lpstr>Hazine’ye olan borçların önceliği kaldırılıyor.</vt:lpstr>
      <vt:lpstr>Hazine garantisi kapsamına belediyelerin uluslarararası piyasalarda çıkarcağı tahviller ekleniyor.</vt:lpstr>
      <vt:lpstr>PowerPoint Sunusu</vt:lpstr>
      <vt:lpstr>PowerPoint Sunusu</vt:lpstr>
      <vt:lpstr>PowerPoint Sunusu</vt:lpstr>
      <vt:lpstr>Sözleşme bedeli tanımı</vt:lpstr>
      <vt:lpstr>Sözleşme değeri  - yatırım değeri (tutarı)</vt:lpstr>
      <vt:lpstr>Artık;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2012’de yurt içinden sağlanan kredilerdeki artış ile KÖİ projelerinin artışı!</vt:lpstr>
      <vt:lpstr>PowerPoint Sunusu</vt:lpstr>
      <vt:lpstr>KÖİ projeleri</vt:lpstr>
      <vt:lpstr>PowerPoint Sunusu</vt:lpstr>
      <vt:lpstr>PowerPoint Sunusu</vt:lpstr>
      <vt:lpstr>PowerPoint Sunusu</vt:lpstr>
      <vt:lpstr>PowerPoint Sunusu</vt:lpstr>
      <vt:lpstr>Şehir efsanesi, pardon hastanesi</vt:lpstr>
      <vt:lpstr>Şehir hastaneleri</vt:lpstr>
      <vt:lpstr>PowerPoint Sunusu</vt:lpstr>
      <vt:lpstr>PowerPoint Sunusu</vt:lpstr>
      <vt:lpstr>PowerPoint Sunusu</vt:lpstr>
      <vt:lpstr>Verilen garantiler</vt:lpstr>
      <vt:lpstr>Çukurova Havaalanı örneği</vt:lpstr>
      <vt:lpstr>Akkuyu Nükleer Santrali garantileri</vt:lpstr>
      <vt:lpstr>Akkuyu garantileri</vt:lpstr>
      <vt:lpstr>2022 YILINDA BÜTÇEDEN HARCANAN PARALAR</vt:lpstr>
      <vt:lpstr>Bütçe kanunlarındaki büyüklükler gittikçe artıyor</vt:lpstr>
      <vt:lpstr>Sözleşmeden önce inşaat biterse…</vt:lpstr>
      <vt:lpstr>İstanbul havaalanı örneği</vt:lpstr>
      <vt:lpstr>Varlık Fonu!</vt:lpstr>
      <vt:lpstr>Ulusal Varlık Fonları (Sovereign Wealth Fund)</vt:lpstr>
      <vt:lpstr>Amaçlarına göre varlık fonları (Şahap Kavcıoğlu, UVF ve Türkiye, Finansal Araştırımalar ve Çalışmalar Dergisi, Cilt 10 . Sayı:18)</vt:lpstr>
      <vt:lpstr>Kaynaklarına göre varlık fonları;</vt:lpstr>
      <vt:lpstr>Devam</vt:lpstr>
      <vt:lpstr>Bir de kriz dönemlerinde fonksiyonları varmış. (Ş.Kavcıoğlu age.)</vt:lpstr>
      <vt:lpstr>Kriz ortamları dışında da fonksiyonları varmış</vt:lpstr>
      <vt:lpstr>Yeni bir moda: Kredi Garanti Fonu</vt:lpstr>
      <vt:lpstr>PowerPoint Sunusu</vt:lpstr>
      <vt:lpstr>Kefalet tutarı 708 milyar TL</vt:lpstr>
      <vt:lpstr>İşletme kredisi mi yatırım kredisi mi desteklenmeli?</vt:lpstr>
      <vt:lpstr>Risk Yönetimi</vt:lpstr>
      <vt:lpstr>Risk Yönetimi</vt:lpstr>
      <vt:lpstr>Risk Yönetimi</vt:lpstr>
      <vt:lpstr>PowerPoint Sunusu</vt:lpstr>
      <vt:lpstr>Hazine dış borç stokunda değil, KÖİ müteahhitlerinin bilançosunda dış borç + dövizli iç borç olarak görünüyor.</vt:lpstr>
      <vt:lpstr>PowerPoint Sunusu</vt:lpstr>
      <vt:lpstr>PowerPoint Sunusu</vt:lpstr>
      <vt:lpstr>Risk hesabı iyi kullanılırsa kamuda istismarı azaltabilir</vt:lpstr>
    </vt:vector>
  </TitlesOfParts>
  <Company>hm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Burak Deste Tel:1642</dc:creator>
  <cp:lastModifiedBy>Hakan ÖZYILDIZ</cp:lastModifiedBy>
  <cp:revision>347</cp:revision>
  <cp:lastPrinted>2001-10-16T12:38:52Z</cp:lastPrinted>
  <dcterms:created xsi:type="dcterms:W3CDTF">2001-10-11T09:18:09Z</dcterms:created>
  <dcterms:modified xsi:type="dcterms:W3CDTF">2025-05-10T12:28:17Z</dcterms:modified>
</cp:coreProperties>
</file>