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6"/>
  </p:notesMasterIdLst>
  <p:handoutMasterIdLst>
    <p:handoutMasterId r:id="rId67"/>
  </p:handoutMasterIdLst>
  <p:sldIdLst>
    <p:sldId id="256" r:id="rId2"/>
    <p:sldId id="288" r:id="rId3"/>
    <p:sldId id="335" r:id="rId4"/>
    <p:sldId id="333" r:id="rId5"/>
    <p:sldId id="334" r:id="rId6"/>
    <p:sldId id="340" r:id="rId7"/>
    <p:sldId id="341" r:id="rId8"/>
    <p:sldId id="342" r:id="rId9"/>
    <p:sldId id="343" r:id="rId10"/>
    <p:sldId id="290" r:id="rId11"/>
    <p:sldId id="291" r:id="rId12"/>
    <p:sldId id="298" r:id="rId13"/>
    <p:sldId id="332" r:id="rId14"/>
    <p:sldId id="301" r:id="rId15"/>
    <p:sldId id="336" r:id="rId16"/>
    <p:sldId id="337" r:id="rId17"/>
    <p:sldId id="338" r:id="rId18"/>
    <p:sldId id="303" r:id="rId19"/>
    <p:sldId id="296" r:id="rId20"/>
    <p:sldId id="292" r:id="rId21"/>
    <p:sldId id="304" r:id="rId22"/>
    <p:sldId id="305" r:id="rId23"/>
    <p:sldId id="306" r:id="rId24"/>
    <p:sldId id="307" r:id="rId25"/>
    <p:sldId id="308" r:id="rId26"/>
    <p:sldId id="309" r:id="rId27"/>
    <p:sldId id="311" r:id="rId28"/>
    <p:sldId id="330" r:id="rId29"/>
    <p:sldId id="349" r:id="rId30"/>
    <p:sldId id="347" r:id="rId31"/>
    <p:sldId id="329" r:id="rId32"/>
    <p:sldId id="326" r:id="rId33"/>
    <p:sldId id="327" r:id="rId34"/>
    <p:sldId id="344" r:id="rId35"/>
    <p:sldId id="260" r:id="rId36"/>
    <p:sldId id="259" r:id="rId37"/>
    <p:sldId id="258" r:id="rId38"/>
    <p:sldId id="261" r:id="rId39"/>
    <p:sldId id="289" r:id="rId40"/>
    <p:sldId id="267" r:id="rId41"/>
    <p:sldId id="268" r:id="rId42"/>
    <p:sldId id="269" r:id="rId43"/>
    <p:sldId id="274" r:id="rId44"/>
    <p:sldId id="275" r:id="rId45"/>
    <p:sldId id="279" r:id="rId46"/>
    <p:sldId id="280" r:id="rId47"/>
    <p:sldId id="312" r:id="rId48"/>
    <p:sldId id="328" r:id="rId49"/>
    <p:sldId id="313" r:id="rId50"/>
    <p:sldId id="281" r:id="rId51"/>
    <p:sldId id="284" r:id="rId52"/>
    <p:sldId id="285" r:id="rId53"/>
    <p:sldId id="283" r:id="rId54"/>
    <p:sldId id="286" r:id="rId55"/>
    <p:sldId id="287" r:id="rId56"/>
    <p:sldId id="323" r:id="rId57"/>
    <p:sldId id="318" r:id="rId58"/>
    <p:sldId id="320" r:id="rId59"/>
    <p:sldId id="321" r:id="rId60"/>
    <p:sldId id="322" r:id="rId61"/>
    <p:sldId id="317" r:id="rId62"/>
    <p:sldId id="316" r:id="rId63"/>
    <p:sldId id="315" r:id="rId64"/>
    <p:sldId id="314" r:id="rId6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19"/>
    <p:restoredTop sz="93130"/>
  </p:normalViewPr>
  <p:slideViewPr>
    <p:cSldViewPr>
      <p:cViewPr varScale="1">
        <p:scale>
          <a:sx n="75" d="100"/>
          <a:sy n="75" d="100"/>
        </p:scale>
        <p:origin x="1037"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B954F0-C753-4318-B005-A8EE7129D765}" type="datetimeFigureOut">
              <a:rPr lang="tr-TR" smtClean="0"/>
              <a:t>05.05.2025</a:t>
            </a:fld>
            <a:endParaRPr lang="tr-T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5C586F-0681-40EE-904F-1CE0336B433D}" type="slidenum">
              <a:rPr lang="tr-TR" smtClean="0"/>
              <a:t>‹#›</a:t>
            </a:fld>
            <a:endParaRPr lang="tr-TR"/>
          </a:p>
        </p:txBody>
      </p:sp>
    </p:spTree>
    <p:extLst>
      <p:ext uri="{BB962C8B-B14F-4D97-AF65-F5344CB8AC3E}">
        <p14:creationId xmlns:p14="http://schemas.microsoft.com/office/powerpoint/2010/main" val="2814381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BBAE59-E8A0-4487-992C-DE116955EE30}" type="datetimeFigureOut">
              <a:rPr lang="tr-TR" smtClean="0"/>
              <a:pPr/>
              <a:t>05.05.2025</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1FB383-905B-476A-9BC5-BFFA65AAEC00}" type="slidenum">
              <a:rPr lang="tr-TR" smtClean="0"/>
              <a:pPr/>
              <a:t>‹#›</a:t>
            </a:fld>
            <a:endParaRPr lang="tr-TR"/>
          </a:p>
        </p:txBody>
      </p:sp>
    </p:spTree>
    <p:extLst>
      <p:ext uri="{BB962C8B-B14F-4D97-AF65-F5344CB8AC3E}">
        <p14:creationId xmlns:p14="http://schemas.microsoft.com/office/powerpoint/2010/main" val="4089129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7769238B-F663-4753-9B23-0C2B12B51C65}" type="datetime1">
              <a:rPr lang="tr-TR" smtClean="0"/>
              <a:pPr/>
              <a:t>05.05.2025</a:t>
            </a:fld>
            <a:endParaRPr lang="tr-TR"/>
          </a:p>
        </p:txBody>
      </p:sp>
      <p:sp>
        <p:nvSpPr>
          <p:cNvPr id="5" name="Footer Placeholder 4"/>
          <p:cNvSpPr>
            <a:spLocks noGrp="1"/>
          </p:cNvSpPr>
          <p:nvPr>
            <p:ph type="ftr" sz="quarter" idx="11"/>
          </p:nvPr>
        </p:nvSpPr>
        <p:spPr/>
        <p:txBody>
          <a:bodyPr/>
          <a:lstStyle/>
          <a:p>
            <a:r>
              <a:rPr lang="tr-TR"/>
              <a:t>R. Hakan ÖZYILDIZ</a:t>
            </a:r>
          </a:p>
        </p:txBody>
      </p:sp>
      <p:sp>
        <p:nvSpPr>
          <p:cNvPr id="6" name="Slide Number Placeholder 5"/>
          <p:cNvSpPr>
            <a:spLocks noGrp="1"/>
          </p:cNvSpPr>
          <p:nvPr>
            <p:ph type="sldNum" sz="quarter" idx="12"/>
          </p:nvPr>
        </p:nvSpPr>
        <p:spPr/>
        <p:txBody>
          <a:bodyPr/>
          <a:lstStyle/>
          <a:p>
            <a:fld id="{41A9FDFC-C9D3-41CC-9B18-AB3E3A15C395}"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05B3401A-756A-4A91-8623-E1C21CCF2D05}" type="datetime1">
              <a:rPr lang="tr-TR" smtClean="0"/>
              <a:pPr/>
              <a:t>05.05.2025</a:t>
            </a:fld>
            <a:endParaRPr lang="tr-TR"/>
          </a:p>
        </p:txBody>
      </p:sp>
      <p:sp>
        <p:nvSpPr>
          <p:cNvPr id="5" name="Footer Placeholder 4"/>
          <p:cNvSpPr>
            <a:spLocks noGrp="1"/>
          </p:cNvSpPr>
          <p:nvPr>
            <p:ph type="ftr" sz="quarter" idx="11"/>
          </p:nvPr>
        </p:nvSpPr>
        <p:spPr/>
        <p:txBody>
          <a:bodyPr/>
          <a:lstStyle/>
          <a:p>
            <a:r>
              <a:rPr lang="tr-TR"/>
              <a:t>R. Hakan ÖZYILDIZ</a:t>
            </a:r>
          </a:p>
        </p:txBody>
      </p:sp>
      <p:sp>
        <p:nvSpPr>
          <p:cNvPr id="6" name="Slide Number Placeholder 5"/>
          <p:cNvSpPr>
            <a:spLocks noGrp="1"/>
          </p:cNvSpPr>
          <p:nvPr>
            <p:ph type="sldNum" sz="quarter" idx="12"/>
          </p:nvPr>
        </p:nvSpPr>
        <p:spPr/>
        <p:txBody>
          <a:bodyPr/>
          <a:lstStyle/>
          <a:p>
            <a:fld id="{41A9FDFC-C9D3-41CC-9B18-AB3E3A15C395}"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C91FCC44-A30D-4C96-961D-1BFA2C7A40FE}" type="datetime1">
              <a:rPr lang="tr-TR" smtClean="0"/>
              <a:pPr/>
              <a:t>05.05.2025</a:t>
            </a:fld>
            <a:endParaRPr lang="tr-TR"/>
          </a:p>
        </p:txBody>
      </p:sp>
      <p:sp>
        <p:nvSpPr>
          <p:cNvPr id="5" name="Footer Placeholder 4"/>
          <p:cNvSpPr>
            <a:spLocks noGrp="1"/>
          </p:cNvSpPr>
          <p:nvPr>
            <p:ph type="ftr" sz="quarter" idx="11"/>
          </p:nvPr>
        </p:nvSpPr>
        <p:spPr/>
        <p:txBody>
          <a:bodyPr/>
          <a:lstStyle/>
          <a:p>
            <a:r>
              <a:rPr lang="tr-TR"/>
              <a:t>R. Hakan ÖZYILDIZ</a:t>
            </a:r>
          </a:p>
        </p:txBody>
      </p:sp>
      <p:sp>
        <p:nvSpPr>
          <p:cNvPr id="6" name="Slide Number Placeholder 5"/>
          <p:cNvSpPr>
            <a:spLocks noGrp="1"/>
          </p:cNvSpPr>
          <p:nvPr>
            <p:ph type="sldNum" sz="quarter" idx="12"/>
          </p:nvPr>
        </p:nvSpPr>
        <p:spPr/>
        <p:txBody>
          <a:bodyPr/>
          <a:lstStyle/>
          <a:p>
            <a:fld id="{41A9FDFC-C9D3-41CC-9B18-AB3E3A15C395}"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C36A3D88-122A-4CD2-99BC-842F2CD54804}" type="datetime1">
              <a:rPr lang="tr-TR" smtClean="0"/>
              <a:pPr/>
              <a:t>05.05.2025</a:t>
            </a:fld>
            <a:endParaRPr lang="tr-TR"/>
          </a:p>
        </p:txBody>
      </p:sp>
      <p:sp>
        <p:nvSpPr>
          <p:cNvPr id="5" name="Footer Placeholder 4"/>
          <p:cNvSpPr>
            <a:spLocks noGrp="1"/>
          </p:cNvSpPr>
          <p:nvPr>
            <p:ph type="ftr" sz="quarter" idx="11"/>
          </p:nvPr>
        </p:nvSpPr>
        <p:spPr/>
        <p:txBody>
          <a:bodyPr/>
          <a:lstStyle/>
          <a:p>
            <a:r>
              <a:rPr lang="tr-TR"/>
              <a:t>R. Hakan ÖZYILDIZ</a:t>
            </a:r>
          </a:p>
        </p:txBody>
      </p:sp>
      <p:sp>
        <p:nvSpPr>
          <p:cNvPr id="6" name="Slide Number Placeholder 5"/>
          <p:cNvSpPr>
            <a:spLocks noGrp="1"/>
          </p:cNvSpPr>
          <p:nvPr>
            <p:ph type="sldNum" sz="quarter" idx="12"/>
          </p:nvPr>
        </p:nvSpPr>
        <p:spPr/>
        <p:txBody>
          <a:bodyPr/>
          <a:lstStyle/>
          <a:p>
            <a:fld id="{41A9FDFC-C9D3-41CC-9B18-AB3E3A15C395}"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15A49F-9F76-4790-ABEC-C935FB146B1B}" type="datetime1">
              <a:rPr lang="tr-TR" smtClean="0"/>
              <a:pPr/>
              <a:t>05.05.2025</a:t>
            </a:fld>
            <a:endParaRPr lang="tr-TR"/>
          </a:p>
        </p:txBody>
      </p:sp>
      <p:sp>
        <p:nvSpPr>
          <p:cNvPr id="5" name="Footer Placeholder 4"/>
          <p:cNvSpPr>
            <a:spLocks noGrp="1"/>
          </p:cNvSpPr>
          <p:nvPr>
            <p:ph type="ftr" sz="quarter" idx="11"/>
          </p:nvPr>
        </p:nvSpPr>
        <p:spPr/>
        <p:txBody>
          <a:bodyPr/>
          <a:lstStyle/>
          <a:p>
            <a:r>
              <a:rPr lang="tr-TR"/>
              <a:t>R. Hakan ÖZYILDIZ</a:t>
            </a:r>
          </a:p>
        </p:txBody>
      </p:sp>
      <p:sp>
        <p:nvSpPr>
          <p:cNvPr id="6" name="Slide Number Placeholder 5"/>
          <p:cNvSpPr>
            <a:spLocks noGrp="1"/>
          </p:cNvSpPr>
          <p:nvPr>
            <p:ph type="sldNum" sz="quarter" idx="12"/>
          </p:nvPr>
        </p:nvSpPr>
        <p:spPr/>
        <p:txBody>
          <a:bodyPr/>
          <a:lstStyle/>
          <a:p>
            <a:fld id="{41A9FDFC-C9D3-41CC-9B18-AB3E3A15C395}"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7C440740-2B26-4B44-AF5F-31879098D8CB}" type="datetime1">
              <a:rPr lang="tr-TR" smtClean="0"/>
              <a:pPr/>
              <a:t>05.05.2025</a:t>
            </a:fld>
            <a:endParaRPr lang="tr-TR"/>
          </a:p>
        </p:txBody>
      </p:sp>
      <p:sp>
        <p:nvSpPr>
          <p:cNvPr id="6" name="Footer Placeholder 5"/>
          <p:cNvSpPr>
            <a:spLocks noGrp="1"/>
          </p:cNvSpPr>
          <p:nvPr>
            <p:ph type="ftr" sz="quarter" idx="11"/>
          </p:nvPr>
        </p:nvSpPr>
        <p:spPr/>
        <p:txBody>
          <a:bodyPr/>
          <a:lstStyle/>
          <a:p>
            <a:r>
              <a:rPr lang="tr-TR"/>
              <a:t>R. Hakan ÖZYILDIZ</a:t>
            </a:r>
          </a:p>
        </p:txBody>
      </p:sp>
      <p:sp>
        <p:nvSpPr>
          <p:cNvPr id="7" name="Slide Number Placeholder 6"/>
          <p:cNvSpPr>
            <a:spLocks noGrp="1"/>
          </p:cNvSpPr>
          <p:nvPr>
            <p:ph type="sldNum" sz="quarter" idx="12"/>
          </p:nvPr>
        </p:nvSpPr>
        <p:spPr/>
        <p:txBody>
          <a:bodyPr/>
          <a:lstStyle/>
          <a:p>
            <a:fld id="{41A9FDFC-C9D3-41CC-9B18-AB3E3A15C395}"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95F6E31B-8C01-489D-88B2-A4307EE6E50F}" type="datetime1">
              <a:rPr lang="tr-TR" smtClean="0"/>
              <a:pPr/>
              <a:t>05.05.2025</a:t>
            </a:fld>
            <a:endParaRPr lang="tr-TR"/>
          </a:p>
        </p:txBody>
      </p:sp>
      <p:sp>
        <p:nvSpPr>
          <p:cNvPr id="8" name="Footer Placeholder 7"/>
          <p:cNvSpPr>
            <a:spLocks noGrp="1"/>
          </p:cNvSpPr>
          <p:nvPr>
            <p:ph type="ftr" sz="quarter" idx="11"/>
          </p:nvPr>
        </p:nvSpPr>
        <p:spPr/>
        <p:txBody>
          <a:bodyPr/>
          <a:lstStyle/>
          <a:p>
            <a:r>
              <a:rPr lang="tr-TR"/>
              <a:t>R. Hakan ÖZYILDIZ</a:t>
            </a:r>
          </a:p>
        </p:txBody>
      </p:sp>
      <p:sp>
        <p:nvSpPr>
          <p:cNvPr id="9" name="Slide Number Placeholder 8"/>
          <p:cNvSpPr>
            <a:spLocks noGrp="1"/>
          </p:cNvSpPr>
          <p:nvPr>
            <p:ph type="sldNum" sz="quarter" idx="12"/>
          </p:nvPr>
        </p:nvSpPr>
        <p:spPr/>
        <p:txBody>
          <a:bodyPr/>
          <a:lstStyle/>
          <a:p>
            <a:fld id="{41A9FDFC-C9D3-41CC-9B18-AB3E3A15C395}"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D22871A5-8770-4315-B7D5-99987ABEC22F}" type="datetime1">
              <a:rPr lang="tr-TR" smtClean="0"/>
              <a:pPr/>
              <a:t>05.05.2025</a:t>
            </a:fld>
            <a:endParaRPr lang="tr-TR"/>
          </a:p>
        </p:txBody>
      </p:sp>
      <p:sp>
        <p:nvSpPr>
          <p:cNvPr id="4" name="Footer Placeholder 3"/>
          <p:cNvSpPr>
            <a:spLocks noGrp="1"/>
          </p:cNvSpPr>
          <p:nvPr>
            <p:ph type="ftr" sz="quarter" idx="11"/>
          </p:nvPr>
        </p:nvSpPr>
        <p:spPr/>
        <p:txBody>
          <a:bodyPr/>
          <a:lstStyle/>
          <a:p>
            <a:r>
              <a:rPr lang="tr-TR"/>
              <a:t>R. Hakan ÖZYILDIZ</a:t>
            </a:r>
          </a:p>
        </p:txBody>
      </p:sp>
      <p:sp>
        <p:nvSpPr>
          <p:cNvPr id="5" name="Slide Number Placeholder 4"/>
          <p:cNvSpPr>
            <a:spLocks noGrp="1"/>
          </p:cNvSpPr>
          <p:nvPr>
            <p:ph type="sldNum" sz="quarter" idx="12"/>
          </p:nvPr>
        </p:nvSpPr>
        <p:spPr/>
        <p:txBody>
          <a:bodyPr/>
          <a:lstStyle/>
          <a:p>
            <a:fld id="{41A9FDFC-C9D3-41CC-9B18-AB3E3A15C395}"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33619-36B7-4F64-9312-F5C6EC68EA48}" type="datetime1">
              <a:rPr lang="tr-TR" smtClean="0"/>
              <a:pPr/>
              <a:t>05.05.2025</a:t>
            </a:fld>
            <a:endParaRPr lang="tr-TR"/>
          </a:p>
        </p:txBody>
      </p:sp>
      <p:sp>
        <p:nvSpPr>
          <p:cNvPr id="3" name="Footer Placeholder 2"/>
          <p:cNvSpPr>
            <a:spLocks noGrp="1"/>
          </p:cNvSpPr>
          <p:nvPr>
            <p:ph type="ftr" sz="quarter" idx="11"/>
          </p:nvPr>
        </p:nvSpPr>
        <p:spPr/>
        <p:txBody>
          <a:bodyPr/>
          <a:lstStyle/>
          <a:p>
            <a:r>
              <a:rPr lang="tr-TR"/>
              <a:t>R. Hakan ÖZYILDIZ</a:t>
            </a:r>
          </a:p>
        </p:txBody>
      </p:sp>
      <p:sp>
        <p:nvSpPr>
          <p:cNvPr id="4" name="Slide Number Placeholder 3"/>
          <p:cNvSpPr>
            <a:spLocks noGrp="1"/>
          </p:cNvSpPr>
          <p:nvPr>
            <p:ph type="sldNum" sz="quarter" idx="12"/>
          </p:nvPr>
        </p:nvSpPr>
        <p:spPr/>
        <p:txBody>
          <a:bodyPr/>
          <a:lstStyle/>
          <a:p>
            <a:fld id="{41A9FDFC-C9D3-41CC-9B18-AB3E3A15C395}"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B97C4C-8445-4D9F-9574-3118B91F6AC9}" type="datetime1">
              <a:rPr lang="tr-TR" smtClean="0"/>
              <a:pPr/>
              <a:t>05.05.2025</a:t>
            </a:fld>
            <a:endParaRPr lang="tr-TR"/>
          </a:p>
        </p:txBody>
      </p:sp>
      <p:sp>
        <p:nvSpPr>
          <p:cNvPr id="6" name="Footer Placeholder 5"/>
          <p:cNvSpPr>
            <a:spLocks noGrp="1"/>
          </p:cNvSpPr>
          <p:nvPr>
            <p:ph type="ftr" sz="quarter" idx="11"/>
          </p:nvPr>
        </p:nvSpPr>
        <p:spPr/>
        <p:txBody>
          <a:bodyPr/>
          <a:lstStyle/>
          <a:p>
            <a:r>
              <a:rPr lang="tr-TR"/>
              <a:t>R. Hakan ÖZYILDIZ</a:t>
            </a:r>
          </a:p>
        </p:txBody>
      </p:sp>
      <p:sp>
        <p:nvSpPr>
          <p:cNvPr id="7" name="Slide Number Placeholder 6"/>
          <p:cNvSpPr>
            <a:spLocks noGrp="1"/>
          </p:cNvSpPr>
          <p:nvPr>
            <p:ph type="sldNum" sz="quarter" idx="12"/>
          </p:nvPr>
        </p:nvSpPr>
        <p:spPr/>
        <p:txBody>
          <a:bodyPr/>
          <a:lstStyle/>
          <a:p>
            <a:fld id="{41A9FDFC-C9D3-41CC-9B18-AB3E3A15C395}"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EB8534-46C4-42C5-86BF-D468407E98A4}" type="datetime1">
              <a:rPr lang="tr-TR" smtClean="0"/>
              <a:pPr/>
              <a:t>05.05.2025</a:t>
            </a:fld>
            <a:endParaRPr lang="tr-TR"/>
          </a:p>
        </p:txBody>
      </p:sp>
      <p:sp>
        <p:nvSpPr>
          <p:cNvPr id="6" name="Footer Placeholder 5"/>
          <p:cNvSpPr>
            <a:spLocks noGrp="1"/>
          </p:cNvSpPr>
          <p:nvPr>
            <p:ph type="ftr" sz="quarter" idx="11"/>
          </p:nvPr>
        </p:nvSpPr>
        <p:spPr/>
        <p:txBody>
          <a:bodyPr/>
          <a:lstStyle/>
          <a:p>
            <a:r>
              <a:rPr lang="tr-TR"/>
              <a:t>R. Hakan ÖZYILDIZ</a:t>
            </a:r>
          </a:p>
        </p:txBody>
      </p:sp>
      <p:sp>
        <p:nvSpPr>
          <p:cNvPr id="7" name="Slide Number Placeholder 6"/>
          <p:cNvSpPr>
            <a:spLocks noGrp="1"/>
          </p:cNvSpPr>
          <p:nvPr>
            <p:ph type="sldNum" sz="quarter" idx="12"/>
          </p:nvPr>
        </p:nvSpPr>
        <p:spPr/>
        <p:txBody>
          <a:bodyPr/>
          <a:lstStyle/>
          <a:p>
            <a:fld id="{41A9FDFC-C9D3-41CC-9B18-AB3E3A15C395}"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C2A529-5F32-4DB7-AA62-117BFEA90C1E}" type="datetime1">
              <a:rPr lang="tr-TR" smtClean="0"/>
              <a:pPr/>
              <a:t>05.05.2025</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R. Hakan ÖZYILDIZ</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A9FDFC-C9D3-41CC-9B18-AB3E3A15C395}"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akanozyildiz@gamil.com" TargetMode="External"/><Relationship Id="rId2" Type="http://schemas.openxmlformats.org/officeDocument/2006/relationships/hyperlink" Target="http://www.hozyildiz.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www.dpt.org.t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2"/>
            <a:ext cx="7772400" cy="2664295"/>
          </a:xfrm>
        </p:spPr>
        <p:txBody>
          <a:bodyPr>
            <a:normAutofit fontScale="90000"/>
          </a:bodyPr>
          <a:lstStyle/>
          <a:p>
            <a:r>
              <a:rPr lang="tr-TR"/>
              <a:t>Kayıtdışılık</a:t>
            </a:r>
            <a:r>
              <a:rPr lang="tr-TR" dirty="0"/>
              <a:t>:</a:t>
            </a:r>
            <a:br>
              <a:rPr lang="tr-TR" dirty="0"/>
            </a:br>
            <a:r>
              <a:rPr lang="tr-TR" dirty="0"/>
              <a:t>Ülkenin </a:t>
            </a:r>
            <a:r>
              <a:rPr lang="tr-TR" b="1" dirty="0">
                <a:solidFill>
                  <a:srgbClr val="00B050"/>
                </a:solidFill>
              </a:rPr>
              <a:t>en temel </a:t>
            </a:r>
            <a:r>
              <a:rPr lang="tr-TR"/>
              <a:t/>
            </a:r>
            <a:br>
              <a:rPr lang="tr-TR"/>
            </a:br>
            <a:r>
              <a:rPr lang="tr-TR" u="sng"/>
              <a:t>sosyolojik,ekonomik </a:t>
            </a:r>
            <a:r>
              <a:rPr lang="tr-TR" u="sng" dirty="0"/>
              <a:t>ve politik </a:t>
            </a:r>
            <a:r>
              <a:rPr lang="tr-TR" dirty="0"/>
              <a:t/>
            </a:r>
            <a:br>
              <a:rPr lang="tr-TR" dirty="0"/>
            </a:br>
            <a:r>
              <a:rPr lang="tr-TR" b="1" dirty="0">
                <a:solidFill>
                  <a:srgbClr val="00B050"/>
                </a:solidFill>
              </a:rPr>
              <a:t>sorunu</a:t>
            </a:r>
          </a:p>
        </p:txBody>
      </p:sp>
      <p:sp>
        <p:nvSpPr>
          <p:cNvPr id="3" name="Subtitle 2"/>
          <p:cNvSpPr>
            <a:spLocks noGrp="1"/>
          </p:cNvSpPr>
          <p:nvPr>
            <p:ph type="subTitle" idx="1"/>
          </p:nvPr>
        </p:nvSpPr>
        <p:spPr/>
        <p:txBody>
          <a:bodyPr>
            <a:normAutofit fontScale="92500" lnSpcReduction="20000"/>
          </a:bodyPr>
          <a:lstStyle/>
          <a:p>
            <a:r>
              <a:rPr lang="tr-TR" sz="4400" b="1" dirty="0">
                <a:solidFill>
                  <a:srgbClr val="FF0000"/>
                </a:solidFill>
              </a:rPr>
              <a:t>R. Hakan ÖZYILDIZ</a:t>
            </a:r>
          </a:p>
          <a:p>
            <a:r>
              <a:rPr lang="tr-TR" sz="2400" b="1" dirty="0" smtClean="0"/>
              <a:t>2025</a:t>
            </a:r>
            <a:endParaRPr lang="tr-TR" sz="2400" b="1" dirty="0"/>
          </a:p>
          <a:p>
            <a:r>
              <a:rPr lang="tr-TR" sz="2400" b="1" dirty="0">
                <a:hlinkClick r:id="rId2"/>
              </a:rPr>
              <a:t>www.hozyildiz.com</a:t>
            </a:r>
            <a:endParaRPr lang="tr-TR" sz="2400" b="1" dirty="0"/>
          </a:p>
          <a:p>
            <a:r>
              <a:rPr lang="tr-TR" sz="2400" b="1" dirty="0">
                <a:hlinkClick r:id="rId3"/>
              </a:rPr>
              <a:t>hakanozyildiz@gamil.com</a:t>
            </a:r>
            <a:endParaRPr lang="tr-TR" sz="2400" b="1" dirty="0"/>
          </a:p>
          <a:p>
            <a:endParaRPr lang="tr-TR" sz="2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Kayıtdışılıkla mücadelenin amacı</a:t>
            </a:r>
          </a:p>
        </p:txBody>
      </p:sp>
      <p:sp>
        <p:nvSpPr>
          <p:cNvPr id="3" name="Content Placeholder 2"/>
          <p:cNvSpPr>
            <a:spLocks noGrp="1"/>
          </p:cNvSpPr>
          <p:nvPr>
            <p:ph idx="1"/>
          </p:nvPr>
        </p:nvSpPr>
        <p:spPr/>
        <p:txBody>
          <a:bodyPr/>
          <a:lstStyle/>
          <a:p>
            <a:r>
              <a:rPr lang="tr-TR" dirty="0"/>
              <a:t>Devletin ekonomik faaliyetleri kayıt ve beyan altına alarak yasaların öngördüğü koşullarda vergi toplanması, bu ekononmik büyüklüğü vergi istihdam ve milli gelir boyutlarıyla kavranması,</a:t>
            </a:r>
          </a:p>
          <a:p>
            <a:r>
              <a:rPr lang="tr-TR" dirty="0"/>
              <a:t>Suç kaynaklı ekonomik faliyetleri denetim altında tutarak önlenmesi.</a:t>
            </a:r>
          </a:p>
        </p:txBody>
      </p:sp>
      <p:sp>
        <p:nvSpPr>
          <p:cNvPr id="4" name="Footer Placeholder 3"/>
          <p:cNvSpPr>
            <a:spLocks noGrp="1"/>
          </p:cNvSpPr>
          <p:nvPr>
            <p:ph type="ftr" sz="quarter" idx="11"/>
          </p:nvPr>
        </p:nvSpPr>
        <p:spPr/>
        <p:txBody>
          <a:bodyPr/>
          <a:lstStyle/>
          <a:p>
            <a:r>
              <a:rPr lang="tr-TR"/>
              <a:t>R. Hakan ÖZYILDIZ</a:t>
            </a:r>
          </a:p>
        </p:txBody>
      </p:sp>
      <p:sp>
        <p:nvSpPr>
          <p:cNvPr id="5" name="Slide Number Placeholder 4"/>
          <p:cNvSpPr>
            <a:spLocks noGrp="1"/>
          </p:cNvSpPr>
          <p:nvPr>
            <p:ph type="sldNum" sz="quarter" idx="12"/>
          </p:nvPr>
        </p:nvSpPr>
        <p:spPr/>
        <p:txBody>
          <a:bodyPr/>
          <a:lstStyle/>
          <a:p>
            <a:fld id="{41A9FDFC-C9D3-41CC-9B18-AB3E3A15C395}" type="slidenum">
              <a:rPr lang="tr-TR" smtClean="0"/>
              <a:pPr/>
              <a:t>10</a:t>
            </a:fld>
            <a:endParaRPr 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tr-TR" sz="3200" dirty="0"/>
              <a:t>Sosyolojik nedenleri </a:t>
            </a:r>
          </a:p>
        </p:txBody>
      </p:sp>
      <p:sp>
        <p:nvSpPr>
          <p:cNvPr id="3" name="Content Placeholder 2"/>
          <p:cNvSpPr>
            <a:spLocks noGrp="1"/>
          </p:cNvSpPr>
          <p:nvPr>
            <p:ph idx="1"/>
          </p:nvPr>
        </p:nvSpPr>
        <p:spPr/>
        <p:txBody>
          <a:bodyPr/>
          <a:lstStyle/>
          <a:p>
            <a:r>
              <a:rPr lang="tr-TR" dirty="0"/>
              <a:t>Hızlı nüfus artışı ve göçün doğurduğu işsizlik ve çarpık kentleşme işgücü piyasasını olumsuz etkiliyor.</a:t>
            </a:r>
          </a:p>
          <a:p>
            <a:r>
              <a:rPr lang="tr-TR" dirty="0"/>
              <a:t>Ülkede eğitim düzeyinin düşüklüğü vergi bilincinin gelişmesinin önünde engel.</a:t>
            </a:r>
          </a:p>
          <a:p>
            <a:r>
              <a:rPr lang="tr-TR" dirty="0"/>
              <a:t>Küreselleşmeyle artan rekabet esnek üretimin önemini büyütüyor.</a:t>
            </a:r>
          </a:p>
        </p:txBody>
      </p:sp>
      <p:sp>
        <p:nvSpPr>
          <p:cNvPr id="4" name="Footer Placeholder 3"/>
          <p:cNvSpPr>
            <a:spLocks noGrp="1"/>
          </p:cNvSpPr>
          <p:nvPr>
            <p:ph type="ftr" sz="quarter" idx="11"/>
          </p:nvPr>
        </p:nvSpPr>
        <p:spPr/>
        <p:txBody>
          <a:bodyPr/>
          <a:lstStyle/>
          <a:p>
            <a:r>
              <a:rPr lang="tr-TR"/>
              <a:t>R. Hakan ÖZYILDIZ</a:t>
            </a:r>
          </a:p>
        </p:txBody>
      </p:sp>
      <p:sp>
        <p:nvSpPr>
          <p:cNvPr id="5" name="Slide Number Placeholder 4"/>
          <p:cNvSpPr>
            <a:spLocks noGrp="1"/>
          </p:cNvSpPr>
          <p:nvPr>
            <p:ph type="sldNum" sz="quarter" idx="12"/>
          </p:nvPr>
        </p:nvSpPr>
        <p:spPr/>
        <p:txBody>
          <a:bodyPr/>
          <a:lstStyle/>
          <a:p>
            <a:fld id="{41A9FDFC-C9D3-41CC-9B18-AB3E3A15C395}" type="slidenum">
              <a:rPr lang="tr-TR" smtClean="0"/>
              <a:pPr/>
              <a:t>11</a:t>
            </a:fld>
            <a:endParaRPr 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Esnek üretim...</a:t>
            </a:r>
          </a:p>
        </p:txBody>
      </p:sp>
      <p:sp>
        <p:nvSpPr>
          <p:cNvPr id="3" name="Content Placeholder 2"/>
          <p:cNvSpPr>
            <a:spLocks noGrp="1"/>
          </p:cNvSpPr>
          <p:nvPr>
            <p:ph idx="1"/>
          </p:nvPr>
        </p:nvSpPr>
        <p:spPr/>
        <p:txBody>
          <a:bodyPr/>
          <a:lstStyle/>
          <a:p>
            <a:r>
              <a:rPr lang="tr-TR" dirty="0"/>
              <a:t>Sanayileşmiş ülke ABD, dizayn üretiyor. </a:t>
            </a:r>
          </a:p>
          <a:p>
            <a:pPr lvl="1"/>
            <a:r>
              <a:rPr lang="tr-TR" dirty="0"/>
              <a:t>(i-phone, i-pad)</a:t>
            </a:r>
          </a:p>
          <a:p>
            <a:r>
              <a:rPr lang="tr-TR" dirty="0"/>
              <a:t>Gelişme yolundakinde ucuz işçilik sayesinde milyonlarca istihdam yaratılıyor.</a:t>
            </a:r>
          </a:p>
          <a:p>
            <a:r>
              <a:rPr lang="tr-TR" dirty="0"/>
              <a:t>Esnek üretim yapabilen küçük işletmeler, gittikçe yaygınlaşıyor.</a:t>
            </a:r>
          </a:p>
          <a:p>
            <a:r>
              <a:rPr lang="tr-TR" dirty="0"/>
              <a:t>Sendikalaşma yok, toplu sözleşme yok vs.</a:t>
            </a:r>
          </a:p>
        </p:txBody>
      </p:sp>
      <p:sp>
        <p:nvSpPr>
          <p:cNvPr id="4" name="Footer Placeholder 3"/>
          <p:cNvSpPr>
            <a:spLocks noGrp="1"/>
          </p:cNvSpPr>
          <p:nvPr>
            <p:ph type="ftr" sz="quarter" idx="11"/>
          </p:nvPr>
        </p:nvSpPr>
        <p:spPr/>
        <p:txBody>
          <a:bodyPr/>
          <a:lstStyle/>
          <a:p>
            <a:r>
              <a:rPr lang="tr-TR"/>
              <a:t>R. Hakan ÖZYILDIZ</a:t>
            </a:r>
          </a:p>
        </p:txBody>
      </p:sp>
      <p:sp>
        <p:nvSpPr>
          <p:cNvPr id="5" name="Slide Number Placeholder 4"/>
          <p:cNvSpPr>
            <a:spLocks noGrp="1"/>
          </p:cNvSpPr>
          <p:nvPr>
            <p:ph type="sldNum" sz="quarter" idx="12"/>
          </p:nvPr>
        </p:nvSpPr>
        <p:spPr/>
        <p:txBody>
          <a:bodyPr/>
          <a:lstStyle/>
          <a:p>
            <a:fld id="{41A9FDFC-C9D3-41CC-9B18-AB3E3A15C395}" type="slidenum">
              <a:rPr lang="tr-TR" smtClean="0"/>
              <a:pPr/>
              <a:t>12</a:t>
            </a:fld>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dirty="0"/>
              <a:t>İstihdam açısından kayıtdışılık</a:t>
            </a:r>
          </a:p>
        </p:txBody>
      </p:sp>
      <p:sp>
        <p:nvSpPr>
          <p:cNvPr id="3" name="Content Placeholder 2"/>
          <p:cNvSpPr>
            <a:spLocks noGrp="1"/>
          </p:cNvSpPr>
          <p:nvPr>
            <p:ph idx="1"/>
          </p:nvPr>
        </p:nvSpPr>
        <p:spPr/>
        <p:txBody>
          <a:bodyPr>
            <a:normAutofit fontScale="92500" lnSpcReduction="10000"/>
          </a:bodyPr>
          <a:lstStyle/>
          <a:p>
            <a:r>
              <a:rPr lang="tr-TR" dirty="0"/>
              <a:t>Tamamen bildirilmeyenler</a:t>
            </a:r>
          </a:p>
          <a:p>
            <a:pPr lvl="1"/>
            <a:r>
              <a:rPr lang="tr-TR" dirty="0"/>
              <a:t>Yasal olmayan ekonomik faaliyetler</a:t>
            </a:r>
          </a:p>
          <a:p>
            <a:pPr lvl="1"/>
            <a:r>
              <a:rPr lang="tr-TR" dirty="0"/>
              <a:t>Yasal olan ekonomik faaliyetler (işçi sağlığı vb standartlardan kaçış vb...)</a:t>
            </a:r>
          </a:p>
          <a:p>
            <a:r>
              <a:rPr lang="tr-TR" dirty="0"/>
              <a:t>Kısmen bildirilenler (İşyerini kamuya deklere ediyorlar)</a:t>
            </a:r>
          </a:p>
          <a:p>
            <a:pPr lvl="1"/>
            <a:r>
              <a:rPr lang="tr-TR" dirty="0"/>
              <a:t>Primden kaynaklanan eksik bilgilendirme ( 30 gün çalıştırıp, 15 gün prim ödeme)</a:t>
            </a:r>
          </a:p>
          <a:p>
            <a:pPr lvl="1"/>
            <a:r>
              <a:rPr lang="tr-TR" dirty="0"/>
              <a:t>Gelir ve ücretten kaynaklanan eksik bilgilendirme (alınan ücreti eksik bildirme)</a:t>
            </a:r>
          </a:p>
        </p:txBody>
      </p:sp>
      <p:sp>
        <p:nvSpPr>
          <p:cNvPr id="4" name="Footer Placeholder 3"/>
          <p:cNvSpPr>
            <a:spLocks noGrp="1"/>
          </p:cNvSpPr>
          <p:nvPr>
            <p:ph type="ftr" sz="quarter" idx="11"/>
          </p:nvPr>
        </p:nvSpPr>
        <p:spPr/>
        <p:txBody>
          <a:bodyPr/>
          <a:lstStyle/>
          <a:p>
            <a:r>
              <a:rPr lang="tr-TR"/>
              <a:t>R. Hakan ÖZYILDIZ</a:t>
            </a:r>
          </a:p>
        </p:txBody>
      </p:sp>
      <p:sp>
        <p:nvSpPr>
          <p:cNvPr id="5" name="Slide Number Placeholder 4"/>
          <p:cNvSpPr>
            <a:spLocks noGrp="1"/>
          </p:cNvSpPr>
          <p:nvPr>
            <p:ph type="sldNum" sz="quarter" idx="12"/>
          </p:nvPr>
        </p:nvSpPr>
        <p:spPr/>
        <p:txBody>
          <a:bodyPr/>
          <a:lstStyle/>
          <a:p>
            <a:fld id="{41A9FDFC-C9D3-41CC-9B18-AB3E3A15C395}" type="slidenum">
              <a:rPr lang="tr-TR" smtClean="0"/>
              <a:pPr/>
              <a:t>13</a:t>
            </a:fld>
            <a:endParaRPr lang="tr-T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4248" y="274638"/>
            <a:ext cx="1882552" cy="6106690"/>
          </a:xfrm>
        </p:spPr>
        <p:txBody>
          <a:bodyPr>
            <a:normAutofit/>
          </a:bodyPr>
          <a:lstStyle/>
          <a:p>
            <a:r>
              <a:rPr lang="tr-TR" sz="2800" dirty="0"/>
              <a:t>Aslında çok da yüksek değil. Ancak, rekabet şartlarına dikkat...</a:t>
            </a:r>
          </a:p>
        </p:txBody>
      </p:sp>
      <p:sp>
        <p:nvSpPr>
          <p:cNvPr id="3" name="Footer Placeholder 2"/>
          <p:cNvSpPr>
            <a:spLocks noGrp="1"/>
          </p:cNvSpPr>
          <p:nvPr>
            <p:ph type="ftr" sz="quarter" idx="11"/>
          </p:nvPr>
        </p:nvSpPr>
        <p:spPr/>
        <p:txBody>
          <a:bodyPr/>
          <a:lstStyle/>
          <a:p>
            <a:r>
              <a:rPr lang="tr-TR"/>
              <a:t>R. Hakan ÖZYILDIZ</a:t>
            </a:r>
          </a:p>
        </p:txBody>
      </p:sp>
      <p:sp>
        <p:nvSpPr>
          <p:cNvPr id="4" name="Slide Number Placeholder 3"/>
          <p:cNvSpPr>
            <a:spLocks noGrp="1"/>
          </p:cNvSpPr>
          <p:nvPr>
            <p:ph type="sldNum" sz="quarter" idx="12"/>
          </p:nvPr>
        </p:nvSpPr>
        <p:spPr/>
        <p:txBody>
          <a:bodyPr/>
          <a:lstStyle/>
          <a:p>
            <a:fld id="{41A9FDFC-C9D3-41CC-9B18-AB3E3A15C395}" type="slidenum">
              <a:rPr lang="tr-TR" smtClean="0"/>
              <a:pPr/>
              <a:t>14</a:t>
            </a:fld>
            <a:endParaRPr lang="tr-TR"/>
          </a:p>
        </p:txBody>
      </p:sp>
      <p:pic>
        <p:nvPicPr>
          <p:cNvPr id="19458" name="Picture 2"/>
          <p:cNvPicPr>
            <a:picLocks noChangeAspect="1" noChangeArrowheads="1"/>
          </p:cNvPicPr>
          <p:nvPr/>
        </p:nvPicPr>
        <p:blipFill>
          <a:blip r:embed="rId2" cstate="print"/>
          <a:srcRect/>
          <a:stretch>
            <a:fillRect/>
          </a:stretch>
        </p:blipFill>
        <p:spPr bwMode="auto">
          <a:xfrm>
            <a:off x="179512" y="188640"/>
            <a:ext cx="6477000" cy="640871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r>
              <a:rPr lang="tr-TR" sz="2800" dirty="0"/>
              <a:t>Şirketlerin durumu</a:t>
            </a:r>
          </a:p>
        </p:txBody>
      </p:sp>
      <p:sp>
        <p:nvSpPr>
          <p:cNvPr id="3" name="Footer Placeholder 2"/>
          <p:cNvSpPr>
            <a:spLocks noGrp="1"/>
          </p:cNvSpPr>
          <p:nvPr>
            <p:ph type="ftr" sz="quarter" idx="11"/>
          </p:nvPr>
        </p:nvSpPr>
        <p:spPr/>
        <p:txBody>
          <a:bodyPr/>
          <a:lstStyle/>
          <a:p>
            <a:r>
              <a:rPr lang="tr-TR"/>
              <a:t>R. Hakan ÖZYILDIZ</a:t>
            </a:r>
          </a:p>
        </p:txBody>
      </p:sp>
      <p:sp>
        <p:nvSpPr>
          <p:cNvPr id="4" name="Slide Number Placeholder 3"/>
          <p:cNvSpPr>
            <a:spLocks noGrp="1"/>
          </p:cNvSpPr>
          <p:nvPr>
            <p:ph type="sldNum" sz="quarter" idx="12"/>
          </p:nvPr>
        </p:nvSpPr>
        <p:spPr/>
        <p:txBody>
          <a:bodyPr/>
          <a:lstStyle/>
          <a:p>
            <a:fld id="{41A9FDFC-C9D3-41CC-9B18-AB3E3A15C395}" type="slidenum">
              <a:rPr lang="tr-TR" smtClean="0"/>
              <a:pPr/>
              <a:t>15</a:t>
            </a:fld>
            <a:endParaRPr lang="tr-TR"/>
          </a:p>
        </p:txBody>
      </p:sp>
      <p:pic>
        <p:nvPicPr>
          <p:cNvPr id="4098" name="Picture 2"/>
          <p:cNvPicPr>
            <a:picLocks noChangeAspect="1" noChangeArrowheads="1"/>
          </p:cNvPicPr>
          <p:nvPr/>
        </p:nvPicPr>
        <p:blipFill>
          <a:blip r:embed="rId2" cstate="print"/>
          <a:srcRect/>
          <a:stretch>
            <a:fillRect/>
          </a:stretch>
        </p:blipFill>
        <p:spPr bwMode="auto">
          <a:xfrm>
            <a:off x="1142976" y="1142984"/>
            <a:ext cx="6715172" cy="5214974"/>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a:bodyPr>
          <a:lstStyle/>
          <a:p>
            <a:r>
              <a:rPr lang="tr-TR" sz="3200" dirty="0"/>
              <a:t>Rekabete engel oluşturuyor</a:t>
            </a:r>
          </a:p>
        </p:txBody>
      </p:sp>
      <p:sp>
        <p:nvSpPr>
          <p:cNvPr id="3" name="Footer Placeholder 2"/>
          <p:cNvSpPr>
            <a:spLocks noGrp="1"/>
          </p:cNvSpPr>
          <p:nvPr>
            <p:ph type="ftr" sz="quarter" idx="11"/>
          </p:nvPr>
        </p:nvSpPr>
        <p:spPr/>
        <p:txBody>
          <a:bodyPr/>
          <a:lstStyle/>
          <a:p>
            <a:r>
              <a:rPr lang="tr-TR"/>
              <a:t>R. Hakan ÖZYILDIZ</a:t>
            </a:r>
          </a:p>
        </p:txBody>
      </p:sp>
      <p:sp>
        <p:nvSpPr>
          <p:cNvPr id="4" name="Slide Number Placeholder 3"/>
          <p:cNvSpPr>
            <a:spLocks noGrp="1"/>
          </p:cNvSpPr>
          <p:nvPr>
            <p:ph type="sldNum" sz="quarter" idx="12"/>
          </p:nvPr>
        </p:nvSpPr>
        <p:spPr/>
        <p:txBody>
          <a:bodyPr/>
          <a:lstStyle/>
          <a:p>
            <a:fld id="{41A9FDFC-C9D3-41CC-9B18-AB3E3A15C395}" type="slidenum">
              <a:rPr lang="tr-TR" smtClean="0"/>
              <a:pPr/>
              <a:t>16</a:t>
            </a:fld>
            <a:endParaRPr lang="tr-TR"/>
          </a:p>
        </p:txBody>
      </p:sp>
      <p:pic>
        <p:nvPicPr>
          <p:cNvPr id="5122" name="Picture 2"/>
          <p:cNvPicPr>
            <a:picLocks noChangeAspect="1" noChangeArrowheads="1"/>
          </p:cNvPicPr>
          <p:nvPr/>
        </p:nvPicPr>
        <p:blipFill>
          <a:blip r:embed="rId2" cstate="print"/>
          <a:srcRect/>
          <a:stretch>
            <a:fillRect/>
          </a:stretch>
        </p:blipFill>
        <p:spPr bwMode="auto">
          <a:xfrm>
            <a:off x="500034" y="1643050"/>
            <a:ext cx="8143932" cy="464347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fontScale="90000"/>
          </a:bodyPr>
          <a:lstStyle/>
          <a:p>
            <a:r>
              <a:rPr lang="tr-TR" sz="3200" dirty="0"/>
              <a:t>Devlet seyirci kalınca şartlar şirketleri kayıtdışılığa zorluyor</a:t>
            </a:r>
          </a:p>
        </p:txBody>
      </p:sp>
      <p:sp>
        <p:nvSpPr>
          <p:cNvPr id="3" name="Footer Placeholder 2"/>
          <p:cNvSpPr>
            <a:spLocks noGrp="1"/>
          </p:cNvSpPr>
          <p:nvPr>
            <p:ph type="ftr" sz="quarter" idx="11"/>
          </p:nvPr>
        </p:nvSpPr>
        <p:spPr/>
        <p:txBody>
          <a:bodyPr/>
          <a:lstStyle/>
          <a:p>
            <a:r>
              <a:rPr lang="tr-TR"/>
              <a:t>R. Hakan ÖZYILDIZ</a:t>
            </a:r>
          </a:p>
        </p:txBody>
      </p:sp>
      <p:sp>
        <p:nvSpPr>
          <p:cNvPr id="4" name="Slide Number Placeholder 3"/>
          <p:cNvSpPr>
            <a:spLocks noGrp="1"/>
          </p:cNvSpPr>
          <p:nvPr>
            <p:ph type="sldNum" sz="quarter" idx="12"/>
          </p:nvPr>
        </p:nvSpPr>
        <p:spPr/>
        <p:txBody>
          <a:bodyPr/>
          <a:lstStyle/>
          <a:p>
            <a:fld id="{41A9FDFC-C9D3-41CC-9B18-AB3E3A15C395}" type="slidenum">
              <a:rPr lang="tr-TR" smtClean="0"/>
              <a:pPr/>
              <a:t>17</a:t>
            </a:fld>
            <a:endParaRPr lang="tr-TR"/>
          </a:p>
        </p:txBody>
      </p:sp>
      <p:pic>
        <p:nvPicPr>
          <p:cNvPr id="6146" name="Picture 2"/>
          <p:cNvPicPr>
            <a:picLocks noChangeAspect="1" noChangeArrowheads="1"/>
          </p:cNvPicPr>
          <p:nvPr/>
        </p:nvPicPr>
        <p:blipFill>
          <a:blip r:embed="rId2" cstate="print"/>
          <a:srcRect/>
          <a:stretch>
            <a:fillRect/>
          </a:stretch>
        </p:blipFill>
        <p:spPr bwMode="auto">
          <a:xfrm>
            <a:off x="785786" y="1714488"/>
            <a:ext cx="7143800" cy="4500593"/>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a:t>Küçük işletme yapısı ekonomik faaliyetlerin izlenmesini zorlaştırıyor.</a:t>
            </a:r>
          </a:p>
        </p:txBody>
      </p:sp>
      <p:sp>
        <p:nvSpPr>
          <p:cNvPr id="6" name="Text Placeholder 5"/>
          <p:cNvSpPr>
            <a:spLocks noGrp="1"/>
          </p:cNvSpPr>
          <p:nvPr>
            <p:ph type="body" sz="half" idx="2"/>
          </p:nvPr>
        </p:nvSpPr>
        <p:spPr>
          <a:xfrm>
            <a:off x="457200" y="1916832"/>
            <a:ext cx="3008313" cy="4209331"/>
          </a:xfrm>
        </p:spPr>
        <p:txBody>
          <a:bodyPr>
            <a:normAutofit/>
          </a:bodyPr>
          <a:lstStyle/>
          <a:p>
            <a:r>
              <a:rPr lang="tr-TR" sz="2000" dirty="0"/>
              <a:t>İşletmelerin büyüklüğü asıl sorun.</a:t>
            </a:r>
          </a:p>
          <a:p>
            <a:r>
              <a:rPr lang="tr-TR" sz="2000" dirty="0"/>
              <a:t>Ama teşvik sistemi ile bunun üzerinden gelinmesi mümkün. </a:t>
            </a:r>
          </a:p>
          <a:p>
            <a:r>
              <a:rPr lang="tr-TR" sz="2000" dirty="0"/>
              <a:t>Sadece siyasi çıkarların işin içine sokulmaması lazım.</a:t>
            </a:r>
          </a:p>
          <a:p>
            <a:r>
              <a:rPr lang="tr-TR" sz="2000" dirty="0"/>
              <a:t>Bu yolla sermeye birikimi ve yandaş yaratma politikalarından vazgeçilmeli.</a:t>
            </a:r>
          </a:p>
        </p:txBody>
      </p:sp>
      <p:pic>
        <p:nvPicPr>
          <p:cNvPr id="7" name="Picture 2"/>
          <p:cNvPicPr>
            <a:picLocks noGrp="1" noChangeAspect="1" noChangeArrowheads="1"/>
          </p:cNvPicPr>
          <p:nvPr>
            <p:ph idx="1"/>
          </p:nvPr>
        </p:nvPicPr>
        <p:blipFill>
          <a:blip r:embed="rId2" cstate="print"/>
          <a:srcRect/>
          <a:stretch>
            <a:fillRect/>
          </a:stretch>
        </p:blipFill>
        <p:spPr bwMode="auto">
          <a:xfrm>
            <a:off x="3575050" y="1556792"/>
            <a:ext cx="5111750" cy="3528391"/>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41A9FDFC-C9D3-41CC-9B18-AB3E3A15C395}" type="slidenum">
              <a:rPr lang="tr-TR" smtClean="0"/>
              <a:pPr/>
              <a:t>18</a:t>
            </a:fld>
            <a:endParaRPr lang="tr-TR"/>
          </a:p>
        </p:txBody>
      </p:sp>
      <p:sp>
        <p:nvSpPr>
          <p:cNvPr id="9" name="Footer Placeholder 8"/>
          <p:cNvSpPr>
            <a:spLocks noGrp="1"/>
          </p:cNvSpPr>
          <p:nvPr>
            <p:ph type="ftr" sz="quarter" idx="11"/>
          </p:nvPr>
        </p:nvSpPr>
        <p:spPr/>
        <p:txBody>
          <a:bodyPr/>
          <a:lstStyle/>
          <a:p>
            <a:r>
              <a:rPr lang="tr-TR"/>
              <a:t>R. Hakan ÖZYILDIZ</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tr-TR" sz="2800" dirty="0"/>
              <a:t>Kayıtlı ekonomi vergi ve prim toplamak olarak algılanmamalı.</a:t>
            </a:r>
          </a:p>
        </p:txBody>
      </p:sp>
      <p:pic>
        <p:nvPicPr>
          <p:cNvPr id="7170" name="Picture 2"/>
          <p:cNvPicPr>
            <a:picLocks noChangeAspect="1" noChangeArrowheads="1"/>
          </p:cNvPicPr>
          <p:nvPr/>
        </p:nvPicPr>
        <p:blipFill>
          <a:blip r:embed="rId2" cstate="print"/>
          <a:srcRect/>
          <a:stretch>
            <a:fillRect/>
          </a:stretch>
        </p:blipFill>
        <p:spPr bwMode="auto">
          <a:xfrm rot="5400000">
            <a:off x="2087723" y="-63388"/>
            <a:ext cx="5040559" cy="8280921"/>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41A9FDFC-C9D3-41CC-9B18-AB3E3A15C395}" type="slidenum">
              <a:rPr lang="tr-TR" smtClean="0"/>
              <a:pPr/>
              <a:t>19</a:t>
            </a:fld>
            <a:endParaRPr lang="tr-TR"/>
          </a:p>
        </p:txBody>
      </p:sp>
      <p:sp>
        <p:nvSpPr>
          <p:cNvPr id="5" name="Footer Placeholder 4"/>
          <p:cNvSpPr>
            <a:spLocks noGrp="1"/>
          </p:cNvSpPr>
          <p:nvPr>
            <p:ph type="ftr" sz="quarter" idx="11"/>
          </p:nvPr>
        </p:nvSpPr>
        <p:spPr/>
        <p:txBody>
          <a:bodyPr/>
          <a:lstStyle/>
          <a:p>
            <a:r>
              <a:rPr lang="tr-TR"/>
              <a:t>R. Hakan ÖZYILDIZ</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Kayıtdışılık tanımı</a:t>
            </a:r>
          </a:p>
        </p:txBody>
      </p:sp>
      <p:sp>
        <p:nvSpPr>
          <p:cNvPr id="3" name="Content Placeholder 2"/>
          <p:cNvSpPr>
            <a:spLocks noGrp="1"/>
          </p:cNvSpPr>
          <p:nvPr>
            <p:ph idx="1"/>
          </p:nvPr>
        </p:nvSpPr>
        <p:spPr/>
        <p:txBody>
          <a:bodyPr/>
          <a:lstStyle/>
          <a:p>
            <a:r>
              <a:rPr lang="tr-TR" dirty="0"/>
              <a:t>“Kamu otoritelerinin denetimi dışında kalan her türlü ekonomik işlem.” </a:t>
            </a:r>
            <a:r>
              <a:rPr lang="tr-TR" sz="2400" dirty="0"/>
              <a:t>VIII. Beş Yıllık Kalkınma Planı Özel İhtisas Komisyonu Raporu, Ankara 2001 (</a:t>
            </a:r>
            <a:r>
              <a:rPr lang="tr-TR" sz="2400" dirty="0">
                <a:hlinkClick r:id="rId2"/>
              </a:rPr>
              <a:t>www.dpt.org.tr</a:t>
            </a:r>
            <a:r>
              <a:rPr lang="tr-TR" sz="2400" dirty="0"/>
              <a:t>) </a:t>
            </a:r>
          </a:p>
          <a:p>
            <a:r>
              <a:rPr lang="tr-TR" sz="2400" dirty="0"/>
              <a:t>Kara ekonomi, nakit ekonomisi, gizli ekonomi, saklı ekonomi, kayıtdışı ekonomi, yasadışı ekonomi,yeraltı ekonomisi, gözlenemeyen ekonomi,</a:t>
            </a:r>
          </a:p>
          <a:p>
            <a:r>
              <a:rPr lang="tr-TR" sz="2400" dirty="0"/>
              <a:t>Suç ekonomisi, kayıtdışı ekonominin önemli bir alt ayrımıdır. Karıştırılmaması gerek.</a:t>
            </a:r>
            <a:endParaRPr lang="tr-TR" dirty="0"/>
          </a:p>
        </p:txBody>
      </p:sp>
      <p:sp>
        <p:nvSpPr>
          <p:cNvPr id="4" name="Footer Placeholder 3"/>
          <p:cNvSpPr>
            <a:spLocks noGrp="1"/>
          </p:cNvSpPr>
          <p:nvPr>
            <p:ph type="ftr" sz="quarter" idx="11"/>
          </p:nvPr>
        </p:nvSpPr>
        <p:spPr/>
        <p:txBody>
          <a:bodyPr/>
          <a:lstStyle/>
          <a:p>
            <a:r>
              <a:rPr lang="tr-TR"/>
              <a:t>R. Hakan ÖZYILDIZ</a:t>
            </a:r>
          </a:p>
        </p:txBody>
      </p:sp>
      <p:sp>
        <p:nvSpPr>
          <p:cNvPr id="5" name="Slide Number Placeholder 4"/>
          <p:cNvSpPr>
            <a:spLocks noGrp="1"/>
          </p:cNvSpPr>
          <p:nvPr>
            <p:ph type="sldNum" sz="quarter" idx="12"/>
          </p:nvPr>
        </p:nvSpPr>
        <p:spPr/>
        <p:txBody>
          <a:bodyPr/>
          <a:lstStyle/>
          <a:p>
            <a:fld id="{41A9FDFC-C9D3-41CC-9B18-AB3E3A15C395}" type="slidenum">
              <a:rPr lang="tr-TR" smtClean="0"/>
              <a:pPr/>
              <a:t>2</a:t>
            </a:fld>
            <a:endParaRPr lang="tr-T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Nedenler.... devam</a:t>
            </a:r>
          </a:p>
        </p:txBody>
      </p:sp>
      <p:sp>
        <p:nvSpPr>
          <p:cNvPr id="3" name="Content Placeholder 2"/>
          <p:cNvSpPr>
            <a:spLocks noGrp="1"/>
          </p:cNvSpPr>
          <p:nvPr>
            <p:ph idx="1"/>
          </p:nvPr>
        </p:nvSpPr>
        <p:spPr/>
        <p:txBody>
          <a:bodyPr>
            <a:normAutofit fontScale="92500" lnSpcReduction="20000"/>
          </a:bodyPr>
          <a:lstStyle/>
          <a:p>
            <a:r>
              <a:rPr lang="tr-TR" dirty="0"/>
              <a:t>Gelir dağılımındaki bozukluk. Alt gelir gruplarının vergi ve prim ödeme gücü ve arzusu çok düşük.</a:t>
            </a:r>
          </a:p>
          <a:p>
            <a:r>
              <a:rPr lang="tr-TR" dirty="0"/>
              <a:t>Gecekondulaşma. Hazine arazilerine inşaat yapmak başlı başına kayıtdışı bir işlem. Sonrasında vergi ödemek insanların aklına bile gelmiyor.</a:t>
            </a:r>
          </a:p>
          <a:p>
            <a:r>
              <a:rPr lang="tr-TR" dirty="0"/>
              <a:t>“Sermaye birikiminin sağlanması ve özel girişimciliğin oluşması sürecinde alınan bir takım önlemler ya da vergi muafiyeti veya istisnası yoluyla sağlanan teşviklerin kayıtdışı ekonominin oluşmasına yardımcı olmuştur.” </a:t>
            </a:r>
            <a:r>
              <a:rPr lang="tr-TR" sz="1900" b="1" dirty="0"/>
              <a:t>(ÖİK Raporu)</a:t>
            </a:r>
            <a:endParaRPr lang="tr-TR" b="1" dirty="0"/>
          </a:p>
        </p:txBody>
      </p:sp>
      <p:sp>
        <p:nvSpPr>
          <p:cNvPr id="4" name="Footer Placeholder 3"/>
          <p:cNvSpPr>
            <a:spLocks noGrp="1"/>
          </p:cNvSpPr>
          <p:nvPr>
            <p:ph type="ftr" sz="quarter" idx="11"/>
          </p:nvPr>
        </p:nvSpPr>
        <p:spPr/>
        <p:txBody>
          <a:bodyPr/>
          <a:lstStyle/>
          <a:p>
            <a:r>
              <a:rPr lang="tr-TR"/>
              <a:t>R. Hakan ÖZYILDIZ</a:t>
            </a:r>
          </a:p>
        </p:txBody>
      </p:sp>
      <p:sp>
        <p:nvSpPr>
          <p:cNvPr id="5" name="Slide Number Placeholder 4"/>
          <p:cNvSpPr>
            <a:spLocks noGrp="1"/>
          </p:cNvSpPr>
          <p:nvPr>
            <p:ph type="sldNum" sz="quarter" idx="12"/>
          </p:nvPr>
        </p:nvSpPr>
        <p:spPr/>
        <p:txBody>
          <a:bodyPr/>
          <a:lstStyle/>
          <a:p>
            <a:fld id="{41A9FDFC-C9D3-41CC-9B18-AB3E3A15C395}" type="slidenum">
              <a:rPr lang="tr-TR" smtClean="0"/>
              <a:pPr/>
              <a:t>20</a:t>
            </a:fld>
            <a:endParaRPr lang="tr-T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Vergisel açıdan kayıtdışılığın nedenleri</a:t>
            </a:r>
          </a:p>
        </p:txBody>
      </p:sp>
      <p:sp>
        <p:nvSpPr>
          <p:cNvPr id="3" name="Content Placeholder 2"/>
          <p:cNvSpPr>
            <a:spLocks noGrp="1"/>
          </p:cNvSpPr>
          <p:nvPr>
            <p:ph idx="1"/>
          </p:nvPr>
        </p:nvSpPr>
        <p:spPr/>
        <p:txBody>
          <a:bodyPr>
            <a:normAutofit fontScale="85000" lnSpcReduction="20000"/>
          </a:bodyPr>
          <a:lstStyle/>
          <a:p>
            <a:r>
              <a:rPr lang="tr-TR" dirty="0"/>
              <a:t>Enflasyonist ortam kamuya ödemeleri geciktirmeyi teşvik ediyor. Ödenmeyen para faize yatırılıp yüksek gelir elde ediliyor.</a:t>
            </a:r>
          </a:p>
          <a:p>
            <a:r>
              <a:rPr lang="tr-TR" dirty="0"/>
              <a:t>Vergi oranlarının yüksek olması,</a:t>
            </a:r>
          </a:p>
          <a:p>
            <a:r>
              <a:rPr lang="tr-TR" dirty="0"/>
              <a:t>Vergi kaçırma isteği,</a:t>
            </a:r>
          </a:p>
          <a:p>
            <a:r>
              <a:rPr lang="tr-TR" dirty="0"/>
              <a:t>Mali mevzuattan kaynaklanan zaaflar ve formalite fazlalığı,</a:t>
            </a:r>
          </a:p>
          <a:p>
            <a:r>
              <a:rPr lang="tr-TR"/>
              <a:t>Vergi denetiminin ve vergi idaresinin etkin olmayışı.</a:t>
            </a:r>
            <a:endParaRPr lang="tr-TR" dirty="0"/>
          </a:p>
          <a:p>
            <a:r>
              <a:rPr lang="tr-TR" dirty="0"/>
              <a:t>Vergiye karşı direnç:</a:t>
            </a:r>
          </a:p>
          <a:p>
            <a:pPr lvl="1"/>
            <a:r>
              <a:rPr lang="tr-TR" dirty="0"/>
              <a:t>“Ödediğimiz vergiler nereye gidiyor?” sorusuna cevap aranıyor.</a:t>
            </a:r>
          </a:p>
        </p:txBody>
      </p:sp>
      <p:sp>
        <p:nvSpPr>
          <p:cNvPr id="4" name="Footer Placeholder 3"/>
          <p:cNvSpPr>
            <a:spLocks noGrp="1"/>
          </p:cNvSpPr>
          <p:nvPr>
            <p:ph type="ftr" sz="quarter" idx="11"/>
          </p:nvPr>
        </p:nvSpPr>
        <p:spPr/>
        <p:txBody>
          <a:bodyPr/>
          <a:lstStyle/>
          <a:p>
            <a:r>
              <a:rPr lang="tr-TR"/>
              <a:t>R. Hakan ÖZYILDIZ</a:t>
            </a:r>
          </a:p>
        </p:txBody>
      </p:sp>
      <p:sp>
        <p:nvSpPr>
          <p:cNvPr id="5" name="Slide Number Placeholder 4"/>
          <p:cNvSpPr>
            <a:spLocks noGrp="1"/>
          </p:cNvSpPr>
          <p:nvPr>
            <p:ph type="sldNum" sz="quarter" idx="12"/>
          </p:nvPr>
        </p:nvSpPr>
        <p:spPr/>
        <p:txBody>
          <a:bodyPr/>
          <a:lstStyle/>
          <a:p>
            <a:fld id="{41A9FDFC-C9D3-41CC-9B18-AB3E3A15C395}" type="slidenum">
              <a:rPr lang="tr-TR" smtClean="0"/>
              <a:pPr/>
              <a:t>21</a:t>
            </a:fld>
            <a:endParaRPr 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600" dirty="0"/>
              <a:t>Verginin nereye harcandığı konusunda vatandaşın bilgisi yok.</a:t>
            </a:r>
          </a:p>
        </p:txBody>
      </p:sp>
      <p:sp>
        <p:nvSpPr>
          <p:cNvPr id="3" name="Footer Placeholder 2"/>
          <p:cNvSpPr>
            <a:spLocks noGrp="1"/>
          </p:cNvSpPr>
          <p:nvPr>
            <p:ph type="ftr" sz="quarter" idx="11"/>
          </p:nvPr>
        </p:nvSpPr>
        <p:spPr/>
        <p:txBody>
          <a:bodyPr/>
          <a:lstStyle/>
          <a:p>
            <a:r>
              <a:rPr lang="tr-TR"/>
              <a:t>R. Hakan ÖZYILDIZ</a:t>
            </a:r>
          </a:p>
        </p:txBody>
      </p:sp>
      <p:sp>
        <p:nvSpPr>
          <p:cNvPr id="4" name="Slide Number Placeholder 3"/>
          <p:cNvSpPr>
            <a:spLocks noGrp="1"/>
          </p:cNvSpPr>
          <p:nvPr>
            <p:ph type="sldNum" sz="quarter" idx="12"/>
          </p:nvPr>
        </p:nvSpPr>
        <p:spPr/>
        <p:txBody>
          <a:bodyPr/>
          <a:lstStyle/>
          <a:p>
            <a:fld id="{41A9FDFC-C9D3-41CC-9B18-AB3E3A15C395}" type="slidenum">
              <a:rPr lang="tr-TR" smtClean="0"/>
              <a:pPr/>
              <a:t>22</a:t>
            </a:fld>
            <a:endParaRPr lang="tr-TR"/>
          </a:p>
        </p:txBody>
      </p:sp>
      <p:pic>
        <p:nvPicPr>
          <p:cNvPr id="20482" name="Picture 2"/>
          <p:cNvPicPr>
            <a:picLocks noChangeAspect="1" noChangeArrowheads="1"/>
          </p:cNvPicPr>
          <p:nvPr/>
        </p:nvPicPr>
        <p:blipFill>
          <a:blip r:embed="rId2" cstate="print"/>
          <a:srcRect/>
          <a:stretch>
            <a:fillRect/>
          </a:stretch>
        </p:blipFill>
        <p:spPr bwMode="auto">
          <a:xfrm>
            <a:off x="755576" y="1628800"/>
            <a:ext cx="7560840" cy="47053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Vergi adaleti önemli bir kavram</a:t>
            </a:r>
          </a:p>
        </p:txBody>
      </p:sp>
      <p:sp>
        <p:nvSpPr>
          <p:cNvPr id="5" name="Content Placeholder 4"/>
          <p:cNvSpPr>
            <a:spLocks noGrp="1"/>
          </p:cNvSpPr>
          <p:nvPr>
            <p:ph idx="1"/>
          </p:nvPr>
        </p:nvSpPr>
        <p:spPr/>
        <p:txBody>
          <a:bodyPr/>
          <a:lstStyle/>
          <a:p>
            <a:r>
              <a:rPr lang="tr-TR" dirty="0"/>
              <a:t>Vatandaşlar bazı kesimlerin vergi ödemediğine inanıyorsa,</a:t>
            </a:r>
          </a:p>
          <a:p>
            <a:r>
              <a:rPr lang="tr-TR" dirty="0"/>
              <a:t>Ödemeyenlere hızlı ve etkin ceza verilmiyorsa</a:t>
            </a:r>
          </a:p>
          <a:p>
            <a:pPr>
              <a:buNone/>
            </a:pPr>
            <a:r>
              <a:rPr lang="tr-TR" dirty="0"/>
              <a:t>Ülkede vergi sisteminde sorun vardır. Ödeme alışkanlığı tamamen ortadan kalkabilir.</a:t>
            </a:r>
          </a:p>
        </p:txBody>
      </p:sp>
      <p:sp>
        <p:nvSpPr>
          <p:cNvPr id="3" name="Footer Placeholder 2"/>
          <p:cNvSpPr>
            <a:spLocks noGrp="1"/>
          </p:cNvSpPr>
          <p:nvPr>
            <p:ph type="ftr" sz="quarter" idx="11"/>
          </p:nvPr>
        </p:nvSpPr>
        <p:spPr/>
        <p:txBody>
          <a:bodyPr/>
          <a:lstStyle/>
          <a:p>
            <a:r>
              <a:rPr lang="tr-TR"/>
              <a:t>R. Hakan ÖZYILDIZ</a:t>
            </a:r>
          </a:p>
        </p:txBody>
      </p:sp>
      <p:sp>
        <p:nvSpPr>
          <p:cNvPr id="4" name="Slide Number Placeholder 3"/>
          <p:cNvSpPr>
            <a:spLocks noGrp="1"/>
          </p:cNvSpPr>
          <p:nvPr>
            <p:ph type="sldNum" sz="quarter" idx="12"/>
          </p:nvPr>
        </p:nvSpPr>
        <p:spPr/>
        <p:txBody>
          <a:bodyPr/>
          <a:lstStyle/>
          <a:p>
            <a:fld id="{41A9FDFC-C9D3-41CC-9B18-AB3E3A15C395}" type="slidenum">
              <a:rPr lang="tr-TR" smtClean="0"/>
              <a:pPr/>
              <a:t>23</a:t>
            </a:fld>
            <a:endParaRPr 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tr-TR" sz="3200" dirty="0"/>
              <a:t>Vatandaş vergi adaletine inanmıyor</a:t>
            </a:r>
          </a:p>
        </p:txBody>
      </p:sp>
      <p:sp>
        <p:nvSpPr>
          <p:cNvPr id="3" name="Footer Placeholder 2"/>
          <p:cNvSpPr>
            <a:spLocks noGrp="1"/>
          </p:cNvSpPr>
          <p:nvPr>
            <p:ph type="ftr" sz="quarter" idx="11"/>
          </p:nvPr>
        </p:nvSpPr>
        <p:spPr/>
        <p:txBody>
          <a:bodyPr/>
          <a:lstStyle/>
          <a:p>
            <a:r>
              <a:rPr lang="tr-TR"/>
              <a:t>R. Hakan ÖZYILDIZ</a:t>
            </a:r>
          </a:p>
        </p:txBody>
      </p:sp>
      <p:sp>
        <p:nvSpPr>
          <p:cNvPr id="4" name="Slide Number Placeholder 3"/>
          <p:cNvSpPr>
            <a:spLocks noGrp="1"/>
          </p:cNvSpPr>
          <p:nvPr>
            <p:ph type="sldNum" sz="quarter" idx="12"/>
          </p:nvPr>
        </p:nvSpPr>
        <p:spPr/>
        <p:txBody>
          <a:bodyPr/>
          <a:lstStyle/>
          <a:p>
            <a:fld id="{41A9FDFC-C9D3-41CC-9B18-AB3E3A15C395}" type="slidenum">
              <a:rPr lang="tr-TR" smtClean="0"/>
              <a:pPr/>
              <a:t>24</a:t>
            </a:fld>
            <a:endParaRPr lang="tr-TR"/>
          </a:p>
        </p:txBody>
      </p:sp>
      <p:pic>
        <p:nvPicPr>
          <p:cNvPr id="13314" name="Picture 2"/>
          <p:cNvPicPr>
            <a:picLocks noChangeAspect="1" noChangeArrowheads="1"/>
          </p:cNvPicPr>
          <p:nvPr/>
        </p:nvPicPr>
        <p:blipFill>
          <a:blip r:embed="rId2" cstate="print"/>
          <a:srcRect/>
          <a:stretch>
            <a:fillRect/>
          </a:stretch>
        </p:blipFill>
        <p:spPr bwMode="auto">
          <a:xfrm>
            <a:off x="899592" y="1376363"/>
            <a:ext cx="7632847" cy="500496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dirty="0"/>
              <a:t>Devlet devletliğini bilmeli</a:t>
            </a:r>
          </a:p>
        </p:txBody>
      </p:sp>
      <p:sp>
        <p:nvSpPr>
          <p:cNvPr id="3" name="Footer Placeholder 2"/>
          <p:cNvSpPr>
            <a:spLocks noGrp="1"/>
          </p:cNvSpPr>
          <p:nvPr>
            <p:ph type="ftr" sz="quarter" idx="11"/>
          </p:nvPr>
        </p:nvSpPr>
        <p:spPr/>
        <p:txBody>
          <a:bodyPr/>
          <a:lstStyle/>
          <a:p>
            <a:r>
              <a:rPr lang="tr-TR"/>
              <a:t>R. Hakan ÖZYILDIZ</a:t>
            </a:r>
          </a:p>
        </p:txBody>
      </p:sp>
      <p:sp>
        <p:nvSpPr>
          <p:cNvPr id="4" name="Slide Number Placeholder 3"/>
          <p:cNvSpPr>
            <a:spLocks noGrp="1"/>
          </p:cNvSpPr>
          <p:nvPr>
            <p:ph type="sldNum" sz="quarter" idx="12"/>
          </p:nvPr>
        </p:nvSpPr>
        <p:spPr/>
        <p:txBody>
          <a:bodyPr/>
          <a:lstStyle/>
          <a:p>
            <a:fld id="{41A9FDFC-C9D3-41CC-9B18-AB3E3A15C395}" type="slidenum">
              <a:rPr lang="tr-TR" smtClean="0"/>
              <a:pPr/>
              <a:t>25</a:t>
            </a:fld>
            <a:endParaRPr lang="tr-TR"/>
          </a:p>
        </p:txBody>
      </p:sp>
      <p:pic>
        <p:nvPicPr>
          <p:cNvPr id="14338" name="Picture 2"/>
          <p:cNvPicPr>
            <a:picLocks noChangeAspect="1" noChangeArrowheads="1"/>
          </p:cNvPicPr>
          <p:nvPr/>
        </p:nvPicPr>
        <p:blipFill>
          <a:blip r:embed="rId2" cstate="print"/>
          <a:srcRect/>
          <a:stretch>
            <a:fillRect/>
          </a:stretch>
        </p:blipFill>
        <p:spPr bwMode="auto">
          <a:xfrm>
            <a:off x="539552" y="1481138"/>
            <a:ext cx="7992888" cy="482818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2000" dirty="0"/>
              <a:t>Ekonomik suça ekonomik ceza ne demek? Siz hiç vergi kaçırdığı için ceza alan birisini duydunuz mu? Ama ekmek, baklava çalanın içeri atıldığını biliyoruz.</a:t>
            </a:r>
          </a:p>
        </p:txBody>
      </p:sp>
      <p:sp>
        <p:nvSpPr>
          <p:cNvPr id="3" name="Footer Placeholder 2"/>
          <p:cNvSpPr>
            <a:spLocks noGrp="1"/>
          </p:cNvSpPr>
          <p:nvPr>
            <p:ph type="ftr" sz="quarter" idx="11"/>
          </p:nvPr>
        </p:nvSpPr>
        <p:spPr/>
        <p:txBody>
          <a:bodyPr/>
          <a:lstStyle/>
          <a:p>
            <a:r>
              <a:rPr lang="tr-TR"/>
              <a:t>R. Hakan ÖZYILDIZ</a:t>
            </a:r>
          </a:p>
        </p:txBody>
      </p:sp>
      <p:sp>
        <p:nvSpPr>
          <p:cNvPr id="4" name="Slide Number Placeholder 3"/>
          <p:cNvSpPr>
            <a:spLocks noGrp="1"/>
          </p:cNvSpPr>
          <p:nvPr>
            <p:ph type="sldNum" sz="quarter" idx="12"/>
          </p:nvPr>
        </p:nvSpPr>
        <p:spPr/>
        <p:txBody>
          <a:bodyPr/>
          <a:lstStyle/>
          <a:p>
            <a:fld id="{41A9FDFC-C9D3-41CC-9B18-AB3E3A15C395}" type="slidenum">
              <a:rPr lang="tr-TR" smtClean="0"/>
              <a:pPr/>
              <a:t>26</a:t>
            </a:fld>
            <a:endParaRPr lang="tr-TR"/>
          </a:p>
        </p:txBody>
      </p:sp>
      <p:pic>
        <p:nvPicPr>
          <p:cNvPr id="15362" name="Picture 2"/>
          <p:cNvPicPr>
            <a:picLocks noChangeAspect="1" noChangeArrowheads="1"/>
          </p:cNvPicPr>
          <p:nvPr/>
        </p:nvPicPr>
        <p:blipFill>
          <a:blip r:embed="rId2" cstate="print"/>
          <a:srcRect/>
          <a:stretch>
            <a:fillRect/>
          </a:stretch>
        </p:blipFill>
        <p:spPr bwMode="auto">
          <a:xfrm>
            <a:off x="683568" y="1581150"/>
            <a:ext cx="7776864" cy="4656162"/>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3050"/>
            <a:ext cx="3008313" cy="563662"/>
          </a:xfrm>
        </p:spPr>
        <p:txBody>
          <a:bodyPr/>
          <a:lstStyle/>
          <a:p>
            <a:r>
              <a:rPr lang="tr-TR" dirty="0"/>
              <a:t>Mevzuat çok karışık</a:t>
            </a:r>
          </a:p>
        </p:txBody>
      </p:sp>
      <p:sp>
        <p:nvSpPr>
          <p:cNvPr id="8" name="Text Placeholder 7"/>
          <p:cNvSpPr>
            <a:spLocks noGrp="1"/>
          </p:cNvSpPr>
          <p:nvPr>
            <p:ph type="body" sz="half" idx="2"/>
          </p:nvPr>
        </p:nvSpPr>
        <p:spPr>
          <a:xfrm>
            <a:off x="457200" y="1412776"/>
            <a:ext cx="3008313" cy="4713387"/>
          </a:xfrm>
        </p:spPr>
        <p:txBody>
          <a:bodyPr>
            <a:normAutofit fontScale="92500" lnSpcReduction="10000"/>
          </a:bodyPr>
          <a:lstStyle/>
          <a:p>
            <a:r>
              <a:rPr lang="tr-TR" sz="2400" dirty="0"/>
              <a:t>Vergi kanunlarında çok sık değişiklik yapılması, uzmanların bile yasal altyapıyı takip etmelerinde sıkıntı yaratıyor.</a:t>
            </a:r>
          </a:p>
          <a:p>
            <a:r>
              <a:rPr lang="tr-TR" sz="2400" dirty="0"/>
              <a:t>Vergi bürokrasisi, mükellefe yaklaşımı hayati önem taşıyor</a:t>
            </a:r>
          </a:p>
          <a:p>
            <a:r>
              <a:rPr lang="tr-TR" sz="2400" dirty="0"/>
              <a:t>Devletin bilmediği bir şey yok.</a:t>
            </a:r>
          </a:p>
          <a:p>
            <a:r>
              <a:rPr lang="tr-TR" sz="2400" dirty="0"/>
              <a:t>Vatandaş derdini söylemiş.</a:t>
            </a:r>
          </a:p>
          <a:p>
            <a:r>
              <a:rPr lang="tr-TR" sz="2400" dirty="0"/>
              <a:t>Hareket yok, yok.</a:t>
            </a:r>
          </a:p>
        </p:txBody>
      </p:sp>
      <p:sp>
        <p:nvSpPr>
          <p:cNvPr id="3" name="Footer Placeholder 2"/>
          <p:cNvSpPr>
            <a:spLocks noGrp="1"/>
          </p:cNvSpPr>
          <p:nvPr>
            <p:ph type="ftr" sz="quarter" idx="11"/>
          </p:nvPr>
        </p:nvSpPr>
        <p:spPr/>
        <p:txBody>
          <a:bodyPr/>
          <a:lstStyle/>
          <a:p>
            <a:r>
              <a:rPr lang="tr-TR"/>
              <a:t>R. Hakan ÖZYILDIZ</a:t>
            </a:r>
          </a:p>
        </p:txBody>
      </p:sp>
      <p:sp>
        <p:nvSpPr>
          <p:cNvPr id="4" name="Slide Number Placeholder 3"/>
          <p:cNvSpPr>
            <a:spLocks noGrp="1"/>
          </p:cNvSpPr>
          <p:nvPr>
            <p:ph type="sldNum" sz="quarter" idx="12"/>
          </p:nvPr>
        </p:nvSpPr>
        <p:spPr/>
        <p:txBody>
          <a:bodyPr/>
          <a:lstStyle/>
          <a:p>
            <a:fld id="{41A9FDFC-C9D3-41CC-9B18-AB3E3A15C395}" type="slidenum">
              <a:rPr lang="tr-TR" smtClean="0"/>
              <a:pPr/>
              <a:t>27</a:t>
            </a:fld>
            <a:endParaRPr lang="tr-TR"/>
          </a:p>
        </p:txBody>
      </p:sp>
      <p:pic>
        <p:nvPicPr>
          <p:cNvPr id="9" name="Picture 2"/>
          <p:cNvPicPr>
            <a:picLocks noGrp="1" noChangeAspect="1" noChangeArrowheads="1"/>
          </p:cNvPicPr>
          <p:nvPr>
            <p:ph idx="1"/>
          </p:nvPr>
        </p:nvPicPr>
        <p:blipFill>
          <a:blip r:embed="rId2" cstate="print"/>
          <a:srcRect/>
          <a:stretch>
            <a:fillRect/>
          </a:stretch>
        </p:blipFill>
        <p:spPr bwMode="auto">
          <a:xfrm>
            <a:off x="3575050" y="548680"/>
            <a:ext cx="5111750" cy="525658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Vergi kanunlarındaki istisna ve muafiyetler</a:t>
            </a:r>
          </a:p>
        </p:txBody>
      </p:sp>
      <p:sp>
        <p:nvSpPr>
          <p:cNvPr id="3" name="Content Placeholder 2"/>
          <p:cNvSpPr>
            <a:spLocks noGrp="1"/>
          </p:cNvSpPr>
          <p:nvPr>
            <p:ph idx="1"/>
          </p:nvPr>
        </p:nvSpPr>
        <p:spPr/>
        <p:txBody>
          <a:bodyPr>
            <a:normAutofit fontScale="85000" lnSpcReduction="20000"/>
          </a:bodyPr>
          <a:lstStyle/>
          <a:p>
            <a:r>
              <a:rPr lang="tr-TR" dirty="0"/>
              <a:t>Esnaf muaflığı,</a:t>
            </a:r>
          </a:p>
          <a:p>
            <a:r>
              <a:rPr lang="tr-TR" dirty="0"/>
              <a:t>Diplomat muaflığı,</a:t>
            </a:r>
          </a:p>
          <a:p>
            <a:r>
              <a:rPr lang="tr-TR" dirty="0"/>
              <a:t>Serbest meslekkazançları istisnası,</a:t>
            </a:r>
          </a:p>
          <a:p>
            <a:r>
              <a:rPr lang="tr-TR" dirty="0"/>
              <a:t>Gayrimenkul sermaye iradı istisnası,</a:t>
            </a:r>
          </a:p>
          <a:p>
            <a:r>
              <a:rPr lang="tr-TR" dirty="0"/>
              <a:t>Serbest bölgeler kanunundan doğan istisna,</a:t>
            </a:r>
          </a:p>
          <a:p>
            <a:r>
              <a:rPr lang="tr-TR" dirty="0"/>
              <a:t>Olağanüstü hal bölgesi kapsamında uygulanan istisna ve muafiyetler,</a:t>
            </a:r>
          </a:p>
          <a:p>
            <a:r>
              <a:rPr lang="tr-TR" dirty="0"/>
              <a:t>Yatırım indirimi istisnası,</a:t>
            </a:r>
          </a:p>
          <a:p>
            <a:r>
              <a:rPr lang="tr-TR" dirty="0"/>
              <a:t>Kurumlar vergisi kanunu kapmasındaki istisna ve muafietler,</a:t>
            </a:r>
          </a:p>
          <a:p>
            <a:r>
              <a:rPr lang="tr-TR" dirty="0"/>
              <a:t>KDV kanunu kapmasındaki bazı istisna ve muafietler,</a:t>
            </a:r>
          </a:p>
        </p:txBody>
      </p:sp>
      <p:sp>
        <p:nvSpPr>
          <p:cNvPr id="4" name="Footer Placeholder 3"/>
          <p:cNvSpPr>
            <a:spLocks noGrp="1"/>
          </p:cNvSpPr>
          <p:nvPr>
            <p:ph type="ftr" sz="quarter" idx="11"/>
          </p:nvPr>
        </p:nvSpPr>
        <p:spPr/>
        <p:txBody>
          <a:bodyPr/>
          <a:lstStyle/>
          <a:p>
            <a:r>
              <a:rPr lang="tr-TR"/>
              <a:t>R. Hakan ÖZYILDIZ</a:t>
            </a:r>
          </a:p>
        </p:txBody>
      </p:sp>
      <p:sp>
        <p:nvSpPr>
          <p:cNvPr id="5" name="Slide Number Placeholder 4"/>
          <p:cNvSpPr>
            <a:spLocks noGrp="1"/>
          </p:cNvSpPr>
          <p:nvPr>
            <p:ph type="sldNum" sz="quarter" idx="12"/>
          </p:nvPr>
        </p:nvSpPr>
        <p:spPr/>
        <p:txBody>
          <a:bodyPr/>
          <a:lstStyle/>
          <a:p>
            <a:fld id="{41A9FDFC-C9D3-41CC-9B18-AB3E3A15C395}" type="slidenum">
              <a:rPr lang="tr-TR" smtClean="0"/>
              <a:pPr/>
              <a:t>28</a:t>
            </a:fld>
            <a:endParaRPr lang="tr-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72A3CB57-E1FE-FE4B-A730-24CCAE424890}"/>
              </a:ext>
            </a:extLst>
          </p:cNvPr>
          <p:cNvSpPr>
            <a:spLocks noGrp="1"/>
          </p:cNvSpPr>
          <p:nvPr>
            <p:ph type="title"/>
          </p:nvPr>
        </p:nvSpPr>
        <p:spPr>
          <a:xfrm>
            <a:off x="628650" y="404664"/>
            <a:ext cx="7886700" cy="1369955"/>
          </a:xfrm>
        </p:spPr>
        <p:txBody>
          <a:bodyPr>
            <a:normAutofit/>
          </a:bodyPr>
          <a:lstStyle/>
          <a:p>
            <a:r>
              <a:rPr lang="tr-TR" sz="2400" b="1" dirty="0"/>
              <a:t>Kamuda kaynak sorununu siyasi tercihler belirler.</a:t>
            </a:r>
            <a:r>
              <a:rPr lang="tr-TR" sz="2400" dirty="0"/>
              <a:t> </a:t>
            </a:r>
            <a:r>
              <a:rPr lang="tr-TR" sz="2400" b="1" dirty="0"/>
              <a:t>Vergilerde istisna ve muafiyet olmasa bütçe açık vermeyecek.</a:t>
            </a:r>
          </a:p>
        </p:txBody>
      </p:sp>
      <p:sp>
        <p:nvSpPr>
          <p:cNvPr id="6" name="Alt Bilgi Yer Tutucusu 5">
            <a:extLst>
              <a:ext uri="{FF2B5EF4-FFF2-40B4-BE49-F238E27FC236}">
                <a16:creationId xmlns:a16="http://schemas.microsoft.com/office/drawing/2014/main" id="{CF0BBC62-6B17-DB45-A474-8F97247B5DA7}"/>
              </a:ext>
            </a:extLst>
          </p:cNvPr>
          <p:cNvSpPr>
            <a:spLocks noGrp="1"/>
          </p:cNvSpPr>
          <p:nvPr>
            <p:ph type="ftr" sz="quarter" idx="11"/>
          </p:nvPr>
        </p:nvSpPr>
        <p:spPr/>
        <p:txBody>
          <a:bodyPr/>
          <a:lstStyle/>
          <a:p>
            <a:r>
              <a:rPr lang="tr-TR"/>
              <a:t>hakanozyildiz@gmail.com</a:t>
            </a:r>
          </a:p>
        </p:txBody>
      </p:sp>
      <p:sp>
        <p:nvSpPr>
          <p:cNvPr id="7" name="Slayt Numarası Yer Tutucusu 6">
            <a:extLst>
              <a:ext uri="{FF2B5EF4-FFF2-40B4-BE49-F238E27FC236}">
                <a16:creationId xmlns:a16="http://schemas.microsoft.com/office/drawing/2014/main" id="{5FDCC866-6B94-0A4E-B10C-0E55935F5DD4}"/>
              </a:ext>
            </a:extLst>
          </p:cNvPr>
          <p:cNvSpPr>
            <a:spLocks noGrp="1"/>
          </p:cNvSpPr>
          <p:nvPr>
            <p:ph type="sldNum" sz="quarter" idx="12"/>
          </p:nvPr>
        </p:nvSpPr>
        <p:spPr/>
        <p:txBody>
          <a:bodyPr/>
          <a:lstStyle/>
          <a:p>
            <a:fld id="{0F6AB74A-9324-8D4B-B229-C483E8E37164}" type="slidenum">
              <a:rPr lang="tr-TR" smtClean="0"/>
              <a:t>29</a:t>
            </a:fld>
            <a:endParaRPr lang="tr-TR"/>
          </a:p>
        </p:txBody>
      </p:sp>
      <p:pic>
        <p:nvPicPr>
          <p:cNvPr id="2" name="Resim 1"/>
          <p:cNvPicPr>
            <a:picLocks noChangeAspect="1"/>
          </p:cNvPicPr>
          <p:nvPr/>
        </p:nvPicPr>
        <p:blipFill>
          <a:blip r:embed="rId2"/>
          <a:stretch>
            <a:fillRect/>
          </a:stretch>
        </p:blipFill>
        <p:spPr>
          <a:xfrm>
            <a:off x="395536" y="2132856"/>
            <a:ext cx="8424936" cy="3550920"/>
          </a:xfrm>
          <a:prstGeom prst="rect">
            <a:avLst/>
          </a:prstGeom>
        </p:spPr>
      </p:pic>
    </p:spTree>
    <p:extLst>
      <p:ext uri="{BB962C8B-B14F-4D97-AF65-F5344CB8AC3E}">
        <p14:creationId xmlns:p14="http://schemas.microsoft.com/office/powerpoint/2010/main" val="3298860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dirty="0"/>
              <a:t>Dünya Bankası’nın tanımı</a:t>
            </a:r>
          </a:p>
        </p:txBody>
      </p:sp>
      <p:sp>
        <p:nvSpPr>
          <p:cNvPr id="4" name="Footer Placeholder 3"/>
          <p:cNvSpPr>
            <a:spLocks noGrp="1"/>
          </p:cNvSpPr>
          <p:nvPr>
            <p:ph type="ftr" sz="quarter" idx="11"/>
          </p:nvPr>
        </p:nvSpPr>
        <p:spPr/>
        <p:txBody>
          <a:bodyPr/>
          <a:lstStyle/>
          <a:p>
            <a:r>
              <a:rPr lang="tr-TR"/>
              <a:t>R. Hakan ÖZYILDIZ</a:t>
            </a:r>
          </a:p>
        </p:txBody>
      </p:sp>
      <p:sp>
        <p:nvSpPr>
          <p:cNvPr id="5" name="Slide Number Placeholder 4"/>
          <p:cNvSpPr>
            <a:spLocks noGrp="1"/>
          </p:cNvSpPr>
          <p:nvPr>
            <p:ph type="sldNum" sz="quarter" idx="12"/>
          </p:nvPr>
        </p:nvSpPr>
        <p:spPr/>
        <p:txBody>
          <a:bodyPr/>
          <a:lstStyle/>
          <a:p>
            <a:fld id="{41A9FDFC-C9D3-41CC-9B18-AB3E3A15C395}" type="slidenum">
              <a:rPr lang="tr-TR" smtClean="0"/>
              <a:pPr/>
              <a:t>3</a:t>
            </a:fld>
            <a:endParaRPr lang="tr-TR"/>
          </a:p>
        </p:txBody>
      </p:sp>
      <p:pic>
        <p:nvPicPr>
          <p:cNvPr id="3074" name="Picture 2"/>
          <p:cNvPicPr>
            <a:picLocks noChangeAspect="1" noChangeArrowheads="1"/>
          </p:cNvPicPr>
          <p:nvPr/>
        </p:nvPicPr>
        <p:blipFill>
          <a:blip r:embed="rId2" cstate="print"/>
          <a:srcRect/>
          <a:stretch>
            <a:fillRect/>
          </a:stretch>
        </p:blipFill>
        <p:spPr bwMode="auto">
          <a:xfrm>
            <a:off x="2000232" y="1857364"/>
            <a:ext cx="4857783" cy="4143404"/>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F6F37AF-A12C-1049-BC0E-79FD20EF7CF9}"/>
              </a:ext>
            </a:extLst>
          </p:cNvPr>
          <p:cNvSpPr>
            <a:spLocks noGrp="1"/>
          </p:cNvSpPr>
          <p:nvPr>
            <p:ph type="title"/>
          </p:nvPr>
        </p:nvSpPr>
        <p:spPr/>
        <p:txBody>
          <a:bodyPr>
            <a:normAutofit fontScale="90000"/>
          </a:bodyPr>
          <a:lstStyle/>
          <a:p>
            <a:r>
              <a:rPr lang="tr-TR" dirty="0"/>
              <a:t>Bunu söyleyen İstanbul Altın Rafinerisi yetkilisi. Kaynak: Anadolu Ajansı</a:t>
            </a:r>
          </a:p>
        </p:txBody>
      </p:sp>
      <p:sp>
        <p:nvSpPr>
          <p:cNvPr id="3" name="Alt Bilgi Yer Tutucusu 2">
            <a:extLst>
              <a:ext uri="{FF2B5EF4-FFF2-40B4-BE49-F238E27FC236}">
                <a16:creationId xmlns:a16="http://schemas.microsoft.com/office/drawing/2014/main" id="{4BE175C4-28A7-B940-831D-B4394BD27D56}"/>
              </a:ext>
            </a:extLst>
          </p:cNvPr>
          <p:cNvSpPr>
            <a:spLocks noGrp="1"/>
          </p:cNvSpPr>
          <p:nvPr>
            <p:ph type="ftr" sz="quarter" idx="11"/>
          </p:nvPr>
        </p:nvSpPr>
        <p:spPr/>
        <p:txBody>
          <a:bodyPr/>
          <a:lstStyle/>
          <a:p>
            <a:r>
              <a:rPr lang="tr-TR"/>
              <a:t>R. Hakan ÖZYILDIZ</a:t>
            </a:r>
          </a:p>
        </p:txBody>
      </p:sp>
      <p:sp>
        <p:nvSpPr>
          <p:cNvPr id="4" name="Slayt Numarası Yer Tutucusu 3">
            <a:extLst>
              <a:ext uri="{FF2B5EF4-FFF2-40B4-BE49-F238E27FC236}">
                <a16:creationId xmlns:a16="http://schemas.microsoft.com/office/drawing/2014/main" id="{F61B561A-9EC8-4947-A9A1-2912156E0FBA}"/>
              </a:ext>
            </a:extLst>
          </p:cNvPr>
          <p:cNvSpPr>
            <a:spLocks noGrp="1"/>
          </p:cNvSpPr>
          <p:nvPr>
            <p:ph type="sldNum" sz="quarter" idx="12"/>
          </p:nvPr>
        </p:nvSpPr>
        <p:spPr/>
        <p:txBody>
          <a:bodyPr/>
          <a:lstStyle/>
          <a:p>
            <a:fld id="{41A9FDFC-C9D3-41CC-9B18-AB3E3A15C395}" type="slidenum">
              <a:rPr lang="tr-TR" smtClean="0"/>
              <a:pPr/>
              <a:t>30</a:t>
            </a:fld>
            <a:endParaRPr lang="tr-TR"/>
          </a:p>
        </p:txBody>
      </p:sp>
      <p:sp>
        <p:nvSpPr>
          <p:cNvPr id="5" name="Dikdörtgen 4">
            <a:extLst>
              <a:ext uri="{FF2B5EF4-FFF2-40B4-BE49-F238E27FC236}">
                <a16:creationId xmlns:a16="http://schemas.microsoft.com/office/drawing/2014/main" id="{14E8DD40-6D94-F642-8B55-37D4C3DA00E1}"/>
              </a:ext>
            </a:extLst>
          </p:cNvPr>
          <p:cNvSpPr/>
          <p:nvPr/>
        </p:nvSpPr>
        <p:spPr>
          <a:xfrm>
            <a:off x="457200" y="1417638"/>
            <a:ext cx="8489032" cy="4770537"/>
          </a:xfrm>
          <a:prstGeom prst="rect">
            <a:avLst/>
          </a:prstGeom>
        </p:spPr>
        <p:txBody>
          <a:bodyPr wrap="square">
            <a:spAutoFit/>
          </a:bodyPr>
          <a:lstStyle/>
          <a:p>
            <a:r>
              <a:rPr lang="tr-TR" sz="2400" b="1" dirty="0">
                <a:solidFill>
                  <a:srgbClr val="FF0000"/>
                </a:solidFill>
                <a:latin typeface="GothamNarrow-Book"/>
              </a:rPr>
              <a:t>Yastık altında 300-350 milyar dolarlık altın var" </a:t>
            </a:r>
          </a:p>
          <a:p>
            <a:r>
              <a:rPr lang="tr-TR" sz="2000" b="1" i="1" u="sng" dirty="0">
                <a:solidFill>
                  <a:srgbClr val="212529"/>
                </a:solidFill>
                <a:latin typeface="GothamNarrow-Book"/>
              </a:rPr>
              <a:t>Esen, </a:t>
            </a:r>
            <a:r>
              <a:rPr lang="tr-TR" sz="2000" b="1" dirty="0">
                <a:solidFill>
                  <a:srgbClr val="212529"/>
                </a:solidFill>
                <a:latin typeface="GothamNarrow-Book"/>
              </a:rPr>
              <a:t>yastık altındaki altınların ekonomiye kazandırılmasının önemline de değinerek, şöyle devam etti: </a:t>
            </a:r>
          </a:p>
          <a:p>
            <a:r>
              <a:rPr lang="tr-TR" sz="2000" b="1" dirty="0">
                <a:solidFill>
                  <a:srgbClr val="212529"/>
                </a:solidFill>
                <a:latin typeface="GothamNarrow-Book"/>
              </a:rPr>
              <a:t>"Son 1 yılda özellikle </a:t>
            </a:r>
            <a:r>
              <a:rPr lang="tr-TR" sz="2000" b="1" dirty="0" err="1">
                <a:solidFill>
                  <a:srgbClr val="212529"/>
                </a:solidFill>
                <a:latin typeface="GothamNarrow-Book"/>
              </a:rPr>
              <a:t>pandemiden</a:t>
            </a:r>
            <a:r>
              <a:rPr lang="tr-TR" sz="2000" b="1" dirty="0">
                <a:solidFill>
                  <a:srgbClr val="212529"/>
                </a:solidFill>
                <a:latin typeface="GothamNarrow-Book"/>
              </a:rPr>
              <a:t> dolayı herkes daha bir güvenli tarafta olmayı tercih etti ve birikimlerini TL'de tutmak yerine altında tuttu. Hatta bir gün lazım olursa satmakta zorlanırım diye insanlar evlerini veya arsalarını altına çevirdi. Bu nedenle de yastık altındaki altın miktarı kesinlikle bu dönemde daha fazla arttı. Bu gözle baktığımızda yuvarlak bir rakamla 4-5 bin ton civarındaki bir altından bahsedecek olursak, bugünde altının değerinin yükselmesiyle 300-350 milyar dolar gibi bir rakam var. </a:t>
            </a:r>
            <a:r>
              <a:rPr lang="tr-TR" sz="2000" b="1" u="sng" dirty="0">
                <a:solidFill>
                  <a:srgbClr val="212529"/>
                </a:solidFill>
                <a:latin typeface="GothamNarrow-Book"/>
              </a:rPr>
              <a:t>Bu çok ciddi bir rakam. Tabii ki bu rakam 100 yıl gibi bir sürede yastığın altına girdi. Bizim hedefimiz 300 milyar dolarlık altını piyasaya çıkarmak değil, böyle bir şeyi yapamazsınız. </a:t>
            </a:r>
            <a:r>
              <a:rPr lang="tr-TR" sz="2000" b="1" dirty="0">
                <a:solidFill>
                  <a:srgbClr val="212529"/>
                </a:solidFill>
                <a:latin typeface="GothamNarrow-Book"/>
              </a:rPr>
              <a:t>100 yılda yastığın altına giren miktarı, 1 yılda çıkaramazsınız ama şöyle bir durum var; 10 yıllık altın bankacılığı çalışmasında 100 ton altın ekonomiye girdi. Bu rakamı artırmak bizim isteğimiz."</a:t>
            </a:r>
            <a:endParaRPr lang="tr-TR" sz="2000" b="1" i="0" u="none" strike="noStrike" dirty="0">
              <a:solidFill>
                <a:srgbClr val="212529"/>
              </a:solidFill>
              <a:effectLst/>
              <a:latin typeface="GothamNarrow-Book"/>
            </a:endParaRPr>
          </a:p>
        </p:txBody>
      </p:sp>
    </p:spTree>
    <p:extLst>
      <p:ext uri="{BB962C8B-B14F-4D97-AF65-F5344CB8AC3E}">
        <p14:creationId xmlns:p14="http://schemas.microsoft.com/office/powerpoint/2010/main" val="2208317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tr-TR" dirty="0"/>
              <a:t>Ulusal hesapların bir kısmı anketlere dayalı hesaplardır.</a:t>
            </a:r>
          </a:p>
        </p:txBody>
      </p:sp>
      <p:sp>
        <p:nvSpPr>
          <p:cNvPr id="9" name="Content Placeholder 8"/>
          <p:cNvSpPr>
            <a:spLocks noGrp="1"/>
          </p:cNvSpPr>
          <p:nvPr>
            <p:ph idx="1"/>
          </p:nvPr>
        </p:nvSpPr>
        <p:spPr/>
        <p:txBody>
          <a:bodyPr>
            <a:normAutofit fontScale="85000" lnSpcReduction="20000"/>
          </a:bodyPr>
          <a:lstStyle/>
          <a:p>
            <a:r>
              <a:rPr lang="tr-TR" dirty="0"/>
              <a:t>İmalat, madencilik, taşocakçılığı, gaz su üretken sektörlere ait değerler yıllık anket sonuçları ve sayım sonuçları</a:t>
            </a:r>
          </a:p>
          <a:p>
            <a:r>
              <a:rPr lang="tr-TR" dirty="0"/>
              <a:t>Çiftçilik üçer aylık dönemler itibariyle yapılan soru kağıtlarına cevaplar</a:t>
            </a:r>
          </a:p>
          <a:p>
            <a:r>
              <a:rPr lang="tr-TR" dirty="0"/>
              <a:t>Balıkçılık yıllık “Su ürünleri anketi” </a:t>
            </a:r>
          </a:p>
          <a:p>
            <a:r>
              <a:rPr lang="tr-TR" dirty="0"/>
              <a:t>Sanayide üçer aylık anketlerle</a:t>
            </a:r>
          </a:p>
          <a:p>
            <a:r>
              <a:rPr lang="tr-TR" dirty="0"/>
              <a:t>İnşaat sektöründe kamudaan alınan ruhsatlar vs ile,</a:t>
            </a:r>
          </a:p>
          <a:p>
            <a:pPr>
              <a:buNone/>
            </a:pPr>
            <a:r>
              <a:rPr lang="tr-TR" dirty="0"/>
              <a:t>tahmin ediliyor. Burada sorun anketlere ve sorulara verilen cevapların doğruluğu. Örneğin kontrol için vergi ve banka kayıtları kontrol ediliyor mu?</a:t>
            </a:r>
          </a:p>
        </p:txBody>
      </p:sp>
      <p:sp>
        <p:nvSpPr>
          <p:cNvPr id="5" name="Footer Placeholder 4"/>
          <p:cNvSpPr>
            <a:spLocks noGrp="1"/>
          </p:cNvSpPr>
          <p:nvPr>
            <p:ph type="ftr" sz="quarter" idx="11"/>
          </p:nvPr>
        </p:nvSpPr>
        <p:spPr/>
        <p:txBody>
          <a:bodyPr/>
          <a:lstStyle/>
          <a:p>
            <a:r>
              <a:rPr lang="tr-TR"/>
              <a:t>R. Hakan ÖZYILDIZ</a:t>
            </a:r>
          </a:p>
        </p:txBody>
      </p:sp>
      <p:sp>
        <p:nvSpPr>
          <p:cNvPr id="6" name="Slide Number Placeholder 5"/>
          <p:cNvSpPr>
            <a:spLocks noGrp="1"/>
          </p:cNvSpPr>
          <p:nvPr>
            <p:ph type="sldNum" sz="quarter" idx="12"/>
          </p:nvPr>
        </p:nvSpPr>
        <p:spPr/>
        <p:txBody>
          <a:bodyPr/>
          <a:lstStyle/>
          <a:p>
            <a:fld id="{41A9FDFC-C9D3-41CC-9B18-AB3E3A15C395}" type="slidenum">
              <a:rPr lang="tr-TR" smtClean="0"/>
              <a:pPr/>
              <a:t>31</a:t>
            </a:fld>
            <a:endParaRPr lang="tr-T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tr-TR" sz="2400" dirty="0"/>
              <a:t>Hanehalkı üretimi GSYH hesaplarına girmiyor</a:t>
            </a:r>
          </a:p>
        </p:txBody>
      </p:sp>
      <p:sp>
        <p:nvSpPr>
          <p:cNvPr id="8" name="Content Placeholder 7"/>
          <p:cNvSpPr>
            <a:spLocks noGrp="1"/>
          </p:cNvSpPr>
          <p:nvPr>
            <p:ph idx="1"/>
          </p:nvPr>
        </p:nvSpPr>
        <p:spPr/>
        <p:txBody>
          <a:bodyPr>
            <a:normAutofit fontScale="92500" lnSpcReduction="20000"/>
          </a:bodyPr>
          <a:lstStyle/>
          <a:p>
            <a:r>
              <a:rPr lang="tr-TR" dirty="0"/>
              <a:t>Kadınların işgücüne katılımı artmadıkça soruna kalıcı bir çözüm bulunamaz,</a:t>
            </a:r>
          </a:p>
          <a:p>
            <a:r>
              <a:rPr lang="tr-TR" dirty="0"/>
              <a:t>Konutun küçük onarımı ve bakımı, temizliği vb işler,</a:t>
            </a:r>
          </a:p>
          <a:p>
            <a:r>
              <a:rPr lang="tr-TR" dirty="0"/>
              <a:t>Hanehalkı mallarının onarımı, temizliği, bakımı</a:t>
            </a:r>
          </a:p>
          <a:p>
            <a:r>
              <a:rPr lang="tr-TR" dirty="0"/>
              <a:t>Yemeklerin hazırlanması ve sunumu,</a:t>
            </a:r>
          </a:p>
          <a:p>
            <a:r>
              <a:rPr lang="tr-TR" dirty="0"/>
              <a:t>Çocukların bakımı,</a:t>
            </a:r>
          </a:p>
          <a:p>
            <a:r>
              <a:rPr lang="tr-TR" dirty="0"/>
              <a:t>Hasta ve yaşlı kişilerin bakımı</a:t>
            </a:r>
          </a:p>
          <a:p>
            <a:r>
              <a:rPr lang="tr-TR" dirty="0"/>
              <a:t>Hanehalkı üyelerinin veya mallarının taşınması gibi ev vee kişisel hzimetler.</a:t>
            </a:r>
          </a:p>
        </p:txBody>
      </p:sp>
      <p:sp>
        <p:nvSpPr>
          <p:cNvPr id="5" name="Footer Placeholder 4"/>
          <p:cNvSpPr>
            <a:spLocks noGrp="1"/>
          </p:cNvSpPr>
          <p:nvPr>
            <p:ph type="ftr" sz="quarter" idx="11"/>
          </p:nvPr>
        </p:nvSpPr>
        <p:spPr/>
        <p:txBody>
          <a:bodyPr/>
          <a:lstStyle/>
          <a:p>
            <a:r>
              <a:rPr lang="tr-TR"/>
              <a:t>R. Hakan ÖZYILDIZ</a:t>
            </a:r>
          </a:p>
        </p:txBody>
      </p:sp>
      <p:sp>
        <p:nvSpPr>
          <p:cNvPr id="6" name="Slide Number Placeholder 5"/>
          <p:cNvSpPr>
            <a:spLocks noGrp="1"/>
          </p:cNvSpPr>
          <p:nvPr>
            <p:ph type="sldNum" sz="quarter" idx="12"/>
          </p:nvPr>
        </p:nvSpPr>
        <p:spPr/>
        <p:txBody>
          <a:bodyPr/>
          <a:lstStyle/>
          <a:p>
            <a:fld id="{41A9FDFC-C9D3-41CC-9B18-AB3E3A15C395}" type="slidenum">
              <a:rPr lang="tr-TR" smtClean="0"/>
              <a:pPr/>
              <a:t>32</a:t>
            </a:fld>
            <a:endParaRPr lang="tr-T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tr-TR" sz="3200" dirty="0"/>
              <a:t>Ulusal gelir hesaplarında istatistiki sorunlar</a:t>
            </a:r>
          </a:p>
        </p:txBody>
      </p:sp>
      <p:sp>
        <p:nvSpPr>
          <p:cNvPr id="3" name="Content Placeholder 2"/>
          <p:cNvSpPr>
            <a:spLocks noGrp="1"/>
          </p:cNvSpPr>
          <p:nvPr>
            <p:ph idx="1"/>
          </p:nvPr>
        </p:nvSpPr>
        <p:spPr>
          <a:xfrm>
            <a:off x="457200" y="1124744"/>
            <a:ext cx="8229600" cy="5001419"/>
          </a:xfrm>
        </p:spPr>
        <p:txBody>
          <a:bodyPr>
            <a:normAutofit fontScale="70000" lnSpcReduction="20000"/>
          </a:bodyPr>
          <a:lstStyle/>
          <a:p>
            <a:r>
              <a:rPr lang="tr-TR" dirty="0"/>
              <a:t>Yasadışı üretim</a:t>
            </a:r>
          </a:p>
          <a:p>
            <a:pPr lvl="1"/>
            <a:r>
              <a:rPr lang="tr-TR" dirty="0"/>
              <a:t>Satışı, dağıtımı veya sahip olunması kanunen yasaklanmış mal ve hizmetlerin üretimi,</a:t>
            </a:r>
          </a:p>
          <a:p>
            <a:pPr lvl="1"/>
            <a:r>
              <a:rPr lang="tr-TR" dirty="0"/>
              <a:t>Yetkili olmayan üreticiler tarafından üretildiği anda yasadışı hale gelen bütün üretken faaliyetler,</a:t>
            </a:r>
          </a:p>
          <a:p>
            <a:r>
              <a:rPr lang="tr-TR" dirty="0"/>
              <a:t>Saklı ekonomi</a:t>
            </a:r>
          </a:p>
          <a:p>
            <a:pPr lvl="1"/>
            <a:r>
              <a:rPr lang="tr-TR" dirty="0"/>
              <a:t>Kamu otoritelerinden saklanan bütün yasal üretim</a:t>
            </a:r>
          </a:p>
          <a:p>
            <a:pPr lvl="2"/>
            <a:r>
              <a:rPr lang="tr-TR" dirty="0"/>
              <a:t>Gelir, KDV veya diğer vergilerden,</a:t>
            </a:r>
          </a:p>
          <a:p>
            <a:pPr lvl="2"/>
            <a:r>
              <a:rPr lang="tr-TR" dirty="0"/>
              <a:t>Sosyal güvenlik katkılarını ödemekten,</a:t>
            </a:r>
          </a:p>
          <a:p>
            <a:pPr lvl="2"/>
            <a:r>
              <a:rPr lang="tr-TR" dirty="0"/>
              <a:t>Kanunla belirlenmiş yasal düzenlemelerden (asgari ücret, güvenlik standartı vb)</a:t>
            </a:r>
          </a:p>
          <a:p>
            <a:pPr lvl="2"/>
            <a:r>
              <a:rPr lang="tr-TR" dirty="0"/>
              <a:t>İstatistiki amaçlı anketlerin ve idari formların doldurulması gibi idari işlemlerden kaçınmak</a:t>
            </a:r>
          </a:p>
          <a:p>
            <a:r>
              <a:rPr lang="tr-TR" dirty="0"/>
              <a:t>İnformal sektör</a:t>
            </a:r>
          </a:p>
          <a:p>
            <a:pPr lvl="1"/>
            <a:r>
              <a:rPr lang="tr-TR" dirty="0"/>
              <a:t>İnformal kendi hesabına girişimler (ücretsiz aile işçileri..)</a:t>
            </a:r>
          </a:p>
          <a:p>
            <a:pPr lvl="1"/>
            <a:r>
              <a:rPr lang="tr-TR" dirty="0"/>
              <a:t>İnformal işveren girişimleri (sürekli çalışan bir ya da daha fazla kişiyi istihdam eden)</a:t>
            </a:r>
          </a:p>
        </p:txBody>
      </p:sp>
      <p:sp>
        <p:nvSpPr>
          <p:cNvPr id="4" name="Footer Placeholder 3"/>
          <p:cNvSpPr>
            <a:spLocks noGrp="1"/>
          </p:cNvSpPr>
          <p:nvPr>
            <p:ph type="ftr" sz="quarter" idx="11"/>
          </p:nvPr>
        </p:nvSpPr>
        <p:spPr/>
        <p:txBody>
          <a:bodyPr/>
          <a:lstStyle/>
          <a:p>
            <a:r>
              <a:rPr lang="tr-TR"/>
              <a:t>R. Hakan ÖZYILDIZ</a:t>
            </a:r>
          </a:p>
        </p:txBody>
      </p:sp>
      <p:sp>
        <p:nvSpPr>
          <p:cNvPr id="5" name="Slide Number Placeholder 4"/>
          <p:cNvSpPr>
            <a:spLocks noGrp="1"/>
          </p:cNvSpPr>
          <p:nvPr>
            <p:ph type="sldNum" sz="quarter" idx="12"/>
          </p:nvPr>
        </p:nvSpPr>
        <p:spPr/>
        <p:txBody>
          <a:bodyPr/>
          <a:lstStyle/>
          <a:p>
            <a:fld id="{41A9FDFC-C9D3-41CC-9B18-AB3E3A15C395}" type="slidenum">
              <a:rPr lang="tr-TR" smtClean="0"/>
              <a:pPr/>
              <a:t>33</a:t>
            </a:fld>
            <a:endParaRPr lang="tr-T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Maliye Bakanlığı 2015 Raporu’ndan</a:t>
            </a:r>
            <a:endParaRPr lang="en-US" dirty="0"/>
          </a:p>
        </p:txBody>
      </p:sp>
      <p:sp>
        <p:nvSpPr>
          <p:cNvPr id="3" name="Footer Placeholder 2"/>
          <p:cNvSpPr>
            <a:spLocks noGrp="1"/>
          </p:cNvSpPr>
          <p:nvPr>
            <p:ph type="ftr" sz="quarter" idx="11"/>
          </p:nvPr>
        </p:nvSpPr>
        <p:spPr/>
        <p:txBody>
          <a:bodyPr/>
          <a:lstStyle/>
          <a:p>
            <a:r>
              <a:rPr lang="tr-TR"/>
              <a:t>R. Hakan ÖZYILDIZ</a:t>
            </a:r>
          </a:p>
        </p:txBody>
      </p:sp>
      <p:sp>
        <p:nvSpPr>
          <p:cNvPr id="4" name="Slide Number Placeholder 3"/>
          <p:cNvSpPr>
            <a:spLocks noGrp="1"/>
          </p:cNvSpPr>
          <p:nvPr>
            <p:ph type="sldNum" sz="quarter" idx="12"/>
          </p:nvPr>
        </p:nvSpPr>
        <p:spPr/>
        <p:txBody>
          <a:bodyPr/>
          <a:lstStyle/>
          <a:p>
            <a:fld id="{41A9FDFC-C9D3-41CC-9B18-AB3E3A15C395}" type="slidenum">
              <a:rPr lang="tr-TR" smtClean="0"/>
              <a:pPr/>
              <a:t>34</a:t>
            </a:fld>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52613"/>
            <a:ext cx="8208912"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0017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2800" dirty="0"/>
              <a:t>Tuncer Bulutay’ın 1996’da TÜİK için yaptığı bir çalışmada kayıtdışılığın % 30 olduğu tahmin edilmiş.</a:t>
            </a:r>
          </a:p>
        </p:txBody>
      </p:sp>
      <p:pic>
        <p:nvPicPr>
          <p:cNvPr id="2050" name="Picture 2"/>
          <p:cNvPicPr>
            <a:picLocks noChangeAspect="1" noChangeArrowheads="1"/>
          </p:cNvPicPr>
          <p:nvPr/>
        </p:nvPicPr>
        <p:blipFill>
          <a:blip r:embed="rId2" cstate="print"/>
          <a:srcRect/>
          <a:stretch>
            <a:fillRect/>
          </a:stretch>
        </p:blipFill>
        <p:spPr bwMode="auto">
          <a:xfrm>
            <a:off x="395536" y="1772816"/>
            <a:ext cx="8496944" cy="4896544"/>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41A9FDFC-C9D3-41CC-9B18-AB3E3A15C395}" type="slidenum">
              <a:rPr lang="tr-TR" smtClean="0"/>
              <a:pPr/>
              <a:t>35</a:t>
            </a:fld>
            <a:endParaRPr lang="tr-TR"/>
          </a:p>
        </p:txBody>
      </p:sp>
      <p:sp>
        <p:nvSpPr>
          <p:cNvPr id="5" name="Footer Placeholder 4"/>
          <p:cNvSpPr>
            <a:spLocks noGrp="1"/>
          </p:cNvSpPr>
          <p:nvPr>
            <p:ph type="ftr" sz="quarter" idx="11"/>
          </p:nvPr>
        </p:nvSpPr>
        <p:spPr/>
        <p:txBody>
          <a:bodyPr/>
          <a:lstStyle/>
          <a:p>
            <a:r>
              <a:rPr lang="tr-TR"/>
              <a:t>R. Hakan ÖZYILDIZ</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0272" y="274638"/>
            <a:ext cx="1872208" cy="5458618"/>
          </a:xfrm>
        </p:spPr>
        <p:txBody>
          <a:bodyPr>
            <a:normAutofit/>
          </a:bodyPr>
          <a:lstStyle/>
          <a:p>
            <a:r>
              <a:rPr lang="tr-TR" sz="2800" dirty="0"/>
              <a:t>Kayıtdışılık çok yaygın değil.</a:t>
            </a:r>
          </a:p>
        </p:txBody>
      </p:sp>
      <p:pic>
        <p:nvPicPr>
          <p:cNvPr id="1026" name="Picture 2"/>
          <p:cNvPicPr>
            <a:picLocks noChangeAspect="1" noChangeArrowheads="1"/>
          </p:cNvPicPr>
          <p:nvPr/>
        </p:nvPicPr>
        <p:blipFill>
          <a:blip r:embed="rId2" cstate="print"/>
          <a:srcRect/>
          <a:stretch>
            <a:fillRect/>
          </a:stretch>
        </p:blipFill>
        <p:spPr bwMode="auto">
          <a:xfrm>
            <a:off x="251520" y="404664"/>
            <a:ext cx="6455420" cy="6048672"/>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41A9FDFC-C9D3-41CC-9B18-AB3E3A15C395}" type="slidenum">
              <a:rPr lang="tr-TR" smtClean="0"/>
              <a:pPr/>
              <a:t>36</a:t>
            </a:fld>
            <a:endParaRPr lang="tr-TR"/>
          </a:p>
        </p:txBody>
      </p:sp>
      <p:sp>
        <p:nvSpPr>
          <p:cNvPr id="5" name="Footer Placeholder 4"/>
          <p:cNvSpPr>
            <a:spLocks noGrp="1"/>
          </p:cNvSpPr>
          <p:nvPr>
            <p:ph type="ftr" sz="quarter" idx="11"/>
          </p:nvPr>
        </p:nvSpPr>
        <p:spPr/>
        <p:txBody>
          <a:bodyPr/>
          <a:lstStyle/>
          <a:p>
            <a:r>
              <a:rPr lang="tr-TR"/>
              <a:t>R. Hakan ÖZYILDIZ</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dirty="0"/>
              <a:t>Dünyada bu kadar büyük orana çok rastlanmıyor</a:t>
            </a:r>
          </a:p>
        </p:txBody>
      </p:sp>
      <p:pic>
        <p:nvPicPr>
          <p:cNvPr id="2050" name="Picture 2"/>
          <p:cNvPicPr>
            <a:picLocks noChangeAspect="1" noChangeArrowheads="1"/>
          </p:cNvPicPr>
          <p:nvPr/>
        </p:nvPicPr>
        <p:blipFill>
          <a:blip r:embed="rId2" cstate="print"/>
          <a:srcRect/>
          <a:stretch>
            <a:fillRect/>
          </a:stretch>
        </p:blipFill>
        <p:spPr bwMode="auto">
          <a:xfrm>
            <a:off x="467544" y="1556792"/>
            <a:ext cx="8208912" cy="476059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41A9FDFC-C9D3-41CC-9B18-AB3E3A15C395}" type="slidenum">
              <a:rPr lang="tr-TR" smtClean="0"/>
              <a:pPr/>
              <a:t>37</a:t>
            </a:fld>
            <a:endParaRPr lang="tr-TR"/>
          </a:p>
        </p:txBody>
      </p:sp>
      <p:sp>
        <p:nvSpPr>
          <p:cNvPr id="5" name="Footer Placeholder 4"/>
          <p:cNvSpPr>
            <a:spLocks noGrp="1"/>
          </p:cNvSpPr>
          <p:nvPr>
            <p:ph type="ftr" sz="quarter" idx="11"/>
          </p:nvPr>
        </p:nvSpPr>
        <p:spPr/>
        <p:txBody>
          <a:bodyPr/>
          <a:lstStyle/>
          <a:p>
            <a:r>
              <a:rPr lang="tr-TR"/>
              <a:t>R. Hakan ÖZYILDIZ</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7499176" cy="635670"/>
          </a:xfrm>
        </p:spPr>
        <p:txBody>
          <a:bodyPr/>
          <a:lstStyle/>
          <a:p>
            <a:r>
              <a:rPr lang="tr-TR" dirty="0"/>
              <a:t>Devlet kayıdışılığı çok iyi biliyor</a:t>
            </a:r>
          </a:p>
        </p:txBody>
      </p:sp>
      <p:sp>
        <p:nvSpPr>
          <p:cNvPr id="6" name="Text Placeholder 5"/>
          <p:cNvSpPr>
            <a:spLocks noGrp="1"/>
          </p:cNvSpPr>
          <p:nvPr>
            <p:ph type="body" sz="half" idx="2"/>
          </p:nvPr>
        </p:nvSpPr>
        <p:spPr/>
        <p:txBody>
          <a:bodyPr>
            <a:normAutofit/>
          </a:bodyPr>
          <a:lstStyle/>
          <a:p>
            <a:r>
              <a:rPr lang="tr-TR" sz="2000" dirty="0"/>
              <a:t>Biliyor da neden üzerine gitmiyor?</a:t>
            </a:r>
          </a:p>
          <a:p>
            <a:r>
              <a:rPr lang="tr-TR" sz="2000" dirty="0"/>
              <a:t>Hesap Uzmanları Kurulu (HUK) bu konuda en bilgili devlet kurumlarından birisi. </a:t>
            </a:r>
          </a:p>
          <a:p>
            <a:r>
              <a:rPr lang="tr-TR" sz="2000" dirty="0"/>
              <a:t>Raporu yayımlayan da Gelir İdaresi Başkanlığı.</a:t>
            </a:r>
          </a:p>
          <a:p>
            <a:endParaRPr lang="tr-TR" sz="2000" dirty="0"/>
          </a:p>
        </p:txBody>
      </p:sp>
      <p:pic>
        <p:nvPicPr>
          <p:cNvPr id="7" name="Picture 2"/>
          <p:cNvPicPr>
            <a:picLocks noGrp="1" noChangeAspect="1" noChangeArrowheads="1"/>
          </p:cNvPicPr>
          <p:nvPr>
            <p:ph idx="1"/>
          </p:nvPr>
        </p:nvPicPr>
        <p:blipFill>
          <a:blip r:embed="rId2" cstate="print"/>
          <a:srcRect/>
          <a:stretch>
            <a:fillRect/>
          </a:stretch>
        </p:blipFill>
        <p:spPr bwMode="auto">
          <a:xfrm>
            <a:off x="3575050" y="1916832"/>
            <a:ext cx="5111750" cy="3096344"/>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41A9FDFC-C9D3-41CC-9B18-AB3E3A15C395}" type="slidenum">
              <a:rPr lang="tr-TR" smtClean="0"/>
              <a:pPr/>
              <a:t>38</a:t>
            </a:fld>
            <a:endParaRPr lang="tr-TR"/>
          </a:p>
        </p:txBody>
      </p:sp>
      <p:sp>
        <p:nvSpPr>
          <p:cNvPr id="9" name="Footer Placeholder 8"/>
          <p:cNvSpPr>
            <a:spLocks noGrp="1"/>
          </p:cNvSpPr>
          <p:nvPr>
            <p:ph type="ftr" sz="quarter" idx="11"/>
          </p:nvPr>
        </p:nvSpPr>
        <p:spPr/>
        <p:txBody>
          <a:bodyPr/>
          <a:lstStyle/>
          <a:p>
            <a:r>
              <a:rPr lang="tr-TR"/>
              <a:t>R. Hakan ÖZYILDIZ</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778098"/>
          </a:xfrm>
        </p:spPr>
        <p:txBody>
          <a:bodyPr/>
          <a:lstStyle/>
          <a:p>
            <a:r>
              <a:rPr lang="tr-TR" dirty="0"/>
              <a:t>Bankacılık ve kayıtdışılık</a:t>
            </a:r>
          </a:p>
        </p:txBody>
      </p:sp>
      <p:sp>
        <p:nvSpPr>
          <p:cNvPr id="8" name="Content Placeholder 7"/>
          <p:cNvSpPr>
            <a:spLocks noGrp="1"/>
          </p:cNvSpPr>
          <p:nvPr>
            <p:ph idx="1"/>
          </p:nvPr>
        </p:nvSpPr>
        <p:spPr/>
        <p:txBody>
          <a:bodyPr>
            <a:normAutofit fontScale="92500" lnSpcReduction="10000"/>
          </a:bodyPr>
          <a:lstStyle/>
          <a:p>
            <a:r>
              <a:rPr lang="tr-TR" dirty="0"/>
              <a:t>Ekonomi kayıtiçine alınabildiğince bankacılık faaliyetleri gelişecektir. Daha fazla işletme ve insan bankacılık üzerinden işlem yapmaya başladığında hem kayıtdışılık azalacak hem de finansal sektör gelişmeye devam edecek.</a:t>
            </a:r>
          </a:p>
          <a:p>
            <a:r>
              <a:rPr lang="tr-TR" dirty="0"/>
              <a:t>Burada en önemli konu, aracılık işlemlerinin en ucuza indirgenmesi. Daha fazla bankacılık işlemiyle bankaların gelirleri artacak ve işlemlerden almayı düşündükleri ücretler azalacaktır.</a:t>
            </a:r>
          </a:p>
        </p:txBody>
      </p:sp>
      <p:sp>
        <p:nvSpPr>
          <p:cNvPr id="5" name="Footer Placeholder 4"/>
          <p:cNvSpPr>
            <a:spLocks noGrp="1"/>
          </p:cNvSpPr>
          <p:nvPr>
            <p:ph type="ftr" sz="quarter" idx="11"/>
          </p:nvPr>
        </p:nvSpPr>
        <p:spPr/>
        <p:txBody>
          <a:bodyPr/>
          <a:lstStyle/>
          <a:p>
            <a:r>
              <a:rPr lang="tr-TR"/>
              <a:t>R. Hakan ÖZYILDIZ</a:t>
            </a:r>
          </a:p>
        </p:txBody>
      </p:sp>
      <p:sp>
        <p:nvSpPr>
          <p:cNvPr id="6" name="Slide Number Placeholder 5"/>
          <p:cNvSpPr>
            <a:spLocks noGrp="1"/>
          </p:cNvSpPr>
          <p:nvPr>
            <p:ph type="sldNum" sz="quarter" idx="12"/>
          </p:nvPr>
        </p:nvSpPr>
        <p:spPr/>
        <p:txBody>
          <a:bodyPr/>
          <a:lstStyle/>
          <a:p>
            <a:fld id="{41A9FDFC-C9D3-41CC-9B18-AB3E3A15C395}" type="slidenum">
              <a:rPr lang="tr-TR" smtClean="0"/>
              <a:pPr/>
              <a:t>39</a:t>
            </a:fld>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tr-TR" sz="2800" dirty="0"/>
              <a:t>Dünya Bankası Raporu’ndan bir alıntı</a:t>
            </a:r>
          </a:p>
        </p:txBody>
      </p:sp>
      <p:sp>
        <p:nvSpPr>
          <p:cNvPr id="4" name="Footer Placeholder 3"/>
          <p:cNvSpPr>
            <a:spLocks noGrp="1"/>
          </p:cNvSpPr>
          <p:nvPr>
            <p:ph type="ftr" sz="quarter" idx="11"/>
          </p:nvPr>
        </p:nvSpPr>
        <p:spPr/>
        <p:txBody>
          <a:bodyPr/>
          <a:lstStyle/>
          <a:p>
            <a:r>
              <a:rPr lang="tr-TR"/>
              <a:t>R. Hakan ÖZYILDIZ</a:t>
            </a:r>
          </a:p>
        </p:txBody>
      </p:sp>
      <p:sp>
        <p:nvSpPr>
          <p:cNvPr id="5" name="Slide Number Placeholder 4"/>
          <p:cNvSpPr>
            <a:spLocks noGrp="1"/>
          </p:cNvSpPr>
          <p:nvPr>
            <p:ph type="sldNum" sz="quarter" idx="12"/>
          </p:nvPr>
        </p:nvSpPr>
        <p:spPr/>
        <p:txBody>
          <a:bodyPr/>
          <a:lstStyle/>
          <a:p>
            <a:fld id="{41A9FDFC-C9D3-41CC-9B18-AB3E3A15C395}" type="slidenum">
              <a:rPr lang="tr-TR" smtClean="0"/>
              <a:pPr/>
              <a:t>4</a:t>
            </a:fld>
            <a:endParaRPr lang="tr-TR"/>
          </a:p>
        </p:txBody>
      </p:sp>
      <p:pic>
        <p:nvPicPr>
          <p:cNvPr id="1026" name="Picture 2"/>
          <p:cNvPicPr>
            <a:picLocks noChangeAspect="1" noChangeArrowheads="1"/>
          </p:cNvPicPr>
          <p:nvPr/>
        </p:nvPicPr>
        <p:blipFill>
          <a:blip r:embed="rId2" cstate="print"/>
          <a:srcRect/>
          <a:stretch>
            <a:fillRect/>
          </a:stretch>
        </p:blipFill>
        <p:spPr bwMode="auto">
          <a:xfrm>
            <a:off x="428596" y="1714488"/>
            <a:ext cx="8215370" cy="4500594"/>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78098"/>
          </a:xfrm>
        </p:spPr>
        <p:txBody>
          <a:bodyPr>
            <a:normAutofit fontScale="90000"/>
          </a:bodyPr>
          <a:lstStyle/>
          <a:p>
            <a:r>
              <a:rPr lang="tr-TR" sz="3200" dirty="0"/>
              <a:t>Kredi kartı ile alış veriş kayıtdışılık açısından olumlu</a:t>
            </a:r>
          </a:p>
        </p:txBody>
      </p:sp>
      <p:pic>
        <p:nvPicPr>
          <p:cNvPr id="9218" name="Picture 2"/>
          <p:cNvPicPr>
            <a:picLocks noChangeAspect="1" noChangeArrowheads="1"/>
          </p:cNvPicPr>
          <p:nvPr/>
        </p:nvPicPr>
        <p:blipFill>
          <a:blip r:embed="rId2" cstate="print"/>
          <a:srcRect/>
          <a:stretch>
            <a:fillRect/>
          </a:stretch>
        </p:blipFill>
        <p:spPr bwMode="auto">
          <a:xfrm rot="5400000">
            <a:off x="1943708" y="-207404"/>
            <a:ext cx="5256584" cy="835293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41A9FDFC-C9D3-41CC-9B18-AB3E3A15C395}" type="slidenum">
              <a:rPr lang="tr-TR" smtClean="0"/>
              <a:pPr/>
              <a:t>40</a:t>
            </a:fld>
            <a:endParaRPr lang="tr-TR"/>
          </a:p>
        </p:txBody>
      </p:sp>
      <p:sp>
        <p:nvSpPr>
          <p:cNvPr id="8" name="Footer Placeholder 7"/>
          <p:cNvSpPr>
            <a:spLocks noGrp="1"/>
          </p:cNvSpPr>
          <p:nvPr>
            <p:ph type="ftr" sz="quarter" idx="11"/>
          </p:nvPr>
        </p:nvSpPr>
        <p:spPr/>
        <p:txBody>
          <a:bodyPr/>
          <a:lstStyle/>
          <a:p>
            <a:r>
              <a:rPr lang="tr-TR"/>
              <a:t>R. Hakan ÖZYILDIZ</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6336" y="274638"/>
            <a:ext cx="1547664" cy="5530626"/>
          </a:xfrm>
        </p:spPr>
        <p:txBody>
          <a:bodyPr>
            <a:normAutofit/>
          </a:bodyPr>
          <a:lstStyle/>
          <a:p>
            <a:r>
              <a:rPr lang="tr-TR" sz="2400" dirty="0"/>
              <a:t>Çok fazla dolaysız vergi almıyoruz</a:t>
            </a:r>
          </a:p>
        </p:txBody>
      </p:sp>
      <p:pic>
        <p:nvPicPr>
          <p:cNvPr id="10242" name="Picture 2"/>
          <p:cNvPicPr>
            <a:picLocks noChangeAspect="1" noChangeArrowheads="1"/>
          </p:cNvPicPr>
          <p:nvPr/>
        </p:nvPicPr>
        <p:blipFill>
          <a:blip r:embed="rId2" cstate="print"/>
          <a:srcRect/>
          <a:stretch>
            <a:fillRect/>
          </a:stretch>
        </p:blipFill>
        <p:spPr bwMode="auto">
          <a:xfrm>
            <a:off x="251521" y="332656"/>
            <a:ext cx="7272808" cy="6120679"/>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41A9FDFC-C9D3-41CC-9B18-AB3E3A15C395}" type="slidenum">
              <a:rPr lang="tr-TR" smtClean="0"/>
              <a:pPr/>
              <a:t>41</a:t>
            </a:fld>
            <a:endParaRPr lang="tr-TR"/>
          </a:p>
        </p:txBody>
      </p:sp>
      <p:sp>
        <p:nvSpPr>
          <p:cNvPr id="5" name="Footer Placeholder 4"/>
          <p:cNvSpPr>
            <a:spLocks noGrp="1"/>
          </p:cNvSpPr>
          <p:nvPr>
            <p:ph type="ftr" sz="quarter" idx="11"/>
          </p:nvPr>
        </p:nvSpPr>
        <p:spPr/>
        <p:txBody>
          <a:bodyPr/>
          <a:lstStyle/>
          <a:p>
            <a:r>
              <a:rPr lang="tr-TR"/>
              <a:t>R. Hakan ÖZYILDIZ</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2240" y="274638"/>
            <a:ext cx="1954560" cy="5674642"/>
          </a:xfrm>
        </p:spPr>
        <p:txBody>
          <a:bodyPr>
            <a:normAutofit/>
          </a:bodyPr>
          <a:lstStyle/>
          <a:p>
            <a:r>
              <a:rPr lang="tr-TR" sz="3600" dirty="0"/>
              <a:t>Dolaylı vergiler için aynı şey söylenemez</a:t>
            </a:r>
          </a:p>
        </p:txBody>
      </p:sp>
      <p:pic>
        <p:nvPicPr>
          <p:cNvPr id="11266" name="Picture 2"/>
          <p:cNvPicPr>
            <a:picLocks noChangeAspect="1" noChangeArrowheads="1"/>
          </p:cNvPicPr>
          <p:nvPr/>
        </p:nvPicPr>
        <p:blipFill>
          <a:blip r:embed="rId2" cstate="print"/>
          <a:srcRect/>
          <a:stretch>
            <a:fillRect/>
          </a:stretch>
        </p:blipFill>
        <p:spPr bwMode="auto">
          <a:xfrm>
            <a:off x="0" y="260648"/>
            <a:ext cx="6391275" cy="6336704"/>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41A9FDFC-C9D3-41CC-9B18-AB3E3A15C395}" type="slidenum">
              <a:rPr lang="tr-TR" smtClean="0"/>
              <a:pPr/>
              <a:t>42</a:t>
            </a:fld>
            <a:endParaRPr lang="tr-TR"/>
          </a:p>
        </p:txBody>
      </p:sp>
      <p:sp>
        <p:nvSpPr>
          <p:cNvPr id="5" name="Footer Placeholder 4"/>
          <p:cNvSpPr>
            <a:spLocks noGrp="1"/>
          </p:cNvSpPr>
          <p:nvPr>
            <p:ph type="ftr" sz="quarter" idx="11"/>
          </p:nvPr>
        </p:nvSpPr>
        <p:spPr/>
        <p:txBody>
          <a:bodyPr/>
          <a:lstStyle/>
          <a:p>
            <a:r>
              <a:rPr lang="tr-TR"/>
              <a:t>R. Hakan ÖZYILDIZ</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Siz katılıyor musunuz?</a:t>
            </a:r>
          </a:p>
        </p:txBody>
      </p:sp>
      <p:sp>
        <p:nvSpPr>
          <p:cNvPr id="3" name="Footer Placeholder 2"/>
          <p:cNvSpPr>
            <a:spLocks noGrp="1"/>
          </p:cNvSpPr>
          <p:nvPr>
            <p:ph type="ftr" sz="quarter" idx="11"/>
          </p:nvPr>
        </p:nvSpPr>
        <p:spPr/>
        <p:txBody>
          <a:bodyPr/>
          <a:lstStyle/>
          <a:p>
            <a:r>
              <a:rPr lang="tr-TR"/>
              <a:t>R. Hakan ÖZYILDIZ</a:t>
            </a:r>
          </a:p>
        </p:txBody>
      </p:sp>
      <p:sp>
        <p:nvSpPr>
          <p:cNvPr id="4" name="Slide Number Placeholder 3"/>
          <p:cNvSpPr>
            <a:spLocks noGrp="1"/>
          </p:cNvSpPr>
          <p:nvPr>
            <p:ph type="sldNum" sz="quarter" idx="12"/>
          </p:nvPr>
        </p:nvSpPr>
        <p:spPr/>
        <p:txBody>
          <a:bodyPr/>
          <a:lstStyle/>
          <a:p>
            <a:fld id="{41A9FDFC-C9D3-41CC-9B18-AB3E3A15C395}" type="slidenum">
              <a:rPr lang="tr-TR" smtClean="0"/>
              <a:pPr/>
              <a:t>43</a:t>
            </a:fld>
            <a:endParaRPr lang="tr-TR"/>
          </a:p>
        </p:txBody>
      </p:sp>
      <p:pic>
        <p:nvPicPr>
          <p:cNvPr id="16386" name="Picture 2"/>
          <p:cNvPicPr>
            <a:picLocks noChangeAspect="1" noChangeArrowheads="1"/>
          </p:cNvPicPr>
          <p:nvPr/>
        </p:nvPicPr>
        <p:blipFill>
          <a:blip r:embed="rId2" cstate="print"/>
          <a:srcRect/>
          <a:stretch>
            <a:fillRect/>
          </a:stretch>
        </p:blipFill>
        <p:spPr bwMode="auto">
          <a:xfrm>
            <a:off x="539552" y="1524000"/>
            <a:ext cx="8064896" cy="478532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dirty="0"/>
              <a:t>2007 de bunu yaz, 2010 da Cumhuriyet tarihinin en kapsamlı affını çıkar...</a:t>
            </a:r>
          </a:p>
        </p:txBody>
      </p:sp>
      <p:sp>
        <p:nvSpPr>
          <p:cNvPr id="3" name="Footer Placeholder 2"/>
          <p:cNvSpPr>
            <a:spLocks noGrp="1"/>
          </p:cNvSpPr>
          <p:nvPr>
            <p:ph type="ftr" sz="quarter" idx="11"/>
          </p:nvPr>
        </p:nvSpPr>
        <p:spPr/>
        <p:txBody>
          <a:bodyPr/>
          <a:lstStyle/>
          <a:p>
            <a:r>
              <a:rPr lang="tr-TR"/>
              <a:t>R. Hakan ÖZYILDIZ</a:t>
            </a:r>
          </a:p>
        </p:txBody>
      </p:sp>
      <p:sp>
        <p:nvSpPr>
          <p:cNvPr id="4" name="Slide Number Placeholder 3"/>
          <p:cNvSpPr>
            <a:spLocks noGrp="1"/>
          </p:cNvSpPr>
          <p:nvPr>
            <p:ph type="sldNum" sz="quarter" idx="12"/>
          </p:nvPr>
        </p:nvSpPr>
        <p:spPr/>
        <p:txBody>
          <a:bodyPr/>
          <a:lstStyle/>
          <a:p>
            <a:fld id="{41A9FDFC-C9D3-41CC-9B18-AB3E3A15C395}" type="slidenum">
              <a:rPr lang="tr-TR" smtClean="0"/>
              <a:pPr/>
              <a:t>44</a:t>
            </a:fld>
            <a:endParaRPr lang="tr-TR"/>
          </a:p>
        </p:txBody>
      </p:sp>
      <p:pic>
        <p:nvPicPr>
          <p:cNvPr id="17410" name="Picture 2"/>
          <p:cNvPicPr>
            <a:picLocks noChangeAspect="1" noChangeArrowheads="1"/>
          </p:cNvPicPr>
          <p:nvPr/>
        </p:nvPicPr>
        <p:blipFill>
          <a:blip r:embed="rId2" cstate="print"/>
          <a:srcRect/>
          <a:stretch>
            <a:fillRect/>
          </a:stretch>
        </p:blipFill>
        <p:spPr bwMode="auto">
          <a:xfrm>
            <a:off x="971600" y="1916832"/>
            <a:ext cx="7776863" cy="4248472"/>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dirty="0"/>
              <a:t>Siz uyarıyor musunuz?</a:t>
            </a:r>
          </a:p>
        </p:txBody>
      </p:sp>
      <p:sp>
        <p:nvSpPr>
          <p:cNvPr id="3" name="Footer Placeholder 2"/>
          <p:cNvSpPr>
            <a:spLocks noGrp="1"/>
          </p:cNvSpPr>
          <p:nvPr>
            <p:ph type="ftr" sz="quarter" idx="11"/>
          </p:nvPr>
        </p:nvSpPr>
        <p:spPr/>
        <p:txBody>
          <a:bodyPr/>
          <a:lstStyle/>
          <a:p>
            <a:r>
              <a:rPr lang="tr-TR"/>
              <a:t>R. Hakan ÖZYILDIZ</a:t>
            </a:r>
          </a:p>
        </p:txBody>
      </p:sp>
      <p:sp>
        <p:nvSpPr>
          <p:cNvPr id="4" name="Slide Number Placeholder 3"/>
          <p:cNvSpPr>
            <a:spLocks noGrp="1"/>
          </p:cNvSpPr>
          <p:nvPr>
            <p:ph type="sldNum" sz="quarter" idx="12"/>
          </p:nvPr>
        </p:nvSpPr>
        <p:spPr/>
        <p:txBody>
          <a:bodyPr/>
          <a:lstStyle/>
          <a:p>
            <a:fld id="{41A9FDFC-C9D3-41CC-9B18-AB3E3A15C395}" type="slidenum">
              <a:rPr lang="tr-TR" smtClean="0"/>
              <a:pPr/>
              <a:t>45</a:t>
            </a:fld>
            <a:endParaRPr lang="tr-TR"/>
          </a:p>
        </p:txBody>
      </p:sp>
      <p:pic>
        <p:nvPicPr>
          <p:cNvPr id="21506" name="Picture 2"/>
          <p:cNvPicPr>
            <a:picLocks noChangeAspect="1" noChangeArrowheads="1"/>
          </p:cNvPicPr>
          <p:nvPr/>
        </p:nvPicPr>
        <p:blipFill>
          <a:blip r:embed="rId2" cstate="print"/>
          <a:srcRect/>
          <a:stretch>
            <a:fillRect/>
          </a:stretch>
        </p:blipFill>
        <p:spPr bwMode="auto">
          <a:xfrm>
            <a:off x="683568" y="1844824"/>
            <a:ext cx="7704856" cy="444817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600" dirty="0"/>
              <a:t>Bu cevaplar, ankete katılanlar konusunda ben de bazı şüpheler uyandırıyor.</a:t>
            </a:r>
          </a:p>
        </p:txBody>
      </p:sp>
      <p:sp>
        <p:nvSpPr>
          <p:cNvPr id="3" name="Footer Placeholder 2"/>
          <p:cNvSpPr>
            <a:spLocks noGrp="1"/>
          </p:cNvSpPr>
          <p:nvPr>
            <p:ph type="ftr" sz="quarter" idx="11"/>
          </p:nvPr>
        </p:nvSpPr>
        <p:spPr/>
        <p:txBody>
          <a:bodyPr/>
          <a:lstStyle/>
          <a:p>
            <a:r>
              <a:rPr lang="tr-TR"/>
              <a:t>R. Hakan ÖZYILDIZ</a:t>
            </a:r>
          </a:p>
        </p:txBody>
      </p:sp>
      <p:sp>
        <p:nvSpPr>
          <p:cNvPr id="4" name="Slide Number Placeholder 3"/>
          <p:cNvSpPr>
            <a:spLocks noGrp="1"/>
          </p:cNvSpPr>
          <p:nvPr>
            <p:ph type="sldNum" sz="quarter" idx="12"/>
          </p:nvPr>
        </p:nvSpPr>
        <p:spPr/>
        <p:txBody>
          <a:bodyPr/>
          <a:lstStyle/>
          <a:p>
            <a:fld id="{41A9FDFC-C9D3-41CC-9B18-AB3E3A15C395}" type="slidenum">
              <a:rPr lang="tr-TR" smtClean="0"/>
              <a:pPr/>
              <a:t>46</a:t>
            </a:fld>
            <a:endParaRPr lang="tr-TR"/>
          </a:p>
        </p:txBody>
      </p:sp>
      <p:pic>
        <p:nvPicPr>
          <p:cNvPr id="22530" name="Picture 2"/>
          <p:cNvPicPr>
            <a:picLocks noChangeAspect="1" noChangeArrowheads="1"/>
          </p:cNvPicPr>
          <p:nvPr/>
        </p:nvPicPr>
        <p:blipFill>
          <a:blip r:embed="rId2" cstate="print"/>
          <a:srcRect/>
          <a:stretch>
            <a:fillRect/>
          </a:stretch>
        </p:blipFill>
        <p:spPr bwMode="auto">
          <a:xfrm>
            <a:off x="683568" y="1844824"/>
            <a:ext cx="7776864" cy="4535041"/>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tr-TR" dirty="0"/>
              <a:t>Kayıtdışılığın etkileri</a:t>
            </a:r>
          </a:p>
        </p:txBody>
      </p:sp>
      <p:sp>
        <p:nvSpPr>
          <p:cNvPr id="8" name="Content Placeholder 7"/>
          <p:cNvSpPr>
            <a:spLocks noGrp="1"/>
          </p:cNvSpPr>
          <p:nvPr>
            <p:ph idx="1"/>
          </p:nvPr>
        </p:nvSpPr>
        <p:spPr/>
        <p:txBody>
          <a:bodyPr>
            <a:normAutofit fontScale="77500" lnSpcReduction="20000"/>
          </a:bodyPr>
          <a:lstStyle/>
          <a:p>
            <a:r>
              <a:rPr lang="tr-TR" dirty="0"/>
              <a:t>İstatistikler yanlış olunca, eksik verilere dayalı kararlar da sorunlu oluyor.</a:t>
            </a:r>
          </a:p>
          <a:p>
            <a:r>
              <a:rPr lang="tr-TR" dirty="0"/>
              <a:t>Kaynak dağılımı yanlış yapılıyor. İktisadi kaynaklar yanlış yönlendiriliyor.</a:t>
            </a:r>
          </a:p>
          <a:p>
            <a:r>
              <a:rPr lang="tr-TR" dirty="0"/>
              <a:t>Yastık altındaki altın ve döviz ülke içi tasarruf oranlarının yanlış hesaplanmasına neden oluyor. Bu kaynaklar bankacılık sistemine sokulabilse, cari açık azalır. Sorun...?</a:t>
            </a:r>
          </a:p>
          <a:p>
            <a:r>
              <a:rPr lang="tr-TR" dirty="0"/>
              <a:t>Dolarizasyon artıyor.</a:t>
            </a:r>
          </a:p>
          <a:p>
            <a:r>
              <a:rPr lang="tr-TR" dirty="0"/>
              <a:t>Küçük işletmelerin yaygınlığı ölçek ekonomisini olumsuz etkiliyor. Rekabet şartları oluşmuyor.</a:t>
            </a:r>
          </a:p>
          <a:p>
            <a:r>
              <a:rPr lang="tr-TR" dirty="0"/>
              <a:t>Enflasyon ve gelir dağılımının bozulması sosyal dengeleri bozuyor.</a:t>
            </a:r>
          </a:p>
          <a:p>
            <a:endParaRPr lang="tr-TR" dirty="0"/>
          </a:p>
        </p:txBody>
      </p:sp>
      <p:sp>
        <p:nvSpPr>
          <p:cNvPr id="5" name="Footer Placeholder 4"/>
          <p:cNvSpPr>
            <a:spLocks noGrp="1"/>
          </p:cNvSpPr>
          <p:nvPr>
            <p:ph type="ftr" sz="quarter" idx="11"/>
          </p:nvPr>
        </p:nvSpPr>
        <p:spPr/>
        <p:txBody>
          <a:bodyPr/>
          <a:lstStyle/>
          <a:p>
            <a:r>
              <a:rPr lang="tr-TR"/>
              <a:t>R. Hakan ÖZYILDIZ</a:t>
            </a:r>
          </a:p>
        </p:txBody>
      </p:sp>
      <p:sp>
        <p:nvSpPr>
          <p:cNvPr id="6" name="Slide Number Placeholder 5"/>
          <p:cNvSpPr>
            <a:spLocks noGrp="1"/>
          </p:cNvSpPr>
          <p:nvPr>
            <p:ph type="sldNum" sz="quarter" idx="12"/>
          </p:nvPr>
        </p:nvSpPr>
        <p:spPr/>
        <p:txBody>
          <a:bodyPr/>
          <a:lstStyle/>
          <a:p>
            <a:fld id="{41A9FDFC-C9D3-41CC-9B18-AB3E3A15C395}" type="slidenum">
              <a:rPr lang="tr-TR" smtClean="0"/>
              <a:pPr/>
              <a:t>47</a:t>
            </a:fld>
            <a:endParaRPr lang="tr-T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Teşvik sistemi ve kaynak dağılımı</a:t>
            </a:r>
          </a:p>
        </p:txBody>
      </p:sp>
      <p:sp>
        <p:nvSpPr>
          <p:cNvPr id="3" name="Content Placeholder 2"/>
          <p:cNvSpPr>
            <a:spLocks noGrp="1"/>
          </p:cNvSpPr>
          <p:nvPr>
            <p:ph idx="1"/>
          </p:nvPr>
        </p:nvSpPr>
        <p:spPr/>
        <p:txBody>
          <a:bodyPr>
            <a:normAutofit fontScale="92500"/>
          </a:bodyPr>
          <a:lstStyle/>
          <a:p>
            <a:r>
              <a:rPr lang="tr-TR" dirty="0"/>
              <a:t>Bu ülkede sanayi envanteri yok.</a:t>
            </a:r>
          </a:p>
          <a:p>
            <a:pPr lvl="1"/>
            <a:r>
              <a:rPr lang="tr-TR" dirty="0"/>
              <a:t>Hangi sektörde ne kadar üretim birimi var?</a:t>
            </a:r>
          </a:p>
          <a:p>
            <a:pPr lvl="1"/>
            <a:r>
              <a:rPr lang="tr-TR" dirty="0"/>
              <a:t>Kaç kişi çalışıyor?</a:t>
            </a:r>
          </a:p>
          <a:p>
            <a:pPr lvl="1"/>
            <a:r>
              <a:rPr lang="tr-TR" dirty="0"/>
              <a:t>Ne kadar enerji tüketiliyor? Verimlilik sorunu var mı?</a:t>
            </a:r>
          </a:p>
          <a:p>
            <a:pPr lvl="1"/>
            <a:r>
              <a:rPr lang="tr-TR" dirty="0"/>
              <a:t>Hangi teknoloji kullanılıyor?</a:t>
            </a:r>
          </a:p>
          <a:p>
            <a:r>
              <a:rPr lang="tr-TR" dirty="0"/>
              <a:t>Ülkenin gelecekteki sanayi stratejisi nasıl belirlecek?</a:t>
            </a:r>
          </a:p>
          <a:p>
            <a:r>
              <a:rPr lang="tr-TR" dirty="0"/>
              <a:t>Kaç tane otel, un fabrikası olduğunu bilmeden yeni yatırım teşviki veriliyor.</a:t>
            </a:r>
          </a:p>
        </p:txBody>
      </p:sp>
      <p:sp>
        <p:nvSpPr>
          <p:cNvPr id="4" name="Footer Placeholder 3"/>
          <p:cNvSpPr>
            <a:spLocks noGrp="1"/>
          </p:cNvSpPr>
          <p:nvPr>
            <p:ph type="ftr" sz="quarter" idx="11"/>
          </p:nvPr>
        </p:nvSpPr>
        <p:spPr/>
        <p:txBody>
          <a:bodyPr/>
          <a:lstStyle/>
          <a:p>
            <a:r>
              <a:rPr lang="tr-TR"/>
              <a:t>R. Hakan ÖZYILDIZ</a:t>
            </a:r>
          </a:p>
        </p:txBody>
      </p:sp>
      <p:sp>
        <p:nvSpPr>
          <p:cNvPr id="5" name="Slide Number Placeholder 4"/>
          <p:cNvSpPr>
            <a:spLocks noGrp="1"/>
          </p:cNvSpPr>
          <p:nvPr>
            <p:ph type="sldNum" sz="quarter" idx="12"/>
          </p:nvPr>
        </p:nvSpPr>
        <p:spPr/>
        <p:txBody>
          <a:bodyPr/>
          <a:lstStyle/>
          <a:p>
            <a:fld id="{41A9FDFC-C9D3-41CC-9B18-AB3E3A15C395}" type="slidenum">
              <a:rPr lang="tr-TR" smtClean="0"/>
              <a:pPr/>
              <a:t>48</a:t>
            </a:fld>
            <a:endParaRPr lang="tr-T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3050"/>
            <a:ext cx="4546848" cy="635670"/>
          </a:xfrm>
        </p:spPr>
        <p:txBody>
          <a:bodyPr>
            <a:normAutofit fontScale="90000"/>
          </a:bodyPr>
          <a:lstStyle/>
          <a:p>
            <a:r>
              <a:rPr lang="tr-TR" dirty="0"/>
              <a:t>Kayıtdışılk kamu açığını ve kamu borcunu arttırıyor.</a:t>
            </a:r>
          </a:p>
        </p:txBody>
      </p:sp>
      <p:sp>
        <p:nvSpPr>
          <p:cNvPr id="7" name="Text Placeholder 6"/>
          <p:cNvSpPr>
            <a:spLocks noGrp="1"/>
          </p:cNvSpPr>
          <p:nvPr>
            <p:ph type="body" sz="half" idx="2"/>
          </p:nvPr>
        </p:nvSpPr>
        <p:spPr/>
        <p:txBody>
          <a:bodyPr>
            <a:normAutofit/>
          </a:bodyPr>
          <a:lstStyle/>
          <a:p>
            <a:r>
              <a:rPr lang="tr-TR" sz="2400" dirty="0"/>
              <a:t>Bu kadar az borçlanma yapılabilseydi, ne kadar az borçlanılmak durumunda kalınırdı acaba?</a:t>
            </a:r>
          </a:p>
          <a:p>
            <a:r>
              <a:rPr lang="tr-TR" sz="2400" dirty="0"/>
              <a:t>85 milyar TL az borçlanmaya yıllık faizleri de ekleyince en az 100 milyar TL eder miydi acaba?</a:t>
            </a:r>
          </a:p>
        </p:txBody>
      </p:sp>
      <p:sp>
        <p:nvSpPr>
          <p:cNvPr id="3" name="Footer Placeholder 2"/>
          <p:cNvSpPr>
            <a:spLocks noGrp="1"/>
          </p:cNvSpPr>
          <p:nvPr>
            <p:ph type="ftr" sz="quarter" idx="11"/>
          </p:nvPr>
        </p:nvSpPr>
        <p:spPr/>
        <p:txBody>
          <a:bodyPr/>
          <a:lstStyle/>
          <a:p>
            <a:r>
              <a:rPr lang="tr-TR"/>
              <a:t>R. Hakan ÖZYILDIZ</a:t>
            </a:r>
          </a:p>
        </p:txBody>
      </p:sp>
      <p:sp>
        <p:nvSpPr>
          <p:cNvPr id="4" name="Slide Number Placeholder 3"/>
          <p:cNvSpPr>
            <a:spLocks noGrp="1"/>
          </p:cNvSpPr>
          <p:nvPr>
            <p:ph type="sldNum" sz="quarter" idx="12"/>
          </p:nvPr>
        </p:nvSpPr>
        <p:spPr/>
        <p:txBody>
          <a:bodyPr/>
          <a:lstStyle/>
          <a:p>
            <a:fld id="{41A9FDFC-C9D3-41CC-9B18-AB3E3A15C395}" type="slidenum">
              <a:rPr lang="tr-TR" smtClean="0"/>
              <a:pPr/>
              <a:t>49</a:t>
            </a:fld>
            <a:endParaRPr lang="tr-TR"/>
          </a:p>
        </p:txBody>
      </p:sp>
      <p:pic>
        <p:nvPicPr>
          <p:cNvPr id="24578" name="Picture 2"/>
          <p:cNvPicPr>
            <a:picLocks noGrp="1" noChangeAspect="1" noChangeArrowheads="1"/>
          </p:cNvPicPr>
          <p:nvPr>
            <p:ph idx="1"/>
          </p:nvPr>
        </p:nvPicPr>
        <p:blipFill>
          <a:blip r:embed="rId2" cstate="print"/>
          <a:srcRect/>
          <a:stretch>
            <a:fillRect/>
          </a:stretch>
        </p:blipFill>
        <p:spPr bwMode="auto">
          <a:xfrm>
            <a:off x="3575050" y="1700808"/>
            <a:ext cx="5111750" cy="352839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Devam </a:t>
            </a:r>
          </a:p>
        </p:txBody>
      </p:sp>
      <p:sp>
        <p:nvSpPr>
          <p:cNvPr id="3" name="Footer Placeholder 2"/>
          <p:cNvSpPr>
            <a:spLocks noGrp="1"/>
          </p:cNvSpPr>
          <p:nvPr>
            <p:ph type="ftr" sz="quarter" idx="11"/>
          </p:nvPr>
        </p:nvSpPr>
        <p:spPr/>
        <p:txBody>
          <a:bodyPr/>
          <a:lstStyle/>
          <a:p>
            <a:r>
              <a:rPr lang="tr-TR"/>
              <a:t>R. Hakan ÖZYILDIZ</a:t>
            </a:r>
          </a:p>
        </p:txBody>
      </p:sp>
      <p:sp>
        <p:nvSpPr>
          <p:cNvPr id="4" name="Slide Number Placeholder 3"/>
          <p:cNvSpPr>
            <a:spLocks noGrp="1"/>
          </p:cNvSpPr>
          <p:nvPr>
            <p:ph type="sldNum" sz="quarter" idx="12"/>
          </p:nvPr>
        </p:nvSpPr>
        <p:spPr/>
        <p:txBody>
          <a:bodyPr/>
          <a:lstStyle/>
          <a:p>
            <a:fld id="{41A9FDFC-C9D3-41CC-9B18-AB3E3A15C395}" type="slidenum">
              <a:rPr lang="tr-TR" smtClean="0"/>
              <a:pPr/>
              <a:t>5</a:t>
            </a:fld>
            <a:endParaRPr lang="tr-TR"/>
          </a:p>
        </p:txBody>
      </p:sp>
      <p:pic>
        <p:nvPicPr>
          <p:cNvPr id="2050" name="Picture 2"/>
          <p:cNvPicPr>
            <a:picLocks noChangeAspect="1" noChangeArrowheads="1"/>
          </p:cNvPicPr>
          <p:nvPr/>
        </p:nvPicPr>
        <p:blipFill>
          <a:blip r:embed="rId2" cstate="print"/>
          <a:srcRect/>
          <a:stretch>
            <a:fillRect/>
          </a:stretch>
        </p:blipFill>
        <p:spPr bwMode="auto">
          <a:xfrm>
            <a:off x="428596" y="1785927"/>
            <a:ext cx="8286808" cy="4500594"/>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3050"/>
            <a:ext cx="3008313" cy="635670"/>
          </a:xfrm>
        </p:spPr>
        <p:txBody>
          <a:bodyPr/>
          <a:lstStyle/>
          <a:p>
            <a:r>
              <a:rPr lang="tr-TR" dirty="0"/>
              <a:t>Mikro ekomik etkileri</a:t>
            </a:r>
          </a:p>
        </p:txBody>
      </p:sp>
      <p:sp>
        <p:nvSpPr>
          <p:cNvPr id="8" name="Text Placeholder 7"/>
          <p:cNvSpPr>
            <a:spLocks noGrp="1"/>
          </p:cNvSpPr>
          <p:nvPr>
            <p:ph type="body" sz="half" idx="2"/>
          </p:nvPr>
        </p:nvSpPr>
        <p:spPr/>
        <p:txBody>
          <a:bodyPr>
            <a:normAutofit/>
          </a:bodyPr>
          <a:lstStyle/>
          <a:p>
            <a:r>
              <a:rPr lang="tr-TR" sz="2000" dirty="0"/>
              <a:t>Verimsizliği teşvik eden yapılar her zaman büyümenin önünde en büyük engeldir.</a:t>
            </a:r>
          </a:p>
          <a:p>
            <a:r>
              <a:rPr lang="tr-TR" sz="2000" dirty="0"/>
              <a:t>Aynı miktar kaynağı kullanarak verimsiz üretim yapan bir işletme yerine verimliliği esas alan yapılar öne çıkarılmalıdır.</a:t>
            </a:r>
          </a:p>
          <a:p>
            <a:r>
              <a:rPr lang="tr-TR" sz="2000" dirty="0"/>
              <a:t>Bu bağlamda etkin ve verimli çalışmayan yapılara engel olabilmek gerekir.</a:t>
            </a:r>
          </a:p>
        </p:txBody>
      </p:sp>
      <p:sp>
        <p:nvSpPr>
          <p:cNvPr id="3" name="Footer Placeholder 2"/>
          <p:cNvSpPr>
            <a:spLocks noGrp="1"/>
          </p:cNvSpPr>
          <p:nvPr>
            <p:ph type="ftr" sz="quarter" idx="11"/>
          </p:nvPr>
        </p:nvSpPr>
        <p:spPr/>
        <p:txBody>
          <a:bodyPr/>
          <a:lstStyle/>
          <a:p>
            <a:r>
              <a:rPr lang="tr-TR"/>
              <a:t>R. Hakan ÖZYILDIZ</a:t>
            </a:r>
          </a:p>
        </p:txBody>
      </p:sp>
      <p:sp>
        <p:nvSpPr>
          <p:cNvPr id="4" name="Slide Number Placeholder 3"/>
          <p:cNvSpPr>
            <a:spLocks noGrp="1"/>
          </p:cNvSpPr>
          <p:nvPr>
            <p:ph type="sldNum" sz="quarter" idx="12"/>
          </p:nvPr>
        </p:nvSpPr>
        <p:spPr/>
        <p:txBody>
          <a:bodyPr/>
          <a:lstStyle/>
          <a:p>
            <a:fld id="{41A9FDFC-C9D3-41CC-9B18-AB3E3A15C395}" type="slidenum">
              <a:rPr lang="tr-TR" smtClean="0"/>
              <a:pPr/>
              <a:t>50</a:t>
            </a:fld>
            <a:endParaRPr lang="tr-TR"/>
          </a:p>
        </p:txBody>
      </p:sp>
      <p:pic>
        <p:nvPicPr>
          <p:cNvPr id="9" name="Picture 2"/>
          <p:cNvPicPr>
            <a:picLocks noGrp="1" noChangeAspect="1" noChangeArrowheads="1"/>
          </p:cNvPicPr>
          <p:nvPr>
            <p:ph idx="1"/>
          </p:nvPr>
        </p:nvPicPr>
        <p:blipFill>
          <a:blip r:embed="rId2" cstate="print"/>
          <a:srcRect/>
          <a:stretch>
            <a:fillRect/>
          </a:stretch>
        </p:blipFill>
        <p:spPr bwMode="auto">
          <a:xfrm>
            <a:off x="3923928" y="836712"/>
            <a:ext cx="4392488" cy="5112568"/>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KAYITDIŞI EKONOMİYLE MÜCADELEDE ...</a:t>
            </a:r>
          </a:p>
        </p:txBody>
      </p:sp>
      <p:pic>
        <p:nvPicPr>
          <p:cNvPr id="25602" name="Picture 2"/>
          <p:cNvPicPr>
            <a:picLocks noGrp="1" noChangeAspect="1" noChangeArrowheads="1"/>
          </p:cNvPicPr>
          <p:nvPr>
            <p:ph idx="1"/>
          </p:nvPr>
        </p:nvPicPr>
        <p:blipFill>
          <a:blip r:embed="rId2" cstate="print"/>
          <a:stretch>
            <a:fillRect/>
          </a:stretch>
        </p:blipFill>
        <p:spPr bwMode="auto">
          <a:xfrm rot="5400000">
            <a:off x="3384599" y="1808092"/>
            <a:ext cx="4607050" cy="3960440"/>
          </a:xfrm>
          <a:prstGeom prst="rect">
            <a:avLst/>
          </a:prstGeom>
          <a:noFill/>
          <a:ln w="9525">
            <a:noFill/>
            <a:miter lim="800000"/>
            <a:headEnd/>
            <a:tailEnd/>
          </a:ln>
        </p:spPr>
      </p:pic>
      <p:sp>
        <p:nvSpPr>
          <p:cNvPr id="8" name="Text Placeholder 7"/>
          <p:cNvSpPr>
            <a:spLocks noGrp="1"/>
          </p:cNvSpPr>
          <p:nvPr>
            <p:ph type="body" sz="half" idx="2"/>
          </p:nvPr>
        </p:nvSpPr>
        <p:spPr/>
        <p:txBody>
          <a:bodyPr>
            <a:normAutofit/>
          </a:bodyPr>
          <a:lstStyle/>
          <a:p>
            <a:r>
              <a:rPr lang="tr-TR" sz="2800" dirty="0"/>
              <a:t>Devlet güçlü yanlarını biliyor.</a:t>
            </a:r>
          </a:p>
          <a:p>
            <a:r>
              <a:rPr lang="tr-TR" sz="2800" dirty="0"/>
              <a:t>Değerlendirmek lazım.</a:t>
            </a:r>
          </a:p>
        </p:txBody>
      </p:sp>
      <p:sp>
        <p:nvSpPr>
          <p:cNvPr id="5" name="Footer Placeholder 4"/>
          <p:cNvSpPr>
            <a:spLocks noGrp="1"/>
          </p:cNvSpPr>
          <p:nvPr>
            <p:ph type="ftr" sz="quarter" idx="11"/>
          </p:nvPr>
        </p:nvSpPr>
        <p:spPr/>
        <p:txBody>
          <a:bodyPr/>
          <a:lstStyle/>
          <a:p>
            <a:r>
              <a:rPr lang="tr-TR"/>
              <a:t>R. Hakan ÖZYILDIZ</a:t>
            </a:r>
          </a:p>
        </p:txBody>
      </p:sp>
      <p:sp>
        <p:nvSpPr>
          <p:cNvPr id="6" name="Slide Number Placeholder 5"/>
          <p:cNvSpPr>
            <a:spLocks noGrp="1"/>
          </p:cNvSpPr>
          <p:nvPr>
            <p:ph type="sldNum" sz="quarter" idx="12"/>
          </p:nvPr>
        </p:nvSpPr>
        <p:spPr/>
        <p:txBody>
          <a:bodyPr/>
          <a:lstStyle/>
          <a:p>
            <a:fld id="{41A9FDFC-C9D3-41CC-9B18-AB3E3A15C395}" type="slidenum">
              <a:rPr lang="tr-TR" smtClean="0"/>
              <a:pPr/>
              <a:t>51</a:t>
            </a:fld>
            <a:endParaRPr lang="tr-T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KAYITDIŞI EKONOMİYLE MÜCADELEDE ...</a:t>
            </a:r>
          </a:p>
        </p:txBody>
      </p:sp>
      <p:sp>
        <p:nvSpPr>
          <p:cNvPr id="4" name="Text Placeholder 3"/>
          <p:cNvSpPr>
            <a:spLocks noGrp="1"/>
          </p:cNvSpPr>
          <p:nvPr>
            <p:ph type="body" sz="half" idx="2"/>
          </p:nvPr>
        </p:nvSpPr>
        <p:spPr/>
        <p:txBody>
          <a:bodyPr>
            <a:normAutofit/>
          </a:bodyPr>
          <a:lstStyle/>
          <a:p>
            <a:r>
              <a:rPr lang="tr-TR" sz="3200" dirty="0"/>
              <a:t>Zayıflıklar mücadelenin bir parçası.</a:t>
            </a:r>
          </a:p>
          <a:p>
            <a:r>
              <a:rPr lang="tr-TR" sz="3200" dirty="0"/>
              <a:t>Korkmaya gerek yok.</a:t>
            </a:r>
          </a:p>
        </p:txBody>
      </p:sp>
      <p:sp>
        <p:nvSpPr>
          <p:cNvPr id="5" name="Footer Placeholder 4"/>
          <p:cNvSpPr>
            <a:spLocks noGrp="1"/>
          </p:cNvSpPr>
          <p:nvPr>
            <p:ph type="ftr" sz="quarter" idx="11"/>
          </p:nvPr>
        </p:nvSpPr>
        <p:spPr/>
        <p:txBody>
          <a:bodyPr/>
          <a:lstStyle/>
          <a:p>
            <a:r>
              <a:rPr lang="tr-TR"/>
              <a:t>R. Hakan ÖZYILDIZ</a:t>
            </a:r>
          </a:p>
        </p:txBody>
      </p:sp>
      <p:sp>
        <p:nvSpPr>
          <p:cNvPr id="6" name="Slide Number Placeholder 5"/>
          <p:cNvSpPr>
            <a:spLocks noGrp="1"/>
          </p:cNvSpPr>
          <p:nvPr>
            <p:ph type="sldNum" sz="quarter" idx="12"/>
          </p:nvPr>
        </p:nvSpPr>
        <p:spPr/>
        <p:txBody>
          <a:bodyPr/>
          <a:lstStyle/>
          <a:p>
            <a:fld id="{41A9FDFC-C9D3-41CC-9B18-AB3E3A15C395}" type="slidenum">
              <a:rPr lang="tr-TR" smtClean="0"/>
              <a:pPr/>
              <a:t>52</a:t>
            </a:fld>
            <a:endParaRPr lang="tr-TR"/>
          </a:p>
        </p:txBody>
      </p:sp>
      <p:pic>
        <p:nvPicPr>
          <p:cNvPr id="26626" name="Picture 2"/>
          <p:cNvPicPr>
            <a:picLocks noGrp="1" noChangeAspect="1" noChangeArrowheads="1"/>
          </p:cNvPicPr>
          <p:nvPr>
            <p:ph idx="1"/>
          </p:nvPr>
        </p:nvPicPr>
        <p:blipFill>
          <a:blip r:embed="rId2" cstate="print"/>
          <a:srcRect/>
          <a:stretch>
            <a:fillRect/>
          </a:stretch>
        </p:blipFill>
        <p:spPr bwMode="auto">
          <a:xfrm rot="5400000">
            <a:off x="3203849" y="1052737"/>
            <a:ext cx="5832646" cy="4392488"/>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tr-TR" dirty="0"/>
              <a:t>KAYITDIŞI EKONOMİYLE MÜCADELEDE ...</a:t>
            </a:r>
          </a:p>
        </p:txBody>
      </p:sp>
      <p:sp>
        <p:nvSpPr>
          <p:cNvPr id="7" name="Text Placeholder 6"/>
          <p:cNvSpPr>
            <a:spLocks noGrp="1"/>
          </p:cNvSpPr>
          <p:nvPr>
            <p:ph type="body" sz="half" idx="2"/>
          </p:nvPr>
        </p:nvSpPr>
        <p:spPr/>
        <p:txBody>
          <a:bodyPr>
            <a:normAutofit fontScale="92500" lnSpcReduction="10000"/>
          </a:bodyPr>
          <a:lstStyle/>
          <a:p>
            <a:r>
              <a:rPr lang="tr-TR" sz="3200" dirty="0"/>
              <a:t>Görüldüğü gibi fırsatlar da var.</a:t>
            </a:r>
          </a:p>
          <a:p>
            <a:r>
              <a:rPr lang="tr-TR" sz="3200" dirty="0"/>
              <a:t>Hem de öyle sıradan şeyler değil. Yapısal değişimler gerektiriyor. Ekonominini geleceği açısından çok olumlu.</a:t>
            </a:r>
          </a:p>
        </p:txBody>
      </p:sp>
      <p:sp>
        <p:nvSpPr>
          <p:cNvPr id="3" name="Footer Placeholder 2"/>
          <p:cNvSpPr>
            <a:spLocks noGrp="1"/>
          </p:cNvSpPr>
          <p:nvPr>
            <p:ph type="ftr" sz="quarter" idx="11"/>
          </p:nvPr>
        </p:nvSpPr>
        <p:spPr/>
        <p:txBody>
          <a:bodyPr/>
          <a:lstStyle/>
          <a:p>
            <a:r>
              <a:rPr lang="tr-TR"/>
              <a:t>R. Hakan ÖZYILDIZ</a:t>
            </a:r>
          </a:p>
        </p:txBody>
      </p:sp>
      <p:sp>
        <p:nvSpPr>
          <p:cNvPr id="4" name="Slide Number Placeholder 3"/>
          <p:cNvSpPr>
            <a:spLocks noGrp="1"/>
          </p:cNvSpPr>
          <p:nvPr>
            <p:ph type="sldNum" sz="quarter" idx="12"/>
          </p:nvPr>
        </p:nvSpPr>
        <p:spPr/>
        <p:txBody>
          <a:bodyPr/>
          <a:lstStyle/>
          <a:p>
            <a:fld id="{41A9FDFC-C9D3-41CC-9B18-AB3E3A15C395}" type="slidenum">
              <a:rPr lang="tr-TR" smtClean="0"/>
              <a:pPr/>
              <a:t>53</a:t>
            </a:fld>
            <a:endParaRPr lang="tr-TR"/>
          </a:p>
        </p:txBody>
      </p:sp>
      <p:pic>
        <p:nvPicPr>
          <p:cNvPr id="27650" name="Picture 2"/>
          <p:cNvPicPr>
            <a:picLocks noGrp="1" noChangeAspect="1" noChangeArrowheads="1"/>
          </p:cNvPicPr>
          <p:nvPr>
            <p:ph idx="1"/>
          </p:nvPr>
        </p:nvPicPr>
        <p:blipFill>
          <a:blip r:embed="rId2" cstate="print"/>
          <a:srcRect/>
          <a:stretch>
            <a:fillRect/>
          </a:stretch>
        </p:blipFill>
        <p:spPr bwMode="auto">
          <a:xfrm rot="5400000">
            <a:off x="3131841" y="1052738"/>
            <a:ext cx="5832646" cy="4536504"/>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KAYITDIŞI EKONOMİYLE MÜCADELEDE ...</a:t>
            </a:r>
          </a:p>
        </p:txBody>
      </p:sp>
      <p:sp>
        <p:nvSpPr>
          <p:cNvPr id="4" name="Text Placeholder 3"/>
          <p:cNvSpPr>
            <a:spLocks noGrp="1"/>
          </p:cNvSpPr>
          <p:nvPr>
            <p:ph type="body" sz="half" idx="2"/>
          </p:nvPr>
        </p:nvSpPr>
        <p:spPr/>
        <p:txBody>
          <a:bodyPr>
            <a:normAutofit/>
          </a:bodyPr>
          <a:lstStyle/>
          <a:p>
            <a:r>
              <a:rPr lang="tr-TR" sz="2800" dirty="0"/>
              <a:t>Her değişim tehditleri içinde barındırır. </a:t>
            </a:r>
          </a:p>
          <a:p>
            <a:r>
              <a:rPr lang="tr-TR" sz="2800" dirty="0"/>
              <a:t>Çok doğal.</a:t>
            </a:r>
          </a:p>
          <a:p>
            <a:endParaRPr lang="tr-TR" sz="2800" dirty="0"/>
          </a:p>
        </p:txBody>
      </p:sp>
      <p:sp>
        <p:nvSpPr>
          <p:cNvPr id="5" name="Footer Placeholder 4"/>
          <p:cNvSpPr>
            <a:spLocks noGrp="1"/>
          </p:cNvSpPr>
          <p:nvPr>
            <p:ph type="ftr" sz="quarter" idx="11"/>
          </p:nvPr>
        </p:nvSpPr>
        <p:spPr/>
        <p:txBody>
          <a:bodyPr/>
          <a:lstStyle/>
          <a:p>
            <a:r>
              <a:rPr lang="tr-TR"/>
              <a:t>R. Hakan ÖZYILDIZ</a:t>
            </a:r>
          </a:p>
        </p:txBody>
      </p:sp>
      <p:sp>
        <p:nvSpPr>
          <p:cNvPr id="6" name="Slide Number Placeholder 5"/>
          <p:cNvSpPr>
            <a:spLocks noGrp="1"/>
          </p:cNvSpPr>
          <p:nvPr>
            <p:ph type="sldNum" sz="quarter" idx="12"/>
          </p:nvPr>
        </p:nvSpPr>
        <p:spPr/>
        <p:txBody>
          <a:bodyPr/>
          <a:lstStyle/>
          <a:p>
            <a:fld id="{41A9FDFC-C9D3-41CC-9B18-AB3E3A15C395}" type="slidenum">
              <a:rPr lang="tr-TR" smtClean="0"/>
              <a:pPr/>
              <a:t>54</a:t>
            </a:fld>
            <a:endParaRPr lang="tr-TR"/>
          </a:p>
        </p:txBody>
      </p:sp>
      <p:pic>
        <p:nvPicPr>
          <p:cNvPr id="28674" name="Picture 2"/>
          <p:cNvPicPr>
            <a:picLocks noGrp="1" noChangeAspect="1" noChangeArrowheads="1"/>
          </p:cNvPicPr>
          <p:nvPr>
            <p:ph idx="1"/>
          </p:nvPr>
        </p:nvPicPr>
        <p:blipFill>
          <a:blip r:embed="rId2" cstate="print"/>
          <a:srcRect/>
          <a:stretch>
            <a:fillRect/>
          </a:stretch>
        </p:blipFill>
        <p:spPr bwMode="auto">
          <a:xfrm rot="5400000">
            <a:off x="3095835" y="1232757"/>
            <a:ext cx="5832650" cy="4176464"/>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35670"/>
          </a:xfrm>
        </p:spPr>
        <p:txBody>
          <a:bodyPr/>
          <a:lstStyle/>
          <a:p>
            <a:r>
              <a:rPr lang="tr-TR" dirty="0"/>
              <a:t>Yolsuzluk bir sonuç</a:t>
            </a:r>
          </a:p>
        </p:txBody>
      </p:sp>
      <p:sp>
        <p:nvSpPr>
          <p:cNvPr id="4" name="Text Placeholder 3"/>
          <p:cNvSpPr>
            <a:spLocks noGrp="1"/>
          </p:cNvSpPr>
          <p:nvPr>
            <p:ph type="body" sz="half" idx="2"/>
          </p:nvPr>
        </p:nvSpPr>
        <p:spPr/>
        <p:txBody>
          <a:bodyPr>
            <a:normAutofit lnSpcReduction="10000"/>
          </a:bodyPr>
          <a:lstStyle/>
          <a:p>
            <a:r>
              <a:rPr lang="tr-TR" sz="2800" dirty="0"/>
              <a:t>Nedeni devlette ihtiyari, kural dışı, isteğe bağlı davranışların yaygınlaşmesıdır.</a:t>
            </a:r>
          </a:p>
          <a:p>
            <a:r>
              <a:rPr lang="tr-TR" sz="2800" dirty="0"/>
              <a:t>Bu nedenle şeffaf ve hesap vermeyi esas alan bir devlet yapısında yolsuzluklar minimuma inebilir.</a:t>
            </a:r>
          </a:p>
        </p:txBody>
      </p:sp>
      <p:sp>
        <p:nvSpPr>
          <p:cNvPr id="5" name="Footer Placeholder 4"/>
          <p:cNvSpPr>
            <a:spLocks noGrp="1"/>
          </p:cNvSpPr>
          <p:nvPr>
            <p:ph type="ftr" sz="quarter" idx="11"/>
          </p:nvPr>
        </p:nvSpPr>
        <p:spPr/>
        <p:txBody>
          <a:bodyPr/>
          <a:lstStyle/>
          <a:p>
            <a:r>
              <a:rPr lang="tr-TR"/>
              <a:t>R. Hakan ÖZYILDIZ</a:t>
            </a:r>
          </a:p>
        </p:txBody>
      </p:sp>
      <p:sp>
        <p:nvSpPr>
          <p:cNvPr id="6" name="Slide Number Placeholder 5"/>
          <p:cNvSpPr>
            <a:spLocks noGrp="1"/>
          </p:cNvSpPr>
          <p:nvPr>
            <p:ph type="sldNum" sz="quarter" idx="12"/>
          </p:nvPr>
        </p:nvSpPr>
        <p:spPr/>
        <p:txBody>
          <a:bodyPr/>
          <a:lstStyle/>
          <a:p>
            <a:fld id="{41A9FDFC-C9D3-41CC-9B18-AB3E3A15C395}" type="slidenum">
              <a:rPr lang="tr-TR" smtClean="0"/>
              <a:pPr/>
              <a:t>55</a:t>
            </a:fld>
            <a:endParaRPr lang="tr-TR"/>
          </a:p>
        </p:txBody>
      </p:sp>
      <p:pic>
        <p:nvPicPr>
          <p:cNvPr id="29698" name="Picture 2"/>
          <p:cNvPicPr>
            <a:picLocks noGrp="1" noChangeAspect="1" noChangeArrowheads="1"/>
          </p:cNvPicPr>
          <p:nvPr>
            <p:ph idx="1"/>
          </p:nvPr>
        </p:nvPicPr>
        <p:blipFill>
          <a:blip r:embed="rId2" cstate="print"/>
          <a:srcRect/>
          <a:stretch>
            <a:fillRect/>
          </a:stretch>
        </p:blipFill>
        <p:spPr bwMode="auto">
          <a:xfrm>
            <a:off x="3575050" y="1196752"/>
            <a:ext cx="5111750" cy="4896544"/>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tr-TR" dirty="0"/>
              <a:t>Enflasyonla mücadelede kayıtdışılık</a:t>
            </a:r>
          </a:p>
        </p:txBody>
      </p:sp>
      <p:sp>
        <p:nvSpPr>
          <p:cNvPr id="8" name="Subtitle 7"/>
          <p:cNvSpPr>
            <a:spLocks noGrp="1"/>
          </p:cNvSpPr>
          <p:nvPr>
            <p:ph type="subTitle" idx="1"/>
          </p:nvPr>
        </p:nvSpPr>
        <p:spPr/>
        <p:txBody>
          <a:bodyPr/>
          <a:lstStyle/>
          <a:p>
            <a:endParaRPr lang="tr-TR"/>
          </a:p>
        </p:txBody>
      </p:sp>
      <p:sp>
        <p:nvSpPr>
          <p:cNvPr id="5" name="Footer Placeholder 4"/>
          <p:cNvSpPr>
            <a:spLocks noGrp="1"/>
          </p:cNvSpPr>
          <p:nvPr>
            <p:ph type="ftr" sz="quarter" idx="11"/>
          </p:nvPr>
        </p:nvSpPr>
        <p:spPr/>
        <p:txBody>
          <a:bodyPr/>
          <a:lstStyle/>
          <a:p>
            <a:r>
              <a:rPr lang="tr-TR"/>
              <a:t>R. Hakan ÖZYILDIZ</a:t>
            </a:r>
          </a:p>
        </p:txBody>
      </p:sp>
      <p:sp>
        <p:nvSpPr>
          <p:cNvPr id="6" name="Slide Number Placeholder 5"/>
          <p:cNvSpPr>
            <a:spLocks noGrp="1"/>
          </p:cNvSpPr>
          <p:nvPr>
            <p:ph type="sldNum" sz="quarter" idx="12"/>
          </p:nvPr>
        </p:nvSpPr>
        <p:spPr/>
        <p:txBody>
          <a:bodyPr/>
          <a:lstStyle/>
          <a:p>
            <a:fld id="{41A9FDFC-C9D3-41CC-9B18-AB3E3A15C395}" type="slidenum">
              <a:rPr lang="tr-TR" smtClean="0"/>
              <a:pPr/>
              <a:t>56</a:t>
            </a:fld>
            <a:endParaRPr lang="tr-T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R. Hakan ÖZYILDIZ</a:t>
            </a:r>
          </a:p>
        </p:txBody>
      </p:sp>
      <p:sp>
        <p:nvSpPr>
          <p:cNvPr id="5" name="Slide Number Placeholder 5"/>
          <p:cNvSpPr>
            <a:spLocks noGrp="1"/>
          </p:cNvSpPr>
          <p:nvPr>
            <p:ph type="sldNum" sz="quarter" idx="12"/>
          </p:nvPr>
        </p:nvSpPr>
        <p:spPr/>
        <p:txBody>
          <a:bodyPr/>
          <a:lstStyle/>
          <a:p>
            <a:fld id="{19CE1D4F-C4DB-4B36-B4BB-B5F8EA5CD86F}" type="slidenum">
              <a:rPr lang="en-US"/>
              <a:pPr/>
              <a:t>57</a:t>
            </a:fld>
            <a:endParaRPr lang="en-US"/>
          </a:p>
        </p:txBody>
      </p:sp>
      <p:sp>
        <p:nvSpPr>
          <p:cNvPr id="3074" name="Rectangle 2"/>
          <p:cNvSpPr>
            <a:spLocks noGrp="1" noChangeArrowheads="1"/>
          </p:cNvSpPr>
          <p:nvPr>
            <p:ph type="title"/>
          </p:nvPr>
        </p:nvSpPr>
        <p:spPr>
          <a:xfrm>
            <a:off x="685800" y="381000"/>
            <a:ext cx="7772400" cy="533400"/>
          </a:xfrm>
        </p:spPr>
        <p:txBody>
          <a:bodyPr>
            <a:normAutofit fontScale="90000"/>
          </a:bodyPr>
          <a:lstStyle/>
          <a:p>
            <a:r>
              <a:rPr lang="tr-TR" dirty="0"/>
              <a:t>Enflasyonla mücadelede kayıtdışılık</a:t>
            </a:r>
            <a:endParaRPr lang="en-US" dirty="0"/>
          </a:p>
        </p:txBody>
      </p:sp>
      <p:sp>
        <p:nvSpPr>
          <p:cNvPr id="3075" name="Rectangle 3"/>
          <p:cNvSpPr>
            <a:spLocks noGrp="1" noChangeArrowheads="1"/>
          </p:cNvSpPr>
          <p:nvPr>
            <p:ph type="body" idx="1"/>
          </p:nvPr>
        </p:nvSpPr>
        <p:spPr>
          <a:xfrm>
            <a:off x="685800" y="1295400"/>
            <a:ext cx="7772400" cy="4800600"/>
          </a:xfrm>
        </p:spPr>
        <p:txBody>
          <a:bodyPr/>
          <a:lstStyle/>
          <a:p>
            <a:pPr>
              <a:lnSpc>
                <a:spcPct val="80000"/>
              </a:lnSpc>
            </a:pPr>
            <a:r>
              <a:rPr lang="tr-TR" sz="2000" dirty="0"/>
              <a:t>Enflasyon fiyatlar genel seviyesinin devamlı yükselmesidir.</a:t>
            </a:r>
          </a:p>
          <a:p>
            <a:pPr>
              <a:lnSpc>
                <a:spcPct val="80000"/>
              </a:lnSpc>
            </a:pPr>
            <a:r>
              <a:rPr lang="tr-TR" sz="2000" dirty="0"/>
              <a:t>Bir ekonomide arz – talep dengesi bozulmuş, talep fazlası oluşmuşsa, fiyatlar yukarıya doğru hareketlenir.</a:t>
            </a:r>
          </a:p>
          <a:p>
            <a:pPr>
              <a:lnSpc>
                <a:spcPct val="80000"/>
              </a:lnSpc>
            </a:pPr>
            <a:r>
              <a:rPr lang="tr-TR" sz="2000" dirty="0"/>
              <a:t>Enflasyonla mücadeleyi esas alan istikrar politikalarının temel yaklaşımı kamu + özel kesimlerin harcamalarını makul bir süre için olabildiğince kısarak talep fazlasını azaltmaktır. </a:t>
            </a:r>
          </a:p>
          <a:p>
            <a:pPr>
              <a:lnSpc>
                <a:spcPct val="80000"/>
              </a:lnSpc>
            </a:pPr>
            <a:r>
              <a:rPr lang="tr-TR" sz="2000" dirty="0"/>
              <a:t>Amaç arz açığını kapatmaya yönelik yatırımların yapılabilmesi için ortam sağlamaktır. Teoride, yatırımlar için yeterli tasarrufların bulunabileceği varsayımı vardır. Ya pratikte….</a:t>
            </a:r>
          </a:p>
          <a:p>
            <a:pPr>
              <a:lnSpc>
                <a:spcPct val="80000"/>
              </a:lnSpc>
            </a:pPr>
            <a:r>
              <a:rPr lang="tr-TR" sz="2000" dirty="0"/>
              <a:t>Talep kısmak için; kamu ve özel sektörün + hane halkının harcanabilir gelirlerini azaltmak temel politika aracıdır. Böylelikle kısmen tasarruf birikimine de katkı sağlamak hedeflenmektedir.</a:t>
            </a:r>
          </a:p>
          <a:p>
            <a:pPr>
              <a:lnSpc>
                <a:spcPct val="80000"/>
              </a:lnSpc>
            </a:pPr>
            <a:r>
              <a:rPr lang="tr-TR" sz="2000" dirty="0"/>
              <a:t>Bu amaca hizmet eden iki temel makro politika aracı:</a:t>
            </a:r>
          </a:p>
          <a:p>
            <a:pPr lvl="1">
              <a:lnSpc>
                <a:spcPct val="80000"/>
              </a:lnSpc>
            </a:pPr>
            <a:r>
              <a:rPr lang="tr-TR" sz="1800" b="1" dirty="0"/>
              <a:t>Maliye politikaları,</a:t>
            </a:r>
          </a:p>
          <a:p>
            <a:pPr lvl="1">
              <a:lnSpc>
                <a:spcPct val="80000"/>
              </a:lnSpc>
            </a:pPr>
            <a:r>
              <a:rPr lang="tr-TR" sz="1800" b="1" dirty="0"/>
              <a:t>Para politikalarıdır.</a:t>
            </a:r>
            <a:endParaRPr lang="en-US" sz="1800" b="1"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R. Hakan ÖZYILDIZ</a:t>
            </a:r>
          </a:p>
        </p:txBody>
      </p:sp>
      <p:sp>
        <p:nvSpPr>
          <p:cNvPr id="5" name="Slide Number Placeholder 5"/>
          <p:cNvSpPr>
            <a:spLocks noGrp="1"/>
          </p:cNvSpPr>
          <p:nvPr>
            <p:ph type="sldNum" sz="quarter" idx="12"/>
          </p:nvPr>
        </p:nvSpPr>
        <p:spPr/>
        <p:txBody>
          <a:bodyPr/>
          <a:lstStyle/>
          <a:p>
            <a:fld id="{100BD492-8068-4B94-B3A1-436DA8FF6F68}" type="slidenum">
              <a:rPr lang="en-US"/>
              <a:pPr/>
              <a:t>58</a:t>
            </a:fld>
            <a:endParaRPr lang="en-US"/>
          </a:p>
        </p:txBody>
      </p:sp>
      <p:sp>
        <p:nvSpPr>
          <p:cNvPr id="9218" name="Rectangle 2"/>
          <p:cNvSpPr>
            <a:spLocks noGrp="1" noChangeArrowheads="1"/>
          </p:cNvSpPr>
          <p:nvPr>
            <p:ph type="title"/>
          </p:nvPr>
        </p:nvSpPr>
        <p:spPr/>
        <p:txBody>
          <a:bodyPr/>
          <a:lstStyle/>
          <a:p>
            <a:r>
              <a:rPr lang="tr-TR">
                <a:solidFill>
                  <a:srgbClr val="FF0000"/>
                </a:solidFill>
              </a:rPr>
              <a:t>Para politikası</a:t>
            </a:r>
          </a:p>
        </p:txBody>
      </p:sp>
      <p:sp>
        <p:nvSpPr>
          <p:cNvPr id="9219" name="Rectangle 3"/>
          <p:cNvSpPr>
            <a:spLocks noGrp="1" noChangeArrowheads="1"/>
          </p:cNvSpPr>
          <p:nvPr>
            <p:ph type="body" idx="1"/>
          </p:nvPr>
        </p:nvSpPr>
        <p:spPr/>
        <p:txBody>
          <a:bodyPr/>
          <a:lstStyle/>
          <a:p>
            <a:pPr>
              <a:lnSpc>
                <a:spcPct val="80000"/>
              </a:lnSpc>
            </a:pPr>
            <a:r>
              <a:rPr lang="tr-TR" sz="2800" b="1"/>
              <a:t>Enflasyon hedeflemesi politikası</a:t>
            </a:r>
            <a:r>
              <a:rPr lang="tr-TR" sz="2800"/>
              <a:t> izlenirken tek bir aracı vardır: </a:t>
            </a:r>
            <a:r>
              <a:rPr lang="tr-TR" sz="2800">
                <a:solidFill>
                  <a:srgbClr val="FF0000"/>
                </a:solidFill>
              </a:rPr>
              <a:t>kısa vadeli faizler.</a:t>
            </a:r>
          </a:p>
          <a:p>
            <a:pPr>
              <a:lnSpc>
                <a:spcPct val="80000"/>
              </a:lnSpc>
            </a:pPr>
            <a:r>
              <a:rPr lang="tr-TR" sz="2800"/>
              <a:t>Merkez Banları faiz aracıyla beklentileri yönlendirmeye çalışır.</a:t>
            </a:r>
          </a:p>
          <a:p>
            <a:pPr>
              <a:lnSpc>
                <a:spcPct val="80000"/>
              </a:lnSpc>
            </a:pPr>
            <a:r>
              <a:rPr lang="tr-TR" sz="2800"/>
              <a:t>Bu “silahın” kullanıldığı ekonomilerde;</a:t>
            </a:r>
          </a:p>
          <a:p>
            <a:pPr lvl="1">
              <a:lnSpc>
                <a:spcPct val="80000"/>
              </a:lnSpc>
            </a:pPr>
            <a:r>
              <a:rPr lang="tr-TR" sz="2400"/>
              <a:t>Kayıt dışılık,</a:t>
            </a:r>
          </a:p>
          <a:p>
            <a:pPr lvl="1">
              <a:lnSpc>
                <a:spcPct val="80000"/>
              </a:lnSpc>
            </a:pPr>
            <a:r>
              <a:rPr lang="tr-TR" sz="2400"/>
              <a:t>Mali baskınlık (fiscal dominance) ve</a:t>
            </a:r>
          </a:p>
          <a:p>
            <a:pPr lvl="1">
              <a:lnSpc>
                <a:spcPct val="80000"/>
              </a:lnSpc>
            </a:pPr>
            <a:r>
              <a:rPr lang="tr-TR" sz="2400"/>
              <a:t>Dolarizasyon en düşük düzeyde olmalıdır.</a:t>
            </a:r>
          </a:p>
          <a:p>
            <a:pPr>
              <a:lnSpc>
                <a:spcPct val="80000"/>
              </a:lnSpc>
            </a:pPr>
            <a:r>
              <a:rPr lang="tr-TR" sz="2800"/>
              <a:t>Bunların olması durumunda bazı aktarma kanalları etkin çalışmaz.</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R. Hakan ÖZYILDIZ</a:t>
            </a:r>
          </a:p>
        </p:txBody>
      </p:sp>
      <p:sp>
        <p:nvSpPr>
          <p:cNvPr id="5" name="Slide Number Placeholder 5"/>
          <p:cNvSpPr>
            <a:spLocks noGrp="1"/>
          </p:cNvSpPr>
          <p:nvPr>
            <p:ph type="sldNum" sz="quarter" idx="12"/>
          </p:nvPr>
        </p:nvSpPr>
        <p:spPr/>
        <p:txBody>
          <a:bodyPr/>
          <a:lstStyle/>
          <a:p>
            <a:fld id="{626B7895-2C1B-45BA-9E6B-65BF4C4904DB}" type="slidenum">
              <a:rPr lang="en-US"/>
              <a:pPr/>
              <a:t>59</a:t>
            </a:fld>
            <a:endParaRPr lang="en-US"/>
          </a:p>
        </p:txBody>
      </p:sp>
      <p:sp>
        <p:nvSpPr>
          <p:cNvPr id="5122" name="Rectangle 2"/>
          <p:cNvSpPr>
            <a:spLocks noGrp="1" noChangeArrowheads="1"/>
          </p:cNvSpPr>
          <p:nvPr>
            <p:ph type="title"/>
          </p:nvPr>
        </p:nvSpPr>
        <p:spPr>
          <a:xfrm>
            <a:off x="685800" y="228600"/>
            <a:ext cx="7772400" cy="533400"/>
          </a:xfrm>
        </p:spPr>
        <p:txBody>
          <a:bodyPr>
            <a:normAutofit fontScale="90000"/>
          </a:bodyPr>
          <a:lstStyle/>
          <a:p>
            <a:r>
              <a:rPr lang="tr-TR">
                <a:solidFill>
                  <a:srgbClr val="FF0000"/>
                </a:solidFill>
              </a:rPr>
              <a:t>Maliye politikası</a:t>
            </a:r>
            <a:endParaRPr lang="en-US">
              <a:solidFill>
                <a:srgbClr val="FF0000"/>
              </a:solidFill>
            </a:endParaRPr>
          </a:p>
        </p:txBody>
      </p:sp>
      <p:sp>
        <p:nvSpPr>
          <p:cNvPr id="5123" name="Rectangle 3"/>
          <p:cNvSpPr>
            <a:spLocks noGrp="1" noChangeArrowheads="1"/>
          </p:cNvSpPr>
          <p:nvPr>
            <p:ph type="body" idx="1"/>
          </p:nvPr>
        </p:nvSpPr>
        <p:spPr>
          <a:xfrm>
            <a:off x="685800" y="990600"/>
            <a:ext cx="7772400" cy="5105400"/>
          </a:xfrm>
        </p:spPr>
        <p:txBody>
          <a:bodyPr/>
          <a:lstStyle/>
          <a:p>
            <a:pPr>
              <a:lnSpc>
                <a:spcPct val="80000"/>
              </a:lnSpc>
            </a:pPr>
            <a:r>
              <a:rPr lang="tr-TR" sz="2400"/>
              <a:t>“Kamu borcunun yüksek ve kamu kağıtlarının reel getirisi ekonominin büyüme oranından fazla olduğu zaman, parasal büyüklüklerin büyümesini düşürerek sıkı para politikası uygulamak, düşen değil daha yükselen enflasyona neden olabilir.” </a:t>
            </a:r>
            <a:r>
              <a:rPr lang="tr-TR" sz="1600" b="1"/>
              <a:t>Sargent &amp; Wallace (1981) Some unplasent monetarist arithmetic, Federal Reserve Bank of Minneapolis Quarterly Review,5</a:t>
            </a:r>
          </a:p>
          <a:p>
            <a:pPr>
              <a:lnSpc>
                <a:spcPct val="80000"/>
              </a:lnSpc>
            </a:pPr>
            <a:r>
              <a:rPr lang="tr-TR" sz="2400"/>
              <a:t>Diğer bir deyimle, para politikasının iyi çalışabilmesi için Hazine’nin para ve sermaye piyasalarında baskı oluşturmaması beklenir. </a:t>
            </a:r>
          </a:p>
          <a:p>
            <a:pPr>
              <a:lnSpc>
                <a:spcPct val="80000"/>
              </a:lnSpc>
            </a:pPr>
            <a:r>
              <a:rPr lang="tr-TR" sz="2400"/>
              <a:t>Hazine aşırı borçlanmak durumunda ise, Merkez Bankasının bağımsız faiz kararları alması olumsuz etkilenir.</a:t>
            </a:r>
          </a:p>
          <a:p>
            <a:pPr>
              <a:lnSpc>
                <a:spcPct val="80000"/>
              </a:lnSpc>
            </a:pPr>
            <a:r>
              <a:rPr lang="tr-TR" sz="2400"/>
              <a:t>Daha da önemlisi </a:t>
            </a:r>
            <a:r>
              <a:rPr lang="tr-TR" sz="2400" b="1">
                <a:solidFill>
                  <a:srgbClr val="0000FF"/>
                </a:solidFill>
              </a:rPr>
              <a:t>reel faizin yüksek</a:t>
            </a:r>
            <a:r>
              <a:rPr lang="tr-TR" sz="2400"/>
              <a:t> olduğu ekonomilerde faiz, girişimcilerin yatırım yatırım kararlarını olumsuzlaştırır ve </a:t>
            </a:r>
            <a:r>
              <a:rPr lang="tr-TR" sz="2400" b="1">
                <a:solidFill>
                  <a:srgbClr val="FF0000"/>
                </a:solidFill>
              </a:rPr>
              <a:t>issizlik artar.</a:t>
            </a:r>
            <a:endParaRPr lang="en-US" sz="2400" b="1">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bwMode="ltGray">
          <a:xfrm>
            <a:off x="497957" y="1743922"/>
            <a:ext cx="1512168" cy="951438"/>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tr-TR" sz="1100" b="1" dirty="0"/>
              <a:t>Yazılı Olmayan Ticari Anlaşmalar</a:t>
            </a:r>
          </a:p>
        </p:txBody>
      </p:sp>
      <p:sp>
        <p:nvSpPr>
          <p:cNvPr id="7" name="Oval 6"/>
          <p:cNvSpPr/>
          <p:nvPr/>
        </p:nvSpPr>
        <p:spPr bwMode="ltGray">
          <a:xfrm>
            <a:off x="508219" y="3174233"/>
            <a:ext cx="1512000" cy="950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tr-TR" sz="1100" b="1" dirty="0"/>
              <a:t>Nakdi Çalışan/ Borç Ödemeleri</a:t>
            </a:r>
          </a:p>
        </p:txBody>
      </p:sp>
      <p:sp>
        <p:nvSpPr>
          <p:cNvPr id="8" name="Flowchart: Merge 7"/>
          <p:cNvSpPr/>
          <p:nvPr/>
        </p:nvSpPr>
        <p:spPr bwMode="blackGray">
          <a:xfrm>
            <a:off x="1072111" y="2871508"/>
            <a:ext cx="288032" cy="216024"/>
          </a:xfrm>
          <a:prstGeom prst="flowChartMerg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tr-TR"/>
          </a:p>
        </p:txBody>
      </p:sp>
      <p:sp>
        <p:nvSpPr>
          <p:cNvPr id="18" name="Rectangle 17"/>
          <p:cNvSpPr/>
          <p:nvPr/>
        </p:nvSpPr>
        <p:spPr>
          <a:xfrm>
            <a:off x="1245686" y="260648"/>
            <a:ext cx="6030049" cy="923330"/>
          </a:xfrm>
          <a:prstGeom prst="rect">
            <a:avLst/>
          </a:prstGeom>
          <a:noFill/>
        </p:spPr>
        <p:txBody>
          <a:bodyPr wrap="none" lIns="91440" tIns="45720" rIns="91440" bIns="45720">
            <a:spAutoFit/>
          </a:bodyPr>
          <a:lstStyle/>
          <a:p>
            <a:pPr algn="ctr"/>
            <a:r>
              <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40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Kayıtdışılığın</a:t>
            </a:r>
            <a:r>
              <a:rPr lang="tr-T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tr-T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Nedenleri(1)</a:t>
            </a:r>
            <a:endParaRPr lang="tr-TR"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8" name="Oval 37"/>
          <p:cNvSpPr/>
          <p:nvPr/>
        </p:nvSpPr>
        <p:spPr bwMode="ltGray">
          <a:xfrm>
            <a:off x="2483768" y="3179068"/>
            <a:ext cx="1679385" cy="951438"/>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tr-TR" sz="1100" b="1" dirty="0"/>
              <a:t>Karışık/Karmaşık İdari ve Bürokratik Düzenlemeler</a:t>
            </a:r>
          </a:p>
        </p:txBody>
      </p:sp>
      <p:pic>
        <p:nvPicPr>
          <p:cNvPr id="1046"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985" y="4875095"/>
            <a:ext cx="1609725"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Picture 2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4096" y="4904275"/>
            <a:ext cx="1609483" cy="1048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877" y="3146866"/>
            <a:ext cx="1609725"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9"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877" y="4854688"/>
            <a:ext cx="1609725"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0"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5880" y="1556792"/>
            <a:ext cx="1609725"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1"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1751" y="3147216"/>
            <a:ext cx="1609725"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1751" y="4849532"/>
            <a:ext cx="1609725"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3"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038" y="4415488"/>
            <a:ext cx="38417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3722" y="4415488"/>
            <a:ext cx="38417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5"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3224033" y="4391940"/>
            <a:ext cx="366071" cy="2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6"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4050" y="4389834"/>
            <a:ext cx="365125"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5943" y="2695360"/>
            <a:ext cx="365125"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8"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234406" y="5250538"/>
            <a:ext cx="365125"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1301" y="3475178"/>
            <a:ext cx="298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1" name="Pictur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7430" y="5217201"/>
            <a:ext cx="298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692588" y="5217200"/>
            <a:ext cx="1242648" cy="430887"/>
          </a:xfrm>
          <a:prstGeom prst="rect">
            <a:avLst/>
          </a:prstGeom>
          <a:noFill/>
        </p:spPr>
        <p:txBody>
          <a:bodyPr wrap="none" rtlCol="0">
            <a:spAutoFit/>
          </a:bodyPr>
          <a:lstStyle/>
          <a:p>
            <a:pPr algn="ctr"/>
            <a:r>
              <a:rPr lang="tr-TR" sz="1100" b="1" dirty="0"/>
              <a:t>Düzenlenmeyen</a:t>
            </a:r>
          </a:p>
          <a:p>
            <a:pPr algn="ctr"/>
            <a:r>
              <a:rPr lang="tr-TR" sz="1100" b="1" dirty="0"/>
              <a:t>Makbuz/Faturalar</a:t>
            </a:r>
          </a:p>
        </p:txBody>
      </p:sp>
      <p:sp>
        <p:nvSpPr>
          <p:cNvPr id="24" name="TextBox 23"/>
          <p:cNvSpPr txBox="1"/>
          <p:nvPr/>
        </p:nvSpPr>
        <p:spPr>
          <a:xfrm>
            <a:off x="2873796" y="5079274"/>
            <a:ext cx="1164101" cy="600164"/>
          </a:xfrm>
          <a:prstGeom prst="rect">
            <a:avLst/>
          </a:prstGeom>
          <a:noFill/>
        </p:spPr>
        <p:txBody>
          <a:bodyPr wrap="none" rtlCol="0">
            <a:spAutoFit/>
          </a:bodyPr>
          <a:lstStyle/>
          <a:p>
            <a:pPr algn="ctr"/>
            <a:r>
              <a:rPr lang="tr-TR" sz="1100" b="1" dirty="0"/>
              <a:t>Eksik Beyan</a:t>
            </a:r>
          </a:p>
          <a:p>
            <a:pPr algn="ctr"/>
            <a:r>
              <a:rPr lang="tr-TR" sz="1100" b="1" dirty="0"/>
              <a:t>Edilen</a:t>
            </a:r>
          </a:p>
          <a:p>
            <a:pPr algn="ctr"/>
            <a:r>
              <a:rPr lang="tr-TR" sz="1100" b="1" dirty="0"/>
              <a:t>Kazanç/İstihdam</a:t>
            </a:r>
          </a:p>
        </p:txBody>
      </p:sp>
      <p:sp>
        <p:nvSpPr>
          <p:cNvPr id="25" name="TextBox 24"/>
          <p:cNvSpPr txBox="1"/>
          <p:nvPr/>
        </p:nvSpPr>
        <p:spPr>
          <a:xfrm>
            <a:off x="5156882" y="3409416"/>
            <a:ext cx="817853" cy="430887"/>
          </a:xfrm>
          <a:prstGeom prst="rect">
            <a:avLst/>
          </a:prstGeom>
          <a:noFill/>
        </p:spPr>
        <p:txBody>
          <a:bodyPr wrap="none" rtlCol="0">
            <a:spAutoFit/>
          </a:bodyPr>
          <a:lstStyle/>
          <a:p>
            <a:pPr algn="ctr"/>
            <a:r>
              <a:rPr lang="tr-TR" sz="1100" b="1" dirty="0"/>
              <a:t>Katı İşgücü</a:t>
            </a:r>
          </a:p>
          <a:p>
            <a:pPr algn="ctr"/>
            <a:r>
              <a:rPr lang="tr-TR" sz="1100" b="1" dirty="0"/>
              <a:t>Ödemeleri</a:t>
            </a:r>
          </a:p>
        </p:txBody>
      </p:sp>
      <p:sp>
        <p:nvSpPr>
          <p:cNvPr id="26" name="TextBox 25"/>
          <p:cNvSpPr txBox="1"/>
          <p:nvPr/>
        </p:nvSpPr>
        <p:spPr>
          <a:xfrm>
            <a:off x="4915393" y="5074118"/>
            <a:ext cx="1266693" cy="600164"/>
          </a:xfrm>
          <a:prstGeom prst="rect">
            <a:avLst/>
          </a:prstGeom>
          <a:noFill/>
        </p:spPr>
        <p:txBody>
          <a:bodyPr wrap="none" rtlCol="0">
            <a:spAutoFit/>
          </a:bodyPr>
          <a:lstStyle/>
          <a:p>
            <a:pPr algn="ctr"/>
            <a:r>
              <a:rPr lang="tr-TR" sz="1100" b="1" dirty="0"/>
              <a:t>Etkin ve Verimli</a:t>
            </a:r>
          </a:p>
          <a:p>
            <a:pPr algn="ctr"/>
            <a:r>
              <a:rPr lang="tr-TR" sz="1100" b="1" dirty="0"/>
              <a:t>Olmayan Vergi</a:t>
            </a:r>
          </a:p>
          <a:p>
            <a:pPr algn="ctr"/>
            <a:r>
              <a:rPr lang="tr-TR" sz="1100" b="1" dirty="0"/>
              <a:t>Politikaları/İdares</a:t>
            </a:r>
            <a:r>
              <a:rPr lang="tr-TR" sz="1100" dirty="0"/>
              <a:t>i</a:t>
            </a:r>
          </a:p>
        </p:txBody>
      </p:sp>
      <p:sp>
        <p:nvSpPr>
          <p:cNvPr id="27" name="TextBox 26"/>
          <p:cNvSpPr txBox="1"/>
          <p:nvPr/>
        </p:nvSpPr>
        <p:spPr>
          <a:xfrm>
            <a:off x="7069874" y="1866016"/>
            <a:ext cx="1181735" cy="430887"/>
          </a:xfrm>
          <a:prstGeom prst="rect">
            <a:avLst/>
          </a:prstGeom>
          <a:noFill/>
        </p:spPr>
        <p:txBody>
          <a:bodyPr wrap="none" rtlCol="0">
            <a:spAutoFit/>
          </a:bodyPr>
          <a:lstStyle/>
          <a:p>
            <a:pPr algn="ctr"/>
            <a:r>
              <a:rPr lang="tr-TR" sz="1100" b="1" dirty="0"/>
              <a:t>Yetersiz ve Sınırlı</a:t>
            </a:r>
          </a:p>
          <a:p>
            <a:pPr algn="ctr"/>
            <a:r>
              <a:rPr lang="tr-TR" sz="1100" b="1" dirty="0"/>
              <a:t>Beşeri Sermaye</a:t>
            </a:r>
          </a:p>
        </p:txBody>
      </p:sp>
      <p:sp>
        <p:nvSpPr>
          <p:cNvPr id="28" name="TextBox 27"/>
          <p:cNvSpPr txBox="1"/>
          <p:nvPr/>
        </p:nvSpPr>
        <p:spPr>
          <a:xfrm>
            <a:off x="7072045" y="3344373"/>
            <a:ext cx="1289135" cy="600164"/>
          </a:xfrm>
          <a:prstGeom prst="rect">
            <a:avLst/>
          </a:prstGeom>
          <a:noFill/>
        </p:spPr>
        <p:txBody>
          <a:bodyPr wrap="none" rtlCol="0">
            <a:spAutoFit/>
          </a:bodyPr>
          <a:lstStyle/>
          <a:p>
            <a:pPr algn="ctr"/>
            <a:r>
              <a:rPr lang="tr-TR" sz="1100" b="1" dirty="0"/>
              <a:t>Vasat ve </a:t>
            </a:r>
          </a:p>
          <a:p>
            <a:pPr algn="ctr"/>
            <a:r>
              <a:rPr lang="tr-TR" sz="1100" b="1" dirty="0"/>
              <a:t>Kurumsallaşmamış</a:t>
            </a:r>
          </a:p>
          <a:p>
            <a:pPr algn="ctr"/>
            <a:r>
              <a:rPr lang="tr-TR" sz="1100" b="1" dirty="0"/>
              <a:t>Kamu Yönetimi</a:t>
            </a:r>
          </a:p>
        </p:txBody>
      </p:sp>
      <p:sp>
        <p:nvSpPr>
          <p:cNvPr id="29" name="TextBox 28"/>
          <p:cNvSpPr txBox="1"/>
          <p:nvPr/>
        </p:nvSpPr>
        <p:spPr>
          <a:xfrm>
            <a:off x="7246206" y="5047923"/>
            <a:ext cx="1005403" cy="600164"/>
          </a:xfrm>
          <a:prstGeom prst="rect">
            <a:avLst/>
          </a:prstGeom>
          <a:noFill/>
        </p:spPr>
        <p:txBody>
          <a:bodyPr wrap="none" rtlCol="0">
            <a:spAutoFit/>
          </a:bodyPr>
          <a:lstStyle/>
          <a:p>
            <a:pPr algn="ctr"/>
            <a:r>
              <a:rPr lang="tr-TR" sz="1100" b="1" dirty="0"/>
              <a:t>Prim Katkısız</a:t>
            </a:r>
          </a:p>
          <a:p>
            <a:pPr algn="ctr"/>
            <a:r>
              <a:rPr lang="tr-TR" sz="1100" b="1" dirty="0"/>
              <a:t>Sosyal Yardım</a:t>
            </a:r>
          </a:p>
          <a:p>
            <a:pPr algn="ctr"/>
            <a:r>
              <a:rPr lang="tr-TR" sz="1100" b="1" dirty="0"/>
              <a:t>Programları</a:t>
            </a:r>
          </a:p>
        </p:txBody>
      </p:sp>
    </p:spTree>
    <p:extLst>
      <p:ext uri="{BB962C8B-B14F-4D97-AF65-F5344CB8AC3E}">
        <p14:creationId xmlns:p14="http://schemas.microsoft.com/office/powerpoint/2010/main" val="30026778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R. Hakan ÖZYILDIZ</a:t>
            </a:r>
          </a:p>
        </p:txBody>
      </p:sp>
      <p:sp>
        <p:nvSpPr>
          <p:cNvPr id="5" name="Slide Number Placeholder 5"/>
          <p:cNvSpPr>
            <a:spLocks noGrp="1"/>
          </p:cNvSpPr>
          <p:nvPr>
            <p:ph type="sldNum" sz="quarter" idx="12"/>
          </p:nvPr>
        </p:nvSpPr>
        <p:spPr/>
        <p:txBody>
          <a:bodyPr/>
          <a:lstStyle/>
          <a:p>
            <a:fld id="{30768FCB-83E8-44A8-844B-D45243951F43}" type="slidenum">
              <a:rPr lang="en-US"/>
              <a:pPr/>
              <a:t>60</a:t>
            </a:fld>
            <a:endParaRPr lang="en-US"/>
          </a:p>
        </p:txBody>
      </p:sp>
      <p:sp>
        <p:nvSpPr>
          <p:cNvPr id="10242" name="Rectangle 2"/>
          <p:cNvSpPr>
            <a:spLocks noGrp="1" noChangeArrowheads="1"/>
          </p:cNvSpPr>
          <p:nvPr>
            <p:ph type="title"/>
          </p:nvPr>
        </p:nvSpPr>
        <p:spPr>
          <a:xfrm>
            <a:off x="685800" y="404813"/>
            <a:ext cx="7772400" cy="576262"/>
          </a:xfrm>
        </p:spPr>
        <p:txBody>
          <a:bodyPr>
            <a:normAutofit fontScale="90000"/>
          </a:bodyPr>
          <a:lstStyle/>
          <a:p>
            <a:r>
              <a:rPr lang="tr-TR" sz="4000">
                <a:solidFill>
                  <a:srgbClr val="FF0000"/>
                </a:solidFill>
              </a:rPr>
              <a:t>Maliye politikası ve Faiz Dışı Fazla</a:t>
            </a:r>
          </a:p>
        </p:txBody>
      </p:sp>
      <p:sp>
        <p:nvSpPr>
          <p:cNvPr id="10243" name="Rectangle 3"/>
          <p:cNvSpPr>
            <a:spLocks noGrp="1" noChangeArrowheads="1"/>
          </p:cNvSpPr>
          <p:nvPr>
            <p:ph type="body" idx="1"/>
          </p:nvPr>
        </p:nvSpPr>
        <p:spPr>
          <a:xfrm>
            <a:off x="685800" y="1196975"/>
            <a:ext cx="7772400" cy="4899025"/>
          </a:xfrm>
        </p:spPr>
        <p:txBody>
          <a:bodyPr/>
          <a:lstStyle/>
          <a:p>
            <a:pPr>
              <a:lnSpc>
                <a:spcPct val="80000"/>
              </a:lnSpc>
            </a:pPr>
            <a:r>
              <a:rPr lang="tr-TR" sz="2400"/>
              <a:t>Borçlanma bakısını azaltmak için kamu kesimi FDF hedefi koyar. Çünkü: </a:t>
            </a:r>
          </a:p>
          <a:p>
            <a:pPr lvl="1">
              <a:lnSpc>
                <a:spcPct val="80000"/>
              </a:lnSpc>
              <a:buFontTx/>
              <a:buNone/>
            </a:pPr>
            <a:r>
              <a:rPr lang="tr-TR" b="1">
                <a:solidFill>
                  <a:srgbClr val="FF0000"/>
                </a:solidFill>
              </a:rPr>
              <a:t>Borç stoku/GSMH = (Bir önceki yıl borç stoku/GSMH) x [(- FDF + Reel Faiz)/GSMH]</a:t>
            </a:r>
          </a:p>
          <a:p>
            <a:pPr>
              <a:lnSpc>
                <a:spcPct val="80000"/>
              </a:lnSpc>
            </a:pPr>
            <a:r>
              <a:rPr lang="tr-TR" sz="2400"/>
              <a:t>FDF hesaplamasında, bütçe hazırlanırken gelirler tahmindir, kesin değildir. Buna karşılık ülkemiz bütçe pratiğinde harcamalar gelirle bağlantılı değildir. Açık varsa borçlanmayla karşılanır.</a:t>
            </a:r>
          </a:p>
          <a:p>
            <a:pPr>
              <a:lnSpc>
                <a:spcPct val="80000"/>
              </a:lnSpc>
            </a:pPr>
            <a:r>
              <a:rPr lang="tr-TR" sz="2400"/>
              <a:t>Bunun yerine, kamu FDF hedefini tutturabilmek ve enflasyonist baskıları azaltmak için daha az cari ve tüketim harcaması yapmalıdır.</a:t>
            </a:r>
          </a:p>
          <a:p>
            <a:pPr>
              <a:lnSpc>
                <a:spcPct val="80000"/>
              </a:lnSpc>
            </a:pPr>
            <a:r>
              <a:rPr lang="tr-TR" sz="2400"/>
              <a:t>Diğer bir deyimle, özellikle cari, diğer cari harcama ve bazı transfer ödeneklerinde kısıntı hedeflenirken, teorik olarak yatırım harcamalarına, üretimi (arzı) arttıracağı varsayımıyla, fazla dokunulmamalıdır.</a:t>
            </a:r>
          </a:p>
          <a:p>
            <a:pPr>
              <a:lnSpc>
                <a:spcPct val="80000"/>
              </a:lnSpc>
            </a:pPr>
            <a:endParaRPr lang="en-US" sz="24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R. Hakan ÖZYILDIZ</a:t>
            </a:r>
          </a:p>
        </p:txBody>
      </p:sp>
      <p:sp>
        <p:nvSpPr>
          <p:cNvPr id="5" name="Slide Number Placeholder 5"/>
          <p:cNvSpPr>
            <a:spLocks noGrp="1"/>
          </p:cNvSpPr>
          <p:nvPr>
            <p:ph type="sldNum" sz="quarter" idx="12"/>
          </p:nvPr>
        </p:nvSpPr>
        <p:spPr/>
        <p:txBody>
          <a:bodyPr/>
          <a:lstStyle/>
          <a:p>
            <a:fld id="{033B8F58-1DCE-46F7-B588-41248BA774AB}" type="slidenum">
              <a:rPr lang="en-US"/>
              <a:pPr/>
              <a:t>61</a:t>
            </a:fld>
            <a:endParaRPr lang="en-US"/>
          </a:p>
        </p:txBody>
      </p:sp>
      <p:sp>
        <p:nvSpPr>
          <p:cNvPr id="4098" name="Rectangle 2"/>
          <p:cNvSpPr>
            <a:spLocks noGrp="1" noChangeArrowheads="1"/>
          </p:cNvSpPr>
          <p:nvPr>
            <p:ph type="title"/>
          </p:nvPr>
        </p:nvSpPr>
        <p:spPr>
          <a:xfrm>
            <a:off x="685800" y="609600"/>
            <a:ext cx="7772400" cy="658813"/>
          </a:xfrm>
        </p:spPr>
        <p:txBody>
          <a:bodyPr/>
          <a:lstStyle/>
          <a:p>
            <a:r>
              <a:rPr lang="tr-TR" sz="3600" b="1">
                <a:solidFill>
                  <a:srgbClr val="FF0000"/>
                </a:solidFill>
              </a:rPr>
              <a:t>Maliye politikası ve harcanabilir gelir</a:t>
            </a:r>
            <a:endParaRPr lang="en-US" sz="3600" b="1">
              <a:solidFill>
                <a:srgbClr val="FF0000"/>
              </a:solidFill>
            </a:endParaRPr>
          </a:p>
        </p:txBody>
      </p:sp>
      <p:sp>
        <p:nvSpPr>
          <p:cNvPr id="4099" name="Rectangle 3"/>
          <p:cNvSpPr>
            <a:spLocks noGrp="1" noChangeArrowheads="1"/>
          </p:cNvSpPr>
          <p:nvPr>
            <p:ph type="body" idx="1"/>
          </p:nvPr>
        </p:nvSpPr>
        <p:spPr>
          <a:xfrm>
            <a:off x="685800" y="1268413"/>
            <a:ext cx="7772400" cy="4827587"/>
          </a:xfrm>
        </p:spPr>
        <p:txBody>
          <a:bodyPr/>
          <a:lstStyle/>
          <a:p>
            <a:pPr>
              <a:lnSpc>
                <a:spcPct val="90000"/>
              </a:lnSpc>
            </a:pPr>
            <a:r>
              <a:rPr lang="tr-TR" sz="2400" b="1" dirty="0"/>
              <a:t>Maliye</a:t>
            </a:r>
            <a:r>
              <a:rPr lang="tr-TR" sz="2400" b="1" dirty="0">
                <a:solidFill>
                  <a:srgbClr val="FF0000"/>
                </a:solidFill>
              </a:rPr>
              <a:t> </a:t>
            </a:r>
            <a:r>
              <a:rPr lang="tr-TR" sz="2400" b="1" dirty="0"/>
              <a:t>politikasının, enflasyonla mücadelede önemli aracı kişisel harcanabilir gelirdir.</a:t>
            </a:r>
          </a:p>
          <a:p>
            <a:pPr>
              <a:lnSpc>
                <a:spcPct val="90000"/>
              </a:lnSpc>
            </a:pPr>
            <a:r>
              <a:rPr lang="tr-TR" sz="2400" b="1" dirty="0">
                <a:solidFill>
                  <a:srgbClr val="FF0000"/>
                </a:solidFill>
              </a:rPr>
              <a:t>Kişisel harcanabilir gelir (KHG)</a:t>
            </a:r>
            <a:r>
              <a:rPr lang="tr-TR" sz="2400" dirty="0"/>
              <a:t> = </a:t>
            </a:r>
            <a:r>
              <a:rPr lang="tr-TR" sz="2400" b="1" dirty="0"/>
              <a:t>Toplam nominal gelir (Maaş, ücret, kira, rant, miras vb.)</a:t>
            </a:r>
            <a:r>
              <a:rPr lang="tr-TR" sz="2400" dirty="0"/>
              <a:t> + </a:t>
            </a:r>
            <a:r>
              <a:rPr lang="tr-TR" sz="2400" b="1" dirty="0">
                <a:solidFill>
                  <a:schemeClr val="accent2"/>
                </a:solidFill>
              </a:rPr>
              <a:t>Kamu kurumlarından hane halkına yapılan transferler (Doğrudan gelir, kömür yardımı, yeşil kart vb.) </a:t>
            </a:r>
            <a:r>
              <a:rPr lang="tr-TR" sz="2400" dirty="0"/>
              <a:t>– </a:t>
            </a:r>
            <a:r>
              <a:rPr lang="tr-TR" sz="2400" b="1" dirty="0">
                <a:solidFill>
                  <a:schemeClr val="accent1"/>
                </a:solidFill>
              </a:rPr>
              <a:t>Vergiler – Sosyal güvenlik ödemeleri – Kamuya ödenen cezalar</a:t>
            </a:r>
            <a:r>
              <a:rPr lang="tr-TR" sz="2400" dirty="0"/>
              <a:t> </a:t>
            </a:r>
          </a:p>
          <a:p>
            <a:pPr>
              <a:lnSpc>
                <a:spcPct val="90000"/>
              </a:lnSpc>
            </a:pPr>
            <a:r>
              <a:rPr lang="tr-TR" sz="2400" dirty="0"/>
              <a:t>Eğer enflasyonist baskılar varsa, maliye politikası harcanabilir geliri azaltıcı tedbirler alarak, para politikasına yardımcı olmalıdır.</a:t>
            </a:r>
          </a:p>
          <a:p>
            <a:pPr>
              <a:lnSpc>
                <a:spcPct val="90000"/>
              </a:lnSpc>
            </a:pPr>
            <a:r>
              <a:rPr lang="tr-TR" sz="2400" dirty="0"/>
              <a:t>Tanımdan da anlaşılacağı üzere bunu iki türlü yapabilir:</a:t>
            </a:r>
          </a:p>
          <a:p>
            <a:pPr lvl="1">
              <a:lnSpc>
                <a:spcPct val="90000"/>
              </a:lnSpc>
            </a:pPr>
            <a:r>
              <a:rPr lang="tr-TR" sz="2000" dirty="0"/>
              <a:t>Vergileri, sosyal güvenlik primlerini ve cezaları arttırarak, veya</a:t>
            </a:r>
          </a:p>
          <a:p>
            <a:pPr lvl="1">
              <a:lnSpc>
                <a:spcPct val="90000"/>
              </a:lnSpc>
            </a:pPr>
            <a:r>
              <a:rPr lang="tr-TR" sz="2000" dirty="0"/>
              <a:t>Bütçeden yaptığı transferleri azaltarak.</a:t>
            </a:r>
            <a:endParaRPr lang="en-US" sz="20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R. Hakan ÖZYILDIZ</a:t>
            </a:r>
          </a:p>
        </p:txBody>
      </p:sp>
      <p:sp>
        <p:nvSpPr>
          <p:cNvPr id="5" name="Slide Number Placeholder 5"/>
          <p:cNvSpPr>
            <a:spLocks noGrp="1"/>
          </p:cNvSpPr>
          <p:nvPr>
            <p:ph type="sldNum" sz="quarter" idx="12"/>
          </p:nvPr>
        </p:nvSpPr>
        <p:spPr/>
        <p:txBody>
          <a:bodyPr/>
          <a:lstStyle/>
          <a:p>
            <a:fld id="{B56719C2-EC84-45F6-BEC9-B5CB9BC6B4B7}" type="slidenum">
              <a:rPr lang="en-US"/>
              <a:pPr/>
              <a:t>62</a:t>
            </a:fld>
            <a:endParaRPr lang="en-US"/>
          </a:p>
        </p:txBody>
      </p:sp>
      <p:sp>
        <p:nvSpPr>
          <p:cNvPr id="11266" name="Rectangle 2"/>
          <p:cNvSpPr>
            <a:spLocks noGrp="1" noChangeArrowheads="1"/>
          </p:cNvSpPr>
          <p:nvPr>
            <p:ph type="title"/>
          </p:nvPr>
        </p:nvSpPr>
        <p:spPr>
          <a:xfrm>
            <a:off x="685800" y="609600"/>
            <a:ext cx="7772400" cy="587375"/>
          </a:xfrm>
        </p:spPr>
        <p:txBody>
          <a:bodyPr/>
          <a:lstStyle/>
          <a:p>
            <a:r>
              <a:rPr lang="tr-TR" sz="2800" b="1">
                <a:solidFill>
                  <a:srgbClr val="FF0000"/>
                </a:solidFill>
              </a:rPr>
              <a:t>Maliye politikalarının başarısı</a:t>
            </a:r>
          </a:p>
        </p:txBody>
      </p:sp>
      <p:sp>
        <p:nvSpPr>
          <p:cNvPr id="11267" name="Rectangle 3"/>
          <p:cNvSpPr>
            <a:spLocks noGrp="1" noChangeArrowheads="1"/>
          </p:cNvSpPr>
          <p:nvPr>
            <p:ph type="body" idx="1"/>
          </p:nvPr>
        </p:nvSpPr>
        <p:spPr>
          <a:xfrm>
            <a:off x="685800" y="1268413"/>
            <a:ext cx="7772400" cy="4827587"/>
          </a:xfrm>
        </p:spPr>
        <p:txBody>
          <a:bodyPr/>
          <a:lstStyle/>
          <a:p>
            <a:r>
              <a:rPr lang="tr-TR" sz="2800"/>
              <a:t>KHG konusunda başarılı olabilmek iki ön koşula sıkı sıkıya bağlıdır:</a:t>
            </a:r>
          </a:p>
          <a:p>
            <a:pPr lvl="1"/>
            <a:r>
              <a:rPr lang="tr-TR" sz="2400"/>
              <a:t>Kayıt dışılığın minimum,</a:t>
            </a:r>
          </a:p>
          <a:p>
            <a:pPr lvl="1"/>
            <a:r>
              <a:rPr lang="tr-TR" sz="2400"/>
              <a:t>Gelir dağılımında olabildiğince adalet olması.</a:t>
            </a:r>
          </a:p>
          <a:p>
            <a:r>
              <a:rPr lang="tr-TR" sz="2800"/>
              <a:t>Gelir dağılımında adalet sağlayabilmenin en kısa ve etkin yolu vergi ve transfer politikalarıdır. Dar gelirli grupları kollayan bir politikalar demeti esas alınmak zorundadır.</a:t>
            </a:r>
          </a:p>
          <a:p>
            <a:r>
              <a:rPr lang="tr-TR" sz="2800"/>
              <a:t>Ancak </a:t>
            </a:r>
            <a:r>
              <a:rPr lang="tr-TR" sz="2800" b="1">
                <a:solidFill>
                  <a:schemeClr val="accent2"/>
                </a:solidFill>
              </a:rPr>
              <a:t>kayıt dışılık</a:t>
            </a:r>
            <a:r>
              <a:rPr lang="tr-TR" sz="2800"/>
              <a:t>, </a:t>
            </a:r>
            <a:r>
              <a:rPr lang="tr-TR" sz="2800" b="1">
                <a:solidFill>
                  <a:srgbClr val="FF0000"/>
                </a:solidFill>
              </a:rPr>
              <a:t>başarı için olmazsa olmaz esasların başında</a:t>
            </a:r>
            <a:r>
              <a:rPr lang="tr-TR" sz="2800"/>
              <a:t> gelir.</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R. Hakan ÖZYILDIZ</a:t>
            </a:r>
          </a:p>
        </p:txBody>
      </p:sp>
      <p:sp>
        <p:nvSpPr>
          <p:cNvPr id="5" name="Slide Number Placeholder 5"/>
          <p:cNvSpPr>
            <a:spLocks noGrp="1"/>
          </p:cNvSpPr>
          <p:nvPr>
            <p:ph type="sldNum" sz="quarter" idx="12"/>
          </p:nvPr>
        </p:nvSpPr>
        <p:spPr/>
        <p:txBody>
          <a:bodyPr/>
          <a:lstStyle/>
          <a:p>
            <a:fld id="{58A60D2D-9D01-4BBE-94D0-867323954C5D}" type="slidenum">
              <a:rPr lang="en-US"/>
              <a:pPr/>
              <a:t>63</a:t>
            </a:fld>
            <a:endParaRPr lang="en-US"/>
          </a:p>
        </p:txBody>
      </p:sp>
      <p:sp>
        <p:nvSpPr>
          <p:cNvPr id="12290" name="Rectangle 2"/>
          <p:cNvSpPr>
            <a:spLocks noGrp="1" noChangeArrowheads="1"/>
          </p:cNvSpPr>
          <p:nvPr>
            <p:ph type="title"/>
          </p:nvPr>
        </p:nvSpPr>
        <p:spPr>
          <a:xfrm>
            <a:off x="685800" y="333375"/>
            <a:ext cx="7772400" cy="504825"/>
          </a:xfrm>
        </p:spPr>
        <p:txBody>
          <a:bodyPr>
            <a:normAutofit fontScale="90000"/>
          </a:bodyPr>
          <a:lstStyle/>
          <a:p>
            <a:r>
              <a:rPr lang="tr-TR" b="1">
                <a:solidFill>
                  <a:srgbClr val="FF0000"/>
                </a:solidFill>
              </a:rPr>
              <a:t>Neden?</a:t>
            </a:r>
          </a:p>
        </p:txBody>
      </p:sp>
      <p:sp>
        <p:nvSpPr>
          <p:cNvPr id="12291" name="Rectangle 3"/>
          <p:cNvSpPr>
            <a:spLocks noGrp="1" noChangeArrowheads="1"/>
          </p:cNvSpPr>
          <p:nvPr>
            <p:ph type="body" idx="1"/>
          </p:nvPr>
        </p:nvSpPr>
        <p:spPr>
          <a:xfrm>
            <a:off x="685800" y="1196975"/>
            <a:ext cx="7772400" cy="4899025"/>
          </a:xfrm>
        </p:spPr>
        <p:txBody>
          <a:bodyPr/>
          <a:lstStyle/>
          <a:p>
            <a:pPr>
              <a:lnSpc>
                <a:spcPct val="80000"/>
              </a:lnSpc>
            </a:pPr>
            <a:r>
              <a:rPr lang="tr-TR" sz="1800"/>
              <a:t>Merkez Bankası (MB) faiz artırarak harcamaları kısmaya, tasarrufları arttırmaya çalışırken, şirketler ve hane halkı kayıt dışına çıkabiliyorsa amaç hasıl olmaz. Harcama baskısı devam eder.</a:t>
            </a:r>
          </a:p>
          <a:p>
            <a:pPr>
              <a:lnSpc>
                <a:spcPct val="80000"/>
              </a:lnSpc>
            </a:pPr>
            <a:r>
              <a:rPr lang="tr-TR" sz="1800"/>
              <a:t>Buna bir de dolarizasyon ve sermaye hareketlerinin serbestliğini eklerseniz kişiler ve şirketler yerel para yerine döviz tutmaya başlarlar, Böyle ortamlarda, MB faiz politikası ile yerli para tasarrufu kadar sıcak yabancı paranın ülkeye girişini de göz önünde bulundurmak zorunda kalabilir.</a:t>
            </a:r>
          </a:p>
          <a:p>
            <a:pPr>
              <a:lnSpc>
                <a:spcPct val="80000"/>
              </a:lnSpc>
            </a:pPr>
            <a:r>
              <a:rPr lang="tr-TR" sz="1800"/>
              <a:t>Çünkü, yüksek reel faiz; bıyıklı, bıyıksız yabancı yatırımcıların ülkeye sıcak para getirip para ve sermaye piyasalarında büyük getiriler elde etmesine ve ülke kaynaklarının yurt dışına transfer edilmesine neden olur.</a:t>
            </a:r>
          </a:p>
          <a:p>
            <a:pPr>
              <a:lnSpc>
                <a:spcPct val="80000"/>
              </a:lnSpc>
            </a:pPr>
            <a:r>
              <a:rPr lang="tr-TR" sz="1800"/>
              <a:t> Burada unutulmaması gereken olgu; Ülkeden ülkeye değişmekle beraber, faiz kararının harcamalara etkisi 8 – 16 ay arasında bir sürede olduğudur.</a:t>
            </a:r>
          </a:p>
          <a:p>
            <a:pPr>
              <a:lnSpc>
                <a:spcPct val="80000"/>
              </a:lnSpc>
            </a:pPr>
            <a:r>
              <a:rPr lang="tr-TR" sz="1800"/>
              <a:t>Diğer bir deyimle enflasyonla mücadele içeride dar ve sabit gelirlilerin harcamalarını azaltayım derken, döviz sahibi olabilenlere önemli getiriler sağlamanın aracı olabilir.</a:t>
            </a:r>
          </a:p>
          <a:p>
            <a:pPr>
              <a:lnSpc>
                <a:spcPct val="80000"/>
              </a:lnSpc>
            </a:pPr>
            <a:r>
              <a:rPr lang="tr-TR" sz="1800"/>
              <a:t>Sermaye hareketlerinin serbest olduğu ekonomilerde bu kaçınılmazdır. Faiz oranları paritesi nedeniyle, dünyada fonlar yüksek getiri sunan ülkelere yönelirler.</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R. Hakan ÖZYILDIZ</a:t>
            </a:r>
          </a:p>
        </p:txBody>
      </p:sp>
      <p:sp>
        <p:nvSpPr>
          <p:cNvPr id="5" name="Slide Number Placeholder 5"/>
          <p:cNvSpPr>
            <a:spLocks noGrp="1"/>
          </p:cNvSpPr>
          <p:nvPr>
            <p:ph type="sldNum" sz="quarter" idx="12"/>
          </p:nvPr>
        </p:nvSpPr>
        <p:spPr/>
        <p:txBody>
          <a:bodyPr/>
          <a:lstStyle/>
          <a:p>
            <a:fld id="{31CE1CE4-DE30-4BF3-B49F-A3C62A9ECDC8}" type="slidenum">
              <a:rPr lang="en-US"/>
              <a:pPr/>
              <a:t>64</a:t>
            </a:fld>
            <a:endParaRPr lang="en-US"/>
          </a:p>
        </p:txBody>
      </p:sp>
      <p:sp>
        <p:nvSpPr>
          <p:cNvPr id="18434" name="Rectangle 2"/>
          <p:cNvSpPr>
            <a:spLocks noGrp="1" noChangeArrowheads="1"/>
          </p:cNvSpPr>
          <p:nvPr>
            <p:ph type="title"/>
          </p:nvPr>
        </p:nvSpPr>
        <p:spPr>
          <a:xfrm>
            <a:off x="685800" y="381000"/>
            <a:ext cx="7772400" cy="838200"/>
          </a:xfrm>
        </p:spPr>
        <p:txBody>
          <a:bodyPr/>
          <a:lstStyle/>
          <a:p>
            <a:r>
              <a:rPr lang="tr-TR" b="1">
                <a:solidFill>
                  <a:srgbClr val="FF0000"/>
                </a:solidFill>
              </a:rPr>
              <a:t>Son söz yerine…</a:t>
            </a:r>
          </a:p>
        </p:txBody>
      </p:sp>
      <p:sp>
        <p:nvSpPr>
          <p:cNvPr id="18435" name="Rectangle 3"/>
          <p:cNvSpPr>
            <a:spLocks noGrp="1" noChangeArrowheads="1"/>
          </p:cNvSpPr>
          <p:nvPr>
            <p:ph type="body" idx="1"/>
          </p:nvPr>
        </p:nvSpPr>
        <p:spPr>
          <a:xfrm>
            <a:off x="685800" y="1600200"/>
            <a:ext cx="7772400" cy="4495800"/>
          </a:xfrm>
        </p:spPr>
        <p:txBody>
          <a:bodyPr/>
          <a:lstStyle/>
          <a:p>
            <a:pPr>
              <a:lnSpc>
                <a:spcPct val="90000"/>
              </a:lnSpc>
            </a:pPr>
            <a:r>
              <a:rPr lang="tr-TR" sz="2800"/>
              <a:t>Kayıt dışılık: </a:t>
            </a:r>
          </a:p>
          <a:p>
            <a:pPr lvl="1">
              <a:lnSpc>
                <a:spcPct val="90000"/>
              </a:lnSpc>
            </a:pPr>
            <a:r>
              <a:rPr lang="tr-TR" sz="2400"/>
              <a:t>hem maliye hem de para politikasının etkin uygulanmasının önündeki en büyük engeldir.</a:t>
            </a:r>
          </a:p>
          <a:p>
            <a:pPr lvl="1">
              <a:lnSpc>
                <a:spcPct val="90000"/>
              </a:lnSpc>
            </a:pPr>
            <a:r>
              <a:rPr lang="tr-TR" sz="2400"/>
              <a:t> gelir dağılımının bozulmasında ana etkenlerden biridir.</a:t>
            </a:r>
          </a:p>
          <a:p>
            <a:pPr lvl="1">
              <a:lnSpc>
                <a:spcPct val="90000"/>
              </a:lnSpc>
            </a:pPr>
            <a:r>
              <a:rPr lang="tr-TR" sz="2400"/>
              <a:t>diğer olumsuzlukların yanı sıra </a:t>
            </a:r>
            <a:r>
              <a:rPr lang="tr-TR" sz="2400" b="1">
                <a:solidFill>
                  <a:srgbClr val="FF0000"/>
                </a:solidFill>
              </a:rPr>
              <a:t>cumhuriyet ve rejim karşıtı faaliyetlerin finansmanında en önemli kaynaktır</a:t>
            </a:r>
            <a:r>
              <a:rPr lang="tr-TR" sz="2400"/>
              <a:t>. </a:t>
            </a:r>
          </a:p>
          <a:p>
            <a:pPr>
              <a:lnSpc>
                <a:spcPct val="90000"/>
              </a:lnSpc>
            </a:pPr>
            <a:r>
              <a:rPr lang="tr-TR" sz="2800" b="1">
                <a:solidFill>
                  <a:srgbClr val="0000FF"/>
                </a:solidFill>
              </a:rPr>
              <a:t>Kayıt dışılıkla mücadelede </a:t>
            </a:r>
            <a:r>
              <a:rPr lang="tr-TR" sz="2800" b="1" u="sng">
                <a:solidFill>
                  <a:srgbClr val="0000FF"/>
                </a:solidFill>
              </a:rPr>
              <a:t>temel amaç;</a:t>
            </a:r>
            <a:r>
              <a:rPr lang="tr-TR" sz="2800" b="1">
                <a:solidFill>
                  <a:srgbClr val="0000FF"/>
                </a:solidFill>
              </a:rPr>
              <a:t> </a:t>
            </a:r>
            <a:r>
              <a:rPr lang="tr-TR" sz="2800" b="1" i="1">
                <a:solidFill>
                  <a:srgbClr val="0000FF"/>
                </a:solidFill>
              </a:rPr>
              <a:t>vergi almak değil, ekonomiyi daha iyi anlamak ve sorunlarına en kısa zamanda çözüm bulmak olmalıdır</a:t>
            </a:r>
            <a:r>
              <a:rPr lang="tr-TR" sz="2800" i="1"/>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tr-TR"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Kayıtdışılığın</a:t>
            </a:r>
            <a:r>
              <a:rPr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Nedenleri(2)</a:t>
            </a:r>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tr-T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794" y="2411670"/>
            <a:ext cx="6877050" cy="288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bwMode="blackGray">
          <a:xfrm>
            <a:off x="480790" y="1397783"/>
            <a:ext cx="1609200" cy="1051200"/>
          </a:xfrm>
          <a:prstGeom prst="ellipse">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100" b="1" dirty="0"/>
              <a:t>Çevresel Etki ve Alışkanlıklar</a:t>
            </a:r>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108" y="2996952"/>
            <a:ext cx="170656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60" y="4509120"/>
            <a:ext cx="170656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968368"/>
            <a:ext cx="170656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516750"/>
            <a:ext cx="170656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509119"/>
            <a:ext cx="170656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8996" y="2917023"/>
            <a:ext cx="170656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4509120"/>
            <a:ext cx="170656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2853649"/>
            <a:ext cx="170656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5" y="1259145"/>
            <a:ext cx="170656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54636" y="3273132"/>
            <a:ext cx="1061508" cy="600164"/>
          </a:xfrm>
          <a:prstGeom prst="rect">
            <a:avLst/>
          </a:prstGeom>
          <a:noFill/>
        </p:spPr>
        <p:txBody>
          <a:bodyPr wrap="none" rtlCol="0">
            <a:spAutoFit/>
          </a:bodyPr>
          <a:lstStyle/>
          <a:p>
            <a:pPr algn="ctr"/>
            <a:r>
              <a:rPr lang="tr-TR" sz="1100" b="1" dirty="0"/>
              <a:t>Yüksek Oranda</a:t>
            </a:r>
          </a:p>
          <a:p>
            <a:pPr algn="ctr"/>
            <a:r>
              <a:rPr lang="tr-TR" sz="1100" b="1" dirty="0"/>
              <a:t>Ekonomik</a:t>
            </a:r>
          </a:p>
          <a:p>
            <a:pPr algn="ctr"/>
            <a:r>
              <a:rPr lang="tr-TR" sz="1100" b="1" dirty="0"/>
              <a:t>Eşitsizlik</a:t>
            </a:r>
          </a:p>
        </p:txBody>
      </p:sp>
      <p:sp>
        <p:nvSpPr>
          <p:cNvPr id="7" name="TextBox 6"/>
          <p:cNvSpPr txBox="1"/>
          <p:nvPr/>
        </p:nvSpPr>
        <p:spPr>
          <a:xfrm>
            <a:off x="901293" y="4954576"/>
            <a:ext cx="734496" cy="261610"/>
          </a:xfrm>
          <a:prstGeom prst="rect">
            <a:avLst/>
          </a:prstGeom>
          <a:noFill/>
        </p:spPr>
        <p:txBody>
          <a:bodyPr wrap="none" rtlCol="0">
            <a:spAutoFit/>
          </a:bodyPr>
          <a:lstStyle/>
          <a:p>
            <a:pPr algn="ctr"/>
            <a:r>
              <a:rPr lang="tr-TR" sz="1100" b="1" dirty="0"/>
              <a:t>Yolsuzluk</a:t>
            </a:r>
          </a:p>
        </p:txBody>
      </p:sp>
      <p:sp>
        <p:nvSpPr>
          <p:cNvPr id="8" name="TextBox 7"/>
          <p:cNvSpPr txBox="1"/>
          <p:nvPr/>
        </p:nvSpPr>
        <p:spPr>
          <a:xfrm>
            <a:off x="2922258" y="3159909"/>
            <a:ext cx="1117614" cy="769441"/>
          </a:xfrm>
          <a:prstGeom prst="rect">
            <a:avLst/>
          </a:prstGeom>
          <a:noFill/>
        </p:spPr>
        <p:txBody>
          <a:bodyPr wrap="none" rtlCol="0">
            <a:spAutoFit/>
          </a:bodyPr>
          <a:lstStyle/>
          <a:p>
            <a:pPr algn="ctr"/>
            <a:r>
              <a:rPr lang="tr-TR" sz="1100" b="1" dirty="0"/>
              <a:t>Açıklık, Şeffaflık</a:t>
            </a:r>
          </a:p>
          <a:p>
            <a:pPr algn="ctr"/>
            <a:r>
              <a:rPr lang="tr-TR" sz="1100" b="1" dirty="0"/>
              <a:t>Ve Hesap</a:t>
            </a:r>
          </a:p>
          <a:p>
            <a:pPr algn="ctr"/>
            <a:r>
              <a:rPr lang="tr-TR" sz="1100" b="1" dirty="0"/>
              <a:t>Verilebilirliğin</a:t>
            </a:r>
          </a:p>
          <a:p>
            <a:pPr algn="ctr"/>
            <a:r>
              <a:rPr lang="tr-TR" sz="1100" b="1" dirty="0"/>
              <a:t>Olmaması</a:t>
            </a:r>
          </a:p>
        </p:txBody>
      </p:sp>
      <p:sp>
        <p:nvSpPr>
          <p:cNvPr id="9" name="TextBox 8"/>
          <p:cNvSpPr txBox="1"/>
          <p:nvPr/>
        </p:nvSpPr>
        <p:spPr>
          <a:xfrm>
            <a:off x="3007411" y="4845203"/>
            <a:ext cx="1132041" cy="430887"/>
          </a:xfrm>
          <a:prstGeom prst="rect">
            <a:avLst/>
          </a:prstGeom>
          <a:noFill/>
        </p:spPr>
        <p:txBody>
          <a:bodyPr wrap="none" rtlCol="0">
            <a:spAutoFit/>
          </a:bodyPr>
          <a:lstStyle/>
          <a:p>
            <a:pPr algn="ctr"/>
            <a:r>
              <a:rPr lang="tr-TR" sz="1100" b="1" dirty="0"/>
              <a:t>Zayıf Hukukun </a:t>
            </a:r>
          </a:p>
          <a:p>
            <a:pPr algn="ctr"/>
            <a:r>
              <a:rPr lang="tr-TR" sz="1100" b="1" dirty="0"/>
              <a:t>Üstünlüğü Algısı</a:t>
            </a:r>
          </a:p>
        </p:txBody>
      </p:sp>
      <p:sp>
        <p:nvSpPr>
          <p:cNvPr id="10" name="TextBox 9"/>
          <p:cNvSpPr txBox="1"/>
          <p:nvPr/>
        </p:nvSpPr>
        <p:spPr>
          <a:xfrm>
            <a:off x="5072631" y="3210007"/>
            <a:ext cx="1159292" cy="600164"/>
          </a:xfrm>
          <a:prstGeom prst="rect">
            <a:avLst/>
          </a:prstGeom>
          <a:noFill/>
        </p:spPr>
        <p:txBody>
          <a:bodyPr wrap="none" rtlCol="0">
            <a:spAutoFit/>
          </a:bodyPr>
          <a:lstStyle/>
          <a:p>
            <a:pPr algn="ctr"/>
            <a:r>
              <a:rPr lang="tr-TR" sz="1100" b="1" dirty="0"/>
              <a:t>Kurumsal Yapıya</a:t>
            </a:r>
          </a:p>
          <a:p>
            <a:pPr algn="ctr"/>
            <a:r>
              <a:rPr lang="tr-TR" sz="1100" b="1" dirty="0"/>
              <a:t>Güvenin Az</a:t>
            </a:r>
          </a:p>
          <a:p>
            <a:pPr algn="ctr"/>
            <a:r>
              <a:rPr lang="tr-TR" sz="1100" b="1" dirty="0"/>
              <a:t>Olması</a:t>
            </a:r>
          </a:p>
        </p:txBody>
      </p:sp>
      <p:sp>
        <p:nvSpPr>
          <p:cNvPr id="11" name="TextBox 10"/>
          <p:cNvSpPr txBox="1"/>
          <p:nvPr/>
        </p:nvSpPr>
        <p:spPr>
          <a:xfrm>
            <a:off x="5060857" y="4794111"/>
            <a:ext cx="1160895" cy="430887"/>
          </a:xfrm>
          <a:prstGeom prst="rect">
            <a:avLst/>
          </a:prstGeom>
          <a:noFill/>
        </p:spPr>
        <p:txBody>
          <a:bodyPr wrap="none" rtlCol="0">
            <a:spAutoFit/>
          </a:bodyPr>
          <a:lstStyle/>
          <a:p>
            <a:pPr algn="ctr"/>
            <a:r>
              <a:rPr lang="tr-TR" sz="1100" b="1" dirty="0"/>
              <a:t>Düşük Kalitede</a:t>
            </a:r>
          </a:p>
          <a:p>
            <a:pPr algn="ctr"/>
            <a:r>
              <a:rPr lang="tr-TR" sz="1100" b="1" dirty="0"/>
              <a:t>Kamu Hizmetleri</a:t>
            </a:r>
          </a:p>
        </p:txBody>
      </p:sp>
      <p:sp>
        <p:nvSpPr>
          <p:cNvPr id="12" name="TextBox 11"/>
          <p:cNvSpPr txBox="1"/>
          <p:nvPr/>
        </p:nvSpPr>
        <p:spPr>
          <a:xfrm>
            <a:off x="7145883" y="1619963"/>
            <a:ext cx="1167307" cy="430887"/>
          </a:xfrm>
          <a:prstGeom prst="rect">
            <a:avLst/>
          </a:prstGeom>
          <a:noFill/>
        </p:spPr>
        <p:txBody>
          <a:bodyPr wrap="none" rtlCol="0">
            <a:spAutoFit/>
          </a:bodyPr>
          <a:lstStyle/>
          <a:p>
            <a:pPr algn="ctr"/>
            <a:r>
              <a:rPr lang="tr-TR" sz="1100" b="1" dirty="0"/>
              <a:t>Ölçek Dışı ve Altı</a:t>
            </a:r>
          </a:p>
          <a:p>
            <a:pPr algn="ctr"/>
            <a:r>
              <a:rPr lang="tr-TR" sz="1100" b="1" dirty="0"/>
              <a:t>Ticari İşlemler</a:t>
            </a:r>
          </a:p>
        </p:txBody>
      </p:sp>
      <p:sp>
        <p:nvSpPr>
          <p:cNvPr id="13" name="TextBox 12"/>
          <p:cNvSpPr txBox="1"/>
          <p:nvPr/>
        </p:nvSpPr>
        <p:spPr>
          <a:xfrm>
            <a:off x="7128170" y="3210007"/>
            <a:ext cx="1265090" cy="430887"/>
          </a:xfrm>
          <a:prstGeom prst="rect">
            <a:avLst/>
          </a:prstGeom>
          <a:noFill/>
        </p:spPr>
        <p:txBody>
          <a:bodyPr wrap="none" rtlCol="0">
            <a:spAutoFit/>
          </a:bodyPr>
          <a:lstStyle/>
          <a:p>
            <a:pPr algn="ctr"/>
            <a:r>
              <a:rPr lang="tr-TR" sz="1100" b="1" dirty="0"/>
              <a:t>Yetersiz İzleme ve </a:t>
            </a:r>
          </a:p>
          <a:p>
            <a:pPr algn="ctr"/>
            <a:r>
              <a:rPr lang="tr-TR" sz="1100" b="1" dirty="0"/>
              <a:t>Denetim</a:t>
            </a:r>
          </a:p>
        </p:txBody>
      </p:sp>
      <p:sp>
        <p:nvSpPr>
          <p:cNvPr id="14" name="TextBox 13"/>
          <p:cNvSpPr txBox="1"/>
          <p:nvPr/>
        </p:nvSpPr>
        <p:spPr>
          <a:xfrm>
            <a:off x="7190641" y="4794111"/>
            <a:ext cx="1221808" cy="600164"/>
          </a:xfrm>
          <a:prstGeom prst="rect">
            <a:avLst/>
          </a:prstGeom>
          <a:noFill/>
        </p:spPr>
        <p:txBody>
          <a:bodyPr wrap="none" rtlCol="0">
            <a:spAutoFit/>
          </a:bodyPr>
          <a:lstStyle/>
          <a:p>
            <a:pPr algn="ctr"/>
            <a:r>
              <a:rPr lang="tr-TR" sz="1100" b="1" dirty="0"/>
              <a:t>Kaynaklara ve</a:t>
            </a:r>
          </a:p>
          <a:p>
            <a:pPr algn="ctr"/>
            <a:r>
              <a:rPr lang="tr-TR" sz="1100" b="1" dirty="0"/>
              <a:t>Kredilere Erişimin</a:t>
            </a:r>
          </a:p>
          <a:p>
            <a:pPr algn="ctr"/>
            <a:r>
              <a:rPr lang="tr-TR" sz="1100" b="1" dirty="0"/>
              <a:t>Yetersizliği</a:t>
            </a:r>
          </a:p>
        </p:txBody>
      </p:sp>
    </p:spTree>
    <p:extLst>
      <p:ext uri="{BB962C8B-B14F-4D97-AF65-F5344CB8AC3E}">
        <p14:creationId xmlns:p14="http://schemas.microsoft.com/office/powerpoint/2010/main" val="2705486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0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Kayıtdışılığın</a:t>
            </a:r>
            <a:r>
              <a:rPr lang="tr-T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Sonuçları</a:t>
            </a:r>
            <a:endParaRPr lang="tr-TR" sz="4000" dirty="0"/>
          </a:p>
        </p:txBody>
      </p:sp>
      <p:sp>
        <p:nvSpPr>
          <p:cNvPr id="3" name="Right Arrow 2"/>
          <p:cNvSpPr/>
          <p:nvPr/>
        </p:nvSpPr>
        <p:spPr bwMode="blackGray">
          <a:xfrm>
            <a:off x="323528" y="1484784"/>
            <a:ext cx="8568952" cy="4968552"/>
          </a:xfrm>
          <a:prstGeom prst="rightArrow">
            <a:avLst>
              <a:gd name="adj1" fmla="val 50000"/>
              <a:gd name="adj2" fmla="val 49809"/>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7" name="Rounded Rectangle 6"/>
          <p:cNvSpPr/>
          <p:nvPr/>
        </p:nvSpPr>
        <p:spPr bwMode="blackGray">
          <a:xfrm>
            <a:off x="107504" y="3032956"/>
            <a:ext cx="1224136" cy="1872208"/>
          </a:xfrm>
          <a:prstGeom prst="roundRect">
            <a:avLst/>
          </a:prstGeom>
          <a:solidFill>
            <a:schemeClr val="tx1">
              <a:lumMod val="65000"/>
              <a:lumOff val="35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200" b="1" dirty="0">
                <a:solidFill>
                  <a:schemeClr val="bg1"/>
                </a:solidFill>
              </a:rPr>
              <a:t>Kamu Maliyesinde Gelir Kaybı</a:t>
            </a:r>
          </a:p>
        </p:txBody>
      </p:sp>
      <p:pic>
        <p:nvPicPr>
          <p:cNvPr id="41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39" y="3018491"/>
            <a:ext cx="1317625"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162" y="3024022"/>
            <a:ext cx="1317625"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6652" y="3018491"/>
            <a:ext cx="1317625"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240" y="3013709"/>
            <a:ext cx="1317625"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1490" y="3011865"/>
            <a:ext cx="1317625"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9"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9115" y="3018491"/>
            <a:ext cx="1317625"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439948" y="3573016"/>
            <a:ext cx="1101006" cy="1015663"/>
          </a:xfrm>
          <a:prstGeom prst="rect">
            <a:avLst/>
          </a:prstGeom>
          <a:noFill/>
        </p:spPr>
        <p:txBody>
          <a:bodyPr wrap="none" rtlCol="0">
            <a:spAutoFit/>
          </a:bodyPr>
          <a:lstStyle/>
          <a:p>
            <a:pPr algn="ctr"/>
            <a:r>
              <a:rPr lang="tr-TR" sz="1200" b="1" dirty="0">
                <a:solidFill>
                  <a:schemeClr val="bg1"/>
                </a:solidFill>
              </a:rPr>
              <a:t>Kamu </a:t>
            </a:r>
          </a:p>
          <a:p>
            <a:pPr algn="ctr"/>
            <a:r>
              <a:rPr lang="tr-TR" sz="1200" b="1" dirty="0">
                <a:solidFill>
                  <a:schemeClr val="bg1"/>
                </a:solidFill>
              </a:rPr>
              <a:t>Hizmetlerinin</a:t>
            </a:r>
          </a:p>
          <a:p>
            <a:pPr algn="ctr"/>
            <a:r>
              <a:rPr lang="tr-TR" sz="1200" b="1" dirty="0">
                <a:solidFill>
                  <a:schemeClr val="bg1"/>
                </a:solidFill>
              </a:rPr>
              <a:t>Kalitesi/İçeriği</a:t>
            </a:r>
          </a:p>
          <a:p>
            <a:pPr algn="ctr"/>
            <a:r>
              <a:rPr lang="tr-TR" sz="1200" b="1" dirty="0">
                <a:solidFill>
                  <a:schemeClr val="bg1"/>
                </a:solidFill>
              </a:rPr>
              <a:t>Ve Miktarında</a:t>
            </a:r>
          </a:p>
          <a:p>
            <a:pPr algn="ctr"/>
            <a:r>
              <a:rPr lang="tr-TR" sz="1200" b="1" dirty="0">
                <a:solidFill>
                  <a:schemeClr val="bg1"/>
                </a:solidFill>
              </a:rPr>
              <a:t>Düşüş</a:t>
            </a:r>
          </a:p>
        </p:txBody>
      </p:sp>
      <p:sp>
        <p:nvSpPr>
          <p:cNvPr id="9" name="TextBox 8"/>
          <p:cNvSpPr txBox="1"/>
          <p:nvPr/>
        </p:nvSpPr>
        <p:spPr>
          <a:xfrm>
            <a:off x="2755426" y="3573016"/>
            <a:ext cx="1055096" cy="1015663"/>
          </a:xfrm>
          <a:prstGeom prst="rect">
            <a:avLst/>
          </a:prstGeom>
          <a:noFill/>
        </p:spPr>
        <p:txBody>
          <a:bodyPr wrap="none" rtlCol="0">
            <a:spAutoFit/>
          </a:bodyPr>
          <a:lstStyle/>
          <a:p>
            <a:pPr algn="ctr"/>
            <a:r>
              <a:rPr lang="tr-TR" sz="1200" b="1" dirty="0">
                <a:solidFill>
                  <a:schemeClr val="bg1"/>
                </a:solidFill>
              </a:rPr>
              <a:t>Şirket</a:t>
            </a:r>
          </a:p>
          <a:p>
            <a:pPr algn="ctr"/>
            <a:r>
              <a:rPr lang="tr-TR" sz="1200" b="1" dirty="0">
                <a:solidFill>
                  <a:schemeClr val="bg1"/>
                </a:solidFill>
              </a:rPr>
              <a:t>Verimlilikleri</a:t>
            </a:r>
          </a:p>
          <a:p>
            <a:pPr algn="ctr"/>
            <a:r>
              <a:rPr lang="tr-TR" sz="1200" b="1" dirty="0">
                <a:solidFill>
                  <a:schemeClr val="bg1"/>
                </a:solidFill>
              </a:rPr>
              <a:t>Ve GSYİH</a:t>
            </a:r>
          </a:p>
          <a:p>
            <a:pPr algn="ctr"/>
            <a:r>
              <a:rPr lang="tr-TR" sz="1200" b="1" dirty="0">
                <a:solidFill>
                  <a:schemeClr val="bg1"/>
                </a:solidFill>
              </a:rPr>
              <a:t>Büyümesinde</a:t>
            </a:r>
          </a:p>
          <a:p>
            <a:pPr algn="ctr"/>
            <a:r>
              <a:rPr lang="tr-TR" sz="1200" b="1" dirty="0">
                <a:solidFill>
                  <a:schemeClr val="bg1"/>
                </a:solidFill>
              </a:rPr>
              <a:t>Aşınma</a:t>
            </a:r>
          </a:p>
        </p:txBody>
      </p:sp>
      <p:sp>
        <p:nvSpPr>
          <p:cNvPr id="10" name="TextBox 9"/>
          <p:cNvSpPr txBox="1"/>
          <p:nvPr/>
        </p:nvSpPr>
        <p:spPr>
          <a:xfrm>
            <a:off x="4065647" y="3685106"/>
            <a:ext cx="999633" cy="646331"/>
          </a:xfrm>
          <a:prstGeom prst="rect">
            <a:avLst/>
          </a:prstGeom>
          <a:noFill/>
        </p:spPr>
        <p:txBody>
          <a:bodyPr wrap="none" rtlCol="0">
            <a:spAutoFit/>
          </a:bodyPr>
          <a:lstStyle/>
          <a:p>
            <a:pPr algn="ctr"/>
            <a:r>
              <a:rPr lang="tr-TR" sz="1200" b="1" dirty="0">
                <a:solidFill>
                  <a:schemeClr val="bg1"/>
                </a:solidFill>
              </a:rPr>
              <a:t>Ekonomik ve</a:t>
            </a:r>
          </a:p>
          <a:p>
            <a:pPr algn="ctr"/>
            <a:r>
              <a:rPr lang="tr-TR" sz="1200" b="1" dirty="0">
                <a:solidFill>
                  <a:schemeClr val="bg1"/>
                </a:solidFill>
              </a:rPr>
              <a:t>Sosyal</a:t>
            </a:r>
          </a:p>
          <a:p>
            <a:pPr algn="ctr"/>
            <a:r>
              <a:rPr lang="tr-TR" sz="1200" b="1" dirty="0">
                <a:solidFill>
                  <a:schemeClr val="bg1"/>
                </a:solidFill>
              </a:rPr>
              <a:t>Kırılganlık</a:t>
            </a:r>
          </a:p>
        </p:txBody>
      </p:sp>
      <p:sp>
        <p:nvSpPr>
          <p:cNvPr id="11" name="TextBox 10"/>
          <p:cNvSpPr txBox="1"/>
          <p:nvPr/>
        </p:nvSpPr>
        <p:spPr>
          <a:xfrm>
            <a:off x="5350460" y="3573016"/>
            <a:ext cx="999183" cy="1015663"/>
          </a:xfrm>
          <a:prstGeom prst="rect">
            <a:avLst/>
          </a:prstGeom>
          <a:noFill/>
        </p:spPr>
        <p:txBody>
          <a:bodyPr wrap="none" rtlCol="0">
            <a:spAutoFit/>
          </a:bodyPr>
          <a:lstStyle/>
          <a:p>
            <a:pPr algn="ctr"/>
            <a:r>
              <a:rPr lang="tr-TR" sz="1200" b="1" dirty="0">
                <a:solidFill>
                  <a:schemeClr val="bg1"/>
                </a:solidFill>
              </a:rPr>
              <a:t>Sosyal Uyum</a:t>
            </a:r>
          </a:p>
          <a:p>
            <a:pPr algn="ctr"/>
            <a:r>
              <a:rPr lang="tr-TR" sz="1200" b="1" dirty="0">
                <a:solidFill>
                  <a:schemeClr val="bg1"/>
                </a:solidFill>
              </a:rPr>
              <a:t>Ve Hukukun </a:t>
            </a:r>
          </a:p>
          <a:p>
            <a:pPr algn="ctr"/>
            <a:r>
              <a:rPr lang="tr-TR" sz="1200" b="1" dirty="0">
                <a:solidFill>
                  <a:schemeClr val="bg1"/>
                </a:solidFill>
              </a:rPr>
              <a:t>Üstünlüğü</a:t>
            </a:r>
          </a:p>
          <a:p>
            <a:pPr algn="ctr"/>
            <a:r>
              <a:rPr lang="tr-TR" sz="1200" b="1" dirty="0">
                <a:solidFill>
                  <a:schemeClr val="bg1"/>
                </a:solidFill>
              </a:rPr>
              <a:t>Algısında</a:t>
            </a:r>
          </a:p>
          <a:p>
            <a:pPr algn="ctr"/>
            <a:r>
              <a:rPr lang="tr-TR" sz="1200" b="1" dirty="0">
                <a:solidFill>
                  <a:schemeClr val="bg1"/>
                </a:solidFill>
              </a:rPr>
              <a:t>Bozulma</a:t>
            </a:r>
          </a:p>
        </p:txBody>
      </p:sp>
      <p:sp>
        <p:nvSpPr>
          <p:cNvPr id="12" name="TextBox 11"/>
          <p:cNvSpPr txBox="1"/>
          <p:nvPr/>
        </p:nvSpPr>
        <p:spPr>
          <a:xfrm>
            <a:off x="6728829" y="3685106"/>
            <a:ext cx="950197" cy="646331"/>
          </a:xfrm>
          <a:prstGeom prst="rect">
            <a:avLst/>
          </a:prstGeom>
          <a:noFill/>
        </p:spPr>
        <p:txBody>
          <a:bodyPr wrap="none" rtlCol="0">
            <a:spAutoFit/>
          </a:bodyPr>
          <a:lstStyle/>
          <a:p>
            <a:pPr algn="ctr"/>
            <a:r>
              <a:rPr lang="tr-TR" sz="1200" b="1" dirty="0">
                <a:solidFill>
                  <a:schemeClr val="bg1"/>
                </a:solidFill>
              </a:rPr>
              <a:t>İş Yaşamı ve</a:t>
            </a:r>
          </a:p>
          <a:p>
            <a:pPr algn="ctr"/>
            <a:r>
              <a:rPr lang="tr-TR" sz="1200" b="1" dirty="0">
                <a:solidFill>
                  <a:schemeClr val="bg1"/>
                </a:solidFill>
              </a:rPr>
              <a:t>Barışında</a:t>
            </a:r>
          </a:p>
          <a:p>
            <a:pPr algn="ctr"/>
            <a:r>
              <a:rPr lang="tr-TR" sz="1200" b="1" dirty="0">
                <a:solidFill>
                  <a:schemeClr val="bg1"/>
                </a:solidFill>
              </a:rPr>
              <a:t>Çürüme</a:t>
            </a:r>
          </a:p>
        </p:txBody>
      </p:sp>
      <p:sp>
        <p:nvSpPr>
          <p:cNvPr id="13" name="TextBox 12"/>
          <p:cNvSpPr txBox="1"/>
          <p:nvPr/>
        </p:nvSpPr>
        <p:spPr>
          <a:xfrm>
            <a:off x="7996834" y="3685106"/>
            <a:ext cx="962186" cy="1015663"/>
          </a:xfrm>
          <a:prstGeom prst="rect">
            <a:avLst/>
          </a:prstGeom>
          <a:noFill/>
        </p:spPr>
        <p:txBody>
          <a:bodyPr wrap="none" rtlCol="0">
            <a:spAutoFit/>
          </a:bodyPr>
          <a:lstStyle/>
          <a:p>
            <a:pPr algn="ctr"/>
            <a:r>
              <a:rPr lang="tr-TR" sz="1200" b="1" dirty="0">
                <a:solidFill>
                  <a:schemeClr val="bg1"/>
                </a:solidFill>
              </a:rPr>
              <a:t>Kayıt Dışı</a:t>
            </a:r>
          </a:p>
          <a:p>
            <a:pPr algn="ctr"/>
            <a:r>
              <a:rPr lang="tr-TR" sz="1200" b="1" dirty="0">
                <a:solidFill>
                  <a:schemeClr val="bg1"/>
                </a:solidFill>
              </a:rPr>
              <a:t>İstihdam ve </a:t>
            </a:r>
          </a:p>
          <a:p>
            <a:pPr algn="ctr"/>
            <a:r>
              <a:rPr lang="tr-TR" sz="1200" b="1" dirty="0" err="1">
                <a:solidFill>
                  <a:schemeClr val="bg1"/>
                </a:solidFill>
              </a:rPr>
              <a:t>Aktueryal</a:t>
            </a:r>
            <a:endParaRPr lang="tr-TR" sz="1200" b="1" dirty="0">
              <a:solidFill>
                <a:schemeClr val="bg1"/>
              </a:solidFill>
            </a:endParaRPr>
          </a:p>
          <a:p>
            <a:pPr algn="ctr"/>
            <a:r>
              <a:rPr lang="tr-TR" sz="1200" b="1" dirty="0">
                <a:solidFill>
                  <a:schemeClr val="bg1"/>
                </a:solidFill>
              </a:rPr>
              <a:t>Dengede</a:t>
            </a:r>
          </a:p>
          <a:p>
            <a:pPr algn="ctr"/>
            <a:r>
              <a:rPr lang="tr-TR" sz="1200" b="1" dirty="0">
                <a:solidFill>
                  <a:schemeClr val="bg1"/>
                </a:solidFill>
              </a:rPr>
              <a:t>Bozulma</a:t>
            </a:r>
          </a:p>
        </p:txBody>
      </p:sp>
    </p:spTree>
    <p:extLst>
      <p:ext uri="{BB962C8B-B14F-4D97-AF65-F5344CB8AC3E}">
        <p14:creationId xmlns:p14="http://schemas.microsoft.com/office/powerpoint/2010/main" val="3994168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İşletmeleri Etkileyen Faktörler</a:t>
            </a:r>
            <a:endParaRPr lang="tr-TR" sz="4000" dirty="0"/>
          </a:p>
        </p:txBody>
      </p:sp>
      <p:sp>
        <p:nvSpPr>
          <p:cNvPr id="3" name="Rounded Rectangle 2"/>
          <p:cNvSpPr/>
          <p:nvPr/>
        </p:nvSpPr>
        <p:spPr bwMode="blackGray">
          <a:xfrm>
            <a:off x="0" y="2867175"/>
            <a:ext cx="1512168" cy="936104"/>
          </a:xfrm>
          <a:prstGeom prst="round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200" b="1" dirty="0">
                <a:solidFill>
                  <a:schemeClr val="tx1"/>
                </a:solidFill>
              </a:rPr>
              <a:t>Kredi ve Finansal</a:t>
            </a:r>
          </a:p>
          <a:p>
            <a:pPr algn="ctr"/>
            <a:r>
              <a:rPr lang="tr-TR" sz="1200" b="1" dirty="0">
                <a:solidFill>
                  <a:schemeClr val="tx1"/>
                </a:solidFill>
              </a:rPr>
              <a:t>Piyasa</a:t>
            </a:r>
          </a:p>
          <a:p>
            <a:pPr algn="ctr"/>
            <a:r>
              <a:rPr lang="tr-TR" sz="1200" b="1" dirty="0">
                <a:solidFill>
                  <a:schemeClr val="tx1"/>
                </a:solidFill>
              </a:rPr>
              <a:t>Mekanizmalarına</a:t>
            </a:r>
          </a:p>
          <a:p>
            <a:pPr algn="ctr"/>
            <a:r>
              <a:rPr lang="tr-TR" sz="1200" b="1" dirty="0">
                <a:solidFill>
                  <a:schemeClr val="tx1"/>
                </a:solidFill>
              </a:rPr>
              <a:t>Erişim</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7284" y="2845191"/>
            <a:ext cx="1609725"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9793" y="2820083"/>
            <a:ext cx="1609725"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1418" y="2851301"/>
            <a:ext cx="1609725"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6242" y="2851302"/>
            <a:ext cx="1609725"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bwMode="blackGray">
          <a:xfrm>
            <a:off x="1580218" y="3292790"/>
            <a:ext cx="216024" cy="194887"/>
          </a:xfrm>
          <a:prstGeom prst="rightArrow">
            <a:avLst/>
          </a:prstGeom>
        </p:spPr>
        <p:style>
          <a:lnRef idx="1">
            <a:schemeClr val="dk1"/>
          </a:lnRef>
          <a:fillRef idx="3">
            <a:schemeClr val="dk1"/>
          </a:fillRef>
          <a:effectRef idx="2">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5967" y="3255828"/>
            <a:ext cx="3175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1143" y="3259049"/>
            <a:ext cx="3175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7997" y="3210870"/>
            <a:ext cx="3175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18577" y="3012061"/>
            <a:ext cx="1365053" cy="646331"/>
          </a:xfrm>
          <a:prstGeom prst="rect">
            <a:avLst/>
          </a:prstGeom>
          <a:noFill/>
        </p:spPr>
        <p:txBody>
          <a:bodyPr wrap="none" rtlCol="0">
            <a:spAutoFit/>
          </a:bodyPr>
          <a:lstStyle/>
          <a:p>
            <a:pPr algn="ctr"/>
            <a:r>
              <a:rPr lang="tr-TR" sz="1200" b="1" dirty="0"/>
              <a:t>Piyasalara, Bilgiye,</a:t>
            </a:r>
          </a:p>
          <a:p>
            <a:pPr algn="ctr"/>
            <a:r>
              <a:rPr lang="tr-TR" sz="1200" b="1" dirty="0"/>
              <a:t>Mevzuata ve </a:t>
            </a:r>
          </a:p>
          <a:p>
            <a:pPr algn="ctr"/>
            <a:r>
              <a:rPr lang="tr-TR" sz="1200" b="1" dirty="0"/>
              <a:t>Hizmetlere Erişim</a:t>
            </a:r>
          </a:p>
        </p:txBody>
      </p:sp>
      <p:sp>
        <p:nvSpPr>
          <p:cNvPr id="6" name="TextBox 5"/>
          <p:cNvSpPr txBox="1"/>
          <p:nvPr/>
        </p:nvSpPr>
        <p:spPr>
          <a:xfrm>
            <a:off x="3972578" y="3043279"/>
            <a:ext cx="1047403" cy="646331"/>
          </a:xfrm>
          <a:prstGeom prst="rect">
            <a:avLst/>
          </a:prstGeom>
          <a:noFill/>
        </p:spPr>
        <p:txBody>
          <a:bodyPr wrap="none" rtlCol="0">
            <a:spAutoFit/>
          </a:bodyPr>
          <a:lstStyle/>
          <a:p>
            <a:pPr algn="ctr"/>
            <a:r>
              <a:rPr lang="tr-TR" sz="1200" b="1" dirty="0"/>
              <a:t>Üretim</a:t>
            </a:r>
          </a:p>
          <a:p>
            <a:pPr algn="ctr"/>
            <a:r>
              <a:rPr lang="tr-TR" sz="1200" b="1" dirty="0"/>
              <a:t>Verimliliği ve </a:t>
            </a:r>
          </a:p>
          <a:p>
            <a:pPr algn="ctr"/>
            <a:r>
              <a:rPr lang="tr-TR" sz="1200" b="1" dirty="0"/>
              <a:t>Büyüme</a:t>
            </a:r>
          </a:p>
        </p:txBody>
      </p:sp>
      <p:sp>
        <p:nvSpPr>
          <p:cNvPr id="7" name="TextBox 6"/>
          <p:cNvSpPr txBox="1"/>
          <p:nvPr/>
        </p:nvSpPr>
        <p:spPr>
          <a:xfrm>
            <a:off x="5861354" y="3104393"/>
            <a:ext cx="1101584" cy="461665"/>
          </a:xfrm>
          <a:prstGeom prst="rect">
            <a:avLst/>
          </a:prstGeom>
          <a:noFill/>
        </p:spPr>
        <p:txBody>
          <a:bodyPr wrap="none" rtlCol="0">
            <a:spAutoFit/>
          </a:bodyPr>
          <a:lstStyle/>
          <a:p>
            <a:pPr algn="ctr"/>
            <a:r>
              <a:rPr lang="tr-TR" sz="1200" b="1" dirty="0"/>
              <a:t>Ölçek Altı/Dışı</a:t>
            </a:r>
          </a:p>
          <a:p>
            <a:pPr algn="ctr"/>
            <a:r>
              <a:rPr lang="tr-TR" sz="1200" b="1" dirty="0"/>
              <a:t>Büyüklük</a:t>
            </a:r>
          </a:p>
        </p:txBody>
      </p:sp>
      <p:sp>
        <p:nvSpPr>
          <p:cNvPr id="8" name="TextBox 7"/>
          <p:cNvSpPr txBox="1"/>
          <p:nvPr/>
        </p:nvSpPr>
        <p:spPr>
          <a:xfrm>
            <a:off x="7758127" y="3135612"/>
            <a:ext cx="1093055" cy="461665"/>
          </a:xfrm>
          <a:prstGeom prst="rect">
            <a:avLst/>
          </a:prstGeom>
          <a:noFill/>
        </p:spPr>
        <p:txBody>
          <a:bodyPr wrap="none" rtlCol="0">
            <a:spAutoFit/>
          </a:bodyPr>
          <a:lstStyle/>
          <a:p>
            <a:pPr algn="ctr"/>
            <a:r>
              <a:rPr lang="tr-TR" sz="1200" b="1" dirty="0"/>
              <a:t>Toplam Faktör</a:t>
            </a:r>
          </a:p>
          <a:p>
            <a:pPr algn="ctr"/>
            <a:r>
              <a:rPr lang="tr-TR" sz="1200" b="1" dirty="0"/>
              <a:t>Verimliliği</a:t>
            </a:r>
          </a:p>
        </p:txBody>
      </p:sp>
    </p:spTree>
    <p:extLst>
      <p:ext uri="{BB962C8B-B14F-4D97-AF65-F5344CB8AC3E}">
        <p14:creationId xmlns:p14="http://schemas.microsoft.com/office/powerpoint/2010/main" val="1657441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807</TotalTime>
  <Words>2809</Words>
  <Application>Microsoft Office PowerPoint</Application>
  <PresentationFormat>Ekran Gösterisi (4:3)</PresentationFormat>
  <Paragraphs>428</Paragraphs>
  <Slides>64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64</vt:i4>
      </vt:variant>
    </vt:vector>
  </HeadingPairs>
  <TitlesOfParts>
    <vt:vector size="68" baseType="lpstr">
      <vt:lpstr>Arial</vt:lpstr>
      <vt:lpstr>Calibri</vt:lpstr>
      <vt:lpstr>GothamNarrow-Book</vt:lpstr>
      <vt:lpstr>Office Theme</vt:lpstr>
      <vt:lpstr>Kayıtdışılık: Ülkenin en temel  sosyolojik,ekonomik ve politik  sorunu</vt:lpstr>
      <vt:lpstr>Kayıtdışılık tanımı</vt:lpstr>
      <vt:lpstr>Dünya Bankası’nın tanımı</vt:lpstr>
      <vt:lpstr>Dünya Bankası Raporu’ndan bir alıntı</vt:lpstr>
      <vt:lpstr>Devam </vt:lpstr>
      <vt:lpstr>PowerPoint Sunusu</vt:lpstr>
      <vt:lpstr> Kayıtdışılığın Nedenleri(2) </vt:lpstr>
      <vt:lpstr>Kayıtdışılığın Sonuçları</vt:lpstr>
      <vt:lpstr>İşletmeleri Etkileyen Faktörler</vt:lpstr>
      <vt:lpstr>Kayıtdışılıkla mücadelenin amacı</vt:lpstr>
      <vt:lpstr>Sosyolojik nedenleri </vt:lpstr>
      <vt:lpstr>Esnek üretim...</vt:lpstr>
      <vt:lpstr>İstihdam açısından kayıtdışılık</vt:lpstr>
      <vt:lpstr>Aslında çok da yüksek değil. Ancak, rekabet şartlarına dikkat...</vt:lpstr>
      <vt:lpstr>Şirketlerin durumu</vt:lpstr>
      <vt:lpstr>Rekabete engel oluşturuyor</vt:lpstr>
      <vt:lpstr>Devlet seyirci kalınca şartlar şirketleri kayıtdışılığa zorluyor</vt:lpstr>
      <vt:lpstr>Küçük işletme yapısı ekonomik faaliyetlerin izlenmesini zorlaştırıyor.</vt:lpstr>
      <vt:lpstr>Kayıtlı ekonomi vergi ve prim toplamak olarak algılanmamalı.</vt:lpstr>
      <vt:lpstr>Nedenler.... devam</vt:lpstr>
      <vt:lpstr>Vergisel açıdan kayıtdışılığın nedenleri</vt:lpstr>
      <vt:lpstr>Verginin nereye harcandığı konusunda vatandaşın bilgisi yok.</vt:lpstr>
      <vt:lpstr>Vergi adaleti önemli bir kavram</vt:lpstr>
      <vt:lpstr>Vatandaş vergi adaletine inanmıyor</vt:lpstr>
      <vt:lpstr>Devlet devletliğini bilmeli</vt:lpstr>
      <vt:lpstr>Ekonomik suça ekonomik ceza ne demek? Siz hiç vergi kaçırdığı için ceza alan birisini duydunuz mu? Ama ekmek, baklava çalanın içeri atıldığını biliyoruz.</vt:lpstr>
      <vt:lpstr>Mevzuat çok karışık</vt:lpstr>
      <vt:lpstr>Vergi kanunlarındaki istisna ve muafiyetler</vt:lpstr>
      <vt:lpstr>Kamuda kaynak sorununu siyasi tercihler belirler. Vergilerde istisna ve muafiyet olmasa bütçe açık vermeyecek.</vt:lpstr>
      <vt:lpstr>Bunu söyleyen İstanbul Altın Rafinerisi yetkilisi. Kaynak: Anadolu Ajansı</vt:lpstr>
      <vt:lpstr>Ulusal hesapların bir kısmı anketlere dayalı hesaplardır.</vt:lpstr>
      <vt:lpstr>Hanehalkı üretimi GSYH hesaplarına girmiyor</vt:lpstr>
      <vt:lpstr>Ulusal gelir hesaplarında istatistiki sorunlar</vt:lpstr>
      <vt:lpstr>Maliye Bakanlığı 2015 Raporu’ndan</vt:lpstr>
      <vt:lpstr>Tuncer Bulutay’ın 1996’da TÜİK için yaptığı bir çalışmada kayıtdışılığın % 30 olduğu tahmin edilmiş.</vt:lpstr>
      <vt:lpstr>Kayıtdışılık çok yaygın değil.</vt:lpstr>
      <vt:lpstr>Dünyada bu kadar büyük orana çok rastlanmıyor</vt:lpstr>
      <vt:lpstr>Devlet kayıdışılığı çok iyi biliyor</vt:lpstr>
      <vt:lpstr>Bankacılık ve kayıtdışılık</vt:lpstr>
      <vt:lpstr>Kredi kartı ile alış veriş kayıtdışılık açısından olumlu</vt:lpstr>
      <vt:lpstr>Çok fazla dolaysız vergi almıyoruz</vt:lpstr>
      <vt:lpstr>Dolaylı vergiler için aynı şey söylenemez</vt:lpstr>
      <vt:lpstr>Siz katılıyor musunuz?</vt:lpstr>
      <vt:lpstr>2007 de bunu yaz, 2010 da Cumhuriyet tarihinin en kapsamlı affını çıkar...</vt:lpstr>
      <vt:lpstr>Siz uyarıyor musunuz?</vt:lpstr>
      <vt:lpstr>Bu cevaplar, ankete katılanlar konusunda ben de bazı şüpheler uyandırıyor.</vt:lpstr>
      <vt:lpstr>Kayıtdışılığın etkileri</vt:lpstr>
      <vt:lpstr>Teşvik sistemi ve kaynak dağılımı</vt:lpstr>
      <vt:lpstr>Kayıtdışılk kamu açığını ve kamu borcunu arttırıyor.</vt:lpstr>
      <vt:lpstr>Mikro ekomik etkileri</vt:lpstr>
      <vt:lpstr>KAYITDIŞI EKONOMİYLE MÜCADELEDE ...</vt:lpstr>
      <vt:lpstr>KAYITDIŞI EKONOMİYLE MÜCADELEDE ...</vt:lpstr>
      <vt:lpstr>KAYITDIŞI EKONOMİYLE MÜCADELEDE ...</vt:lpstr>
      <vt:lpstr>KAYITDIŞI EKONOMİYLE MÜCADELEDE ...</vt:lpstr>
      <vt:lpstr>Yolsuzluk bir sonuç</vt:lpstr>
      <vt:lpstr>Enflasyonla mücadelede kayıtdışılık</vt:lpstr>
      <vt:lpstr>Enflasyonla mücadelede kayıtdışılık</vt:lpstr>
      <vt:lpstr>Para politikası</vt:lpstr>
      <vt:lpstr>Maliye politikası</vt:lpstr>
      <vt:lpstr>Maliye politikası ve Faiz Dışı Fazla</vt:lpstr>
      <vt:lpstr>Maliye politikası ve harcanabilir gelir</vt:lpstr>
      <vt:lpstr>Maliye politikalarının başarısı</vt:lpstr>
      <vt:lpstr>Neden?</vt:lpstr>
      <vt:lpstr>Son söz yerine…</vt:lpstr>
    </vt:vector>
  </TitlesOfParts>
  <Company>Türk Ekonomi Bankasi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Kayıt dışılık Ülkenin en temel sorunu</dc:title>
  <dc:creator>HAKAN ÖZYILDIZ</dc:creator>
  <cp:lastModifiedBy>Recep Hakan Özyıldız</cp:lastModifiedBy>
  <cp:revision>103</cp:revision>
  <dcterms:created xsi:type="dcterms:W3CDTF">2011-05-02T12:56:16Z</dcterms:created>
  <dcterms:modified xsi:type="dcterms:W3CDTF">2025-05-05T11:18:50Z</dcterms:modified>
</cp:coreProperties>
</file>