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64"/>
  </p:notesMasterIdLst>
  <p:handoutMasterIdLst>
    <p:handoutMasterId r:id="rId65"/>
  </p:handoutMasterIdLst>
  <p:sldIdLst>
    <p:sldId id="257" r:id="rId2"/>
    <p:sldId id="379" r:id="rId3"/>
    <p:sldId id="380" r:id="rId4"/>
    <p:sldId id="377" r:id="rId5"/>
    <p:sldId id="381" r:id="rId6"/>
    <p:sldId id="368" r:id="rId7"/>
    <p:sldId id="311" r:id="rId8"/>
    <p:sldId id="297" r:id="rId9"/>
    <p:sldId id="258" r:id="rId10"/>
    <p:sldId id="260" r:id="rId11"/>
    <p:sldId id="263" r:id="rId12"/>
    <p:sldId id="264" r:id="rId13"/>
    <p:sldId id="259" r:id="rId14"/>
    <p:sldId id="298" r:id="rId15"/>
    <p:sldId id="299" r:id="rId16"/>
    <p:sldId id="309" r:id="rId17"/>
    <p:sldId id="312" r:id="rId18"/>
    <p:sldId id="275" r:id="rId19"/>
    <p:sldId id="276" r:id="rId20"/>
    <p:sldId id="277" r:id="rId21"/>
    <p:sldId id="278" r:id="rId22"/>
    <p:sldId id="265" r:id="rId23"/>
    <p:sldId id="266" r:id="rId24"/>
    <p:sldId id="267" r:id="rId25"/>
    <p:sldId id="268" r:id="rId26"/>
    <p:sldId id="269" r:id="rId27"/>
    <p:sldId id="270" r:id="rId28"/>
    <p:sldId id="271" r:id="rId29"/>
    <p:sldId id="321" r:id="rId30"/>
    <p:sldId id="362" r:id="rId31"/>
    <p:sldId id="352" r:id="rId32"/>
    <p:sldId id="353" r:id="rId33"/>
    <p:sldId id="354" r:id="rId34"/>
    <p:sldId id="355" r:id="rId35"/>
    <p:sldId id="356" r:id="rId36"/>
    <p:sldId id="357" r:id="rId37"/>
    <p:sldId id="282" r:id="rId38"/>
    <p:sldId id="283" r:id="rId39"/>
    <p:sldId id="284" r:id="rId40"/>
    <p:sldId id="320" r:id="rId41"/>
    <p:sldId id="334" r:id="rId42"/>
    <p:sldId id="335" r:id="rId43"/>
    <p:sldId id="329" r:id="rId44"/>
    <p:sldId id="326" r:id="rId45"/>
    <p:sldId id="328" r:id="rId46"/>
    <p:sldId id="324" r:id="rId47"/>
    <p:sldId id="322" r:id="rId48"/>
    <p:sldId id="323" r:id="rId49"/>
    <p:sldId id="317" r:id="rId50"/>
    <p:sldId id="331" r:id="rId51"/>
    <p:sldId id="318" r:id="rId52"/>
    <p:sldId id="330" r:id="rId53"/>
    <p:sldId id="327" r:id="rId54"/>
    <p:sldId id="332" r:id="rId55"/>
    <p:sldId id="333" r:id="rId56"/>
    <p:sldId id="285" r:id="rId57"/>
    <p:sldId id="286" r:id="rId58"/>
    <p:sldId id="365" r:id="rId59"/>
    <p:sldId id="369" r:id="rId60"/>
    <p:sldId id="378" r:id="rId61"/>
    <p:sldId id="336" r:id="rId62"/>
    <p:sldId id="290" r:id="rId6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08"/>
    <p:restoredTop sz="94665"/>
  </p:normalViewPr>
  <p:slideViewPr>
    <p:cSldViewPr>
      <p:cViewPr varScale="1">
        <p:scale>
          <a:sx n="76" d="100"/>
          <a:sy n="76" d="100"/>
        </p:scale>
        <p:origin x="571" y="5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FF12A-1CAF-35A1-F5C9-8BD8DEB176C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0CD89E3B-C30C-7017-C87B-06AF94671E4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4C1F510E-6FD0-654D-BF7E-3832E3B8DD7D}" type="datetimeFigureOut">
              <a:rPr lang="en-US" altLang="tr-TR"/>
              <a:pPr>
                <a:defRPr/>
              </a:pPr>
              <a:t>3/17/2025</a:t>
            </a:fld>
            <a:endParaRPr lang="tr-TR" altLang="tr-TR"/>
          </a:p>
        </p:txBody>
      </p:sp>
      <p:sp>
        <p:nvSpPr>
          <p:cNvPr id="4" name="Footer Placeholder 3">
            <a:extLst>
              <a:ext uri="{FF2B5EF4-FFF2-40B4-BE49-F238E27FC236}">
                <a16:creationId xmlns:a16="http://schemas.microsoft.com/office/drawing/2014/main" id="{E880034F-DCB7-71AB-A89E-B82DC93C4258}"/>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5" name="Slide Number Placeholder 4">
            <a:extLst>
              <a:ext uri="{FF2B5EF4-FFF2-40B4-BE49-F238E27FC236}">
                <a16:creationId xmlns:a16="http://schemas.microsoft.com/office/drawing/2014/main" id="{EA296A0C-0E0B-7EAD-A659-AAEB53547EA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3FE2E50-F463-104A-A492-5661B22C1F6A}"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5EDF57-1171-BC4E-CAF5-086888E3CC9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ED07D73C-9D1F-5630-3702-45EB2F058C9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179F7878-3867-0145-B8E9-65AB54AB2718}" type="datetimeFigureOut">
              <a:rPr lang="tr-TR" altLang="tr-TR"/>
              <a:pPr>
                <a:defRPr/>
              </a:pPr>
              <a:t>17.03.2025</a:t>
            </a:fld>
            <a:endParaRPr lang="tr-TR" altLang="tr-TR"/>
          </a:p>
        </p:txBody>
      </p:sp>
      <p:sp>
        <p:nvSpPr>
          <p:cNvPr id="4" name="Slide Image Placeholder 3">
            <a:extLst>
              <a:ext uri="{FF2B5EF4-FFF2-40B4-BE49-F238E27FC236}">
                <a16:creationId xmlns:a16="http://schemas.microsoft.com/office/drawing/2014/main" id="{E0560472-3795-232C-F2C7-8DC0C418F9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a:extLst>
              <a:ext uri="{FF2B5EF4-FFF2-40B4-BE49-F238E27FC236}">
                <a16:creationId xmlns:a16="http://schemas.microsoft.com/office/drawing/2014/main" id="{CEBB8EC4-E5D2-FB0B-C8C4-12BDEB3E2F7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tr-TR" noProof="0"/>
              <a:t>Click to edit Master text styles</a:t>
            </a:r>
          </a:p>
          <a:p>
            <a:pPr lvl="1"/>
            <a:r>
              <a:rPr lang="en-US" altLang="tr-TR" noProof="0"/>
              <a:t>Second level</a:t>
            </a:r>
          </a:p>
          <a:p>
            <a:pPr lvl="2"/>
            <a:r>
              <a:rPr lang="en-US" altLang="tr-TR" noProof="0"/>
              <a:t>Third level</a:t>
            </a:r>
          </a:p>
          <a:p>
            <a:pPr lvl="3"/>
            <a:r>
              <a:rPr lang="en-US" altLang="tr-TR" noProof="0"/>
              <a:t>Fourth level</a:t>
            </a:r>
          </a:p>
          <a:p>
            <a:pPr lvl="4"/>
            <a:r>
              <a:rPr lang="en-US" altLang="tr-TR" noProof="0"/>
              <a:t>Fifth level</a:t>
            </a:r>
            <a:endParaRPr lang="tr-TR" altLang="tr-TR" noProof="0"/>
          </a:p>
        </p:txBody>
      </p:sp>
      <p:sp>
        <p:nvSpPr>
          <p:cNvPr id="6" name="Footer Placeholder 5">
            <a:extLst>
              <a:ext uri="{FF2B5EF4-FFF2-40B4-BE49-F238E27FC236}">
                <a16:creationId xmlns:a16="http://schemas.microsoft.com/office/drawing/2014/main" id="{45A3593A-FC2F-BFF4-D22B-8AA663F77F0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7" name="Slide Number Placeholder 6">
            <a:extLst>
              <a:ext uri="{FF2B5EF4-FFF2-40B4-BE49-F238E27FC236}">
                <a16:creationId xmlns:a16="http://schemas.microsoft.com/office/drawing/2014/main" id="{817DDBBE-33DA-53E6-297E-CE332A5060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B03DBE-4558-5147-977F-26BB93A289B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F50C685-42EB-8A2C-1C86-B05215F53C96}"/>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3">
            <a:extLst>
              <a:ext uri="{FF2B5EF4-FFF2-40B4-BE49-F238E27FC236}">
                <a16:creationId xmlns:a16="http://schemas.microsoft.com/office/drawing/2014/main" id="{B8D1783D-03C7-9EC3-B59E-7C5B83879F85}"/>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tLang="tr-TR" i="1">
                <a:solidFill>
                  <a:srgbClr val="FFFF66"/>
                </a:solidFill>
              </a:rPr>
              <a:t>DOĞUŞ SÜRECİ: PROJE SAHİBİ KAMU KURULUŞUNUN İHTİYAÇLARINA GÖRE HAZIRLANAN PROJE ETÜDÜ YAPILARAK KURULUŞUN DPT MÜSTEŞARLIĞINA BAŞVURUSU ÜZERİNE YILLIK YATIRIM PROGRAMINA ALINIR.</a:t>
            </a:r>
          </a:p>
          <a:p>
            <a:pPr eaLnBrk="1" hangingPunct="1">
              <a:spcBef>
                <a:spcPct val="0"/>
              </a:spcBef>
            </a:pPr>
            <a:r>
              <a:rPr lang="tr-TR" altLang="tr-TR" i="1">
                <a:solidFill>
                  <a:srgbClr val="FFFF66"/>
                </a:solidFill>
              </a:rPr>
              <a:t>YATIRIM PROGRAMINDA YER ALAN PROJE İÇİN UYGULAYICI KURULUŞA DEİ TARAFINDAN “ULUSLARARASI KREDİLİ İHALE” İZNİ VERİLİR.</a:t>
            </a:r>
          </a:p>
          <a:p>
            <a:pPr eaLnBrk="1" hangingPunct="1">
              <a:spcBef>
                <a:spcPct val="0"/>
              </a:spcBef>
            </a:pPr>
            <a:r>
              <a:rPr lang="tr-TR" altLang="tr-TR" i="1">
                <a:solidFill>
                  <a:srgbClr val="FFFF66"/>
                </a:solidFill>
              </a:rPr>
              <a:t>İHALENİN SONUÇLANMASINI MÜTEAKİP DEİ İLE DIŞ KAYNAĞI SAĞLAMASI ÖNGÖRÜLEN KREDİTÖR ARASINDA MÜZAKERE SÜRECİ BAŞLATILIR.</a:t>
            </a:r>
          </a:p>
          <a:p>
            <a:pPr eaLnBrk="1" hangingPunct="1">
              <a:spcBef>
                <a:spcPct val="0"/>
              </a:spcBef>
            </a:pPr>
            <a:r>
              <a:rPr lang="tr-TR" altLang="tr-TR" i="1">
                <a:solidFill>
                  <a:srgbClr val="FFFF66"/>
                </a:solidFill>
              </a:rPr>
              <a:t>MÜZAKERESİ TAMAMLANAN KREDİ İÇİN KREDİ ANLAŞMASI İMZALANIR VE BAKANLAR KURULU KARARININ İSTİHSALİ İÇİN SEVKEDİLİR.</a:t>
            </a:r>
          </a:p>
          <a:p>
            <a:pPr eaLnBrk="1" hangingPunct="1">
              <a:spcBef>
                <a:spcPct val="0"/>
              </a:spcBef>
            </a:pPr>
            <a:endParaRPr lang="tr-TR" altLang="tr-TR" i="1">
              <a:solidFill>
                <a:srgbClr val="FFFF6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0706D1F-D1D3-0548-F8D4-C626808776F2}"/>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Rectangle 3">
            <a:extLst>
              <a:ext uri="{FF2B5EF4-FFF2-40B4-BE49-F238E27FC236}">
                <a16:creationId xmlns:a16="http://schemas.microsoft.com/office/drawing/2014/main" id="{146704EA-C448-4805-CDDA-F2B1B733148F}"/>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i="1">
              <a:solidFill>
                <a:srgbClr val="FFFF66"/>
              </a:solidFill>
            </a:endParaRPr>
          </a:p>
          <a:p>
            <a:pPr eaLnBrk="1" hangingPunct="1">
              <a:spcBef>
                <a:spcPct val="0"/>
              </a:spcBef>
            </a:pPr>
            <a:r>
              <a:rPr lang="tr-TR" altLang="tr-TR" i="1">
                <a:solidFill>
                  <a:srgbClr val="FFFF66"/>
                </a:solidFill>
              </a:rPr>
              <a:t>TAHVİL İHRAÇLARI ÖNCESİNDE ULUSLARARASI YATIRIMCILARI ÜLKEMİZ TAHVİLLERİNE YÖNLENDİRMEK AMACIYLA TÜRKİYE’NİN GENEL EKONOMİK DURUMUNUN ANLATILDIĞI ÜST DÜZEY SUNUMLAR YAPILMAKTADIR (ROAD SHOW). TAHVİL İHRAÇLARINDA NİHAİ YATIRIMCI İLE HAZİNE ARASINDA ARACILIK ROLÜNÜ YABANCI KREDİTÖR BANKALAR ÜSTLENMEKTEDİR. UYGULAMADA BİRDEN FAZLA BANKA BİR İHRAÇTA ARACILIK YAPMAKTA, İÇLERİNDEN BİRİ  LİDER BANKA OLUR. TAHVİL İHRAÇLARINDA DA DİĞER PROGRAM KREDİLERİNDE OLDUĞU GİBİ BİR ANLAŞMA İMZALANMAKTADIR.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42C67A90-4388-9029-C7DB-3426C8D8C1EB}"/>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A352CBBD-77F0-0558-E48F-CEBABFDF0B4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69F61B09-46EA-C056-95A1-32E2D17D5BDD}"/>
              </a:ext>
            </a:extLst>
          </p:cNvPr>
          <p:cNvSpPr>
            <a:spLocks noGrp="1"/>
          </p:cNvSpPr>
          <p:nvPr>
            <p:ph type="sldNum" sz="quarter" idx="12"/>
          </p:nvPr>
        </p:nvSpPr>
        <p:spPr/>
        <p:txBody>
          <a:bodyPr/>
          <a:lstStyle>
            <a:lvl1pPr>
              <a:defRPr/>
            </a:lvl1pPr>
          </a:lstStyle>
          <a:p>
            <a:pPr>
              <a:defRPr/>
            </a:pPr>
            <a:fld id="{2E0BFE56-BF38-864E-A9CE-076376673359}" type="slidenum">
              <a:rPr lang="tr-TR" altLang="tr-TR"/>
              <a:pPr>
                <a:defRPr/>
              </a:pPr>
              <a:t>‹#›</a:t>
            </a:fld>
            <a:endParaRPr lang="tr-TR" altLang="tr-TR"/>
          </a:p>
        </p:txBody>
      </p:sp>
    </p:spTree>
    <p:extLst>
      <p:ext uri="{BB962C8B-B14F-4D97-AF65-F5344CB8AC3E}">
        <p14:creationId xmlns:p14="http://schemas.microsoft.com/office/powerpoint/2010/main" val="3571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41AF602-73D3-BA88-60FD-771F8C4CBBE4}"/>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65CCF496-EBE7-0402-6736-F7BF1163538D}"/>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4DF3EA92-ABFD-1542-0F00-03B6EFFA3C08}"/>
              </a:ext>
            </a:extLst>
          </p:cNvPr>
          <p:cNvSpPr>
            <a:spLocks noGrp="1"/>
          </p:cNvSpPr>
          <p:nvPr>
            <p:ph type="sldNum" sz="quarter" idx="12"/>
          </p:nvPr>
        </p:nvSpPr>
        <p:spPr/>
        <p:txBody>
          <a:bodyPr/>
          <a:lstStyle>
            <a:lvl1pPr>
              <a:defRPr/>
            </a:lvl1pPr>
          </a:lstStyle>
          <a:p>
            <a:pPr>
              <a:defRPr/>
            </a:pPr>
            <a:fld id="{DF7A9D9C-FFEA-4F40-A003-8E1C89CF1E80}" type="slidenum">
              <a:rPr lang="tr-TR" altLang="tr-TR"/>
              <a:pPr>
                <a:defRPr/>
              </a:pPr>
              <a:t>‹#›</a:t>
            </a:fld>
            <a:endParaRPr lang="tr-TR" altLang="tr-TR"/>
          </a:p>
        </p:txBody>
      </p:sp>
    </p:spTree>
    <p:extLst>
      <p:ext uri="{BB962C8B-B14F-4D97-AF65-F5344CB8AC3E}">
        <p14:creationId xmlns:p14="http://schemas.microsoft.com/office/powerpoint/2010/main" val="30766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A9726-C94C-4E17-AA8B-690BF22C3C27}"/>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3FDC0243-BB84-71CC-8EA5-52A49648041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EAAE561D-ED67-32BF-39BC-39EA783FCB44}"/>
              </a:ext>
            </a:extLst>
          </p:cNvPr>
          <p:cNvSpPr>
            <a:spLocks noGrp="1"/>
          </p:cNvSpPr>
          <p:nvPr>
            <p:ph type="sldNum" sz="quarter" idx="12"/>
          </p:nvPr>
        </p:nvSpPr>
        <p:spPr/>
        <p:txBody>
          <a:bodyPr/>
          <a:lstStyle>
            <a:lvl1pPr>
              <a:defRPr/>
            </a:lvl1pPr>
          </a:lstStyle>
          <a:p>
            <a:pPr>
              <a:defRPr/>
            </a:pPr>
            <a:fld id="{D7221868-0B55-FC4F-BDB8-395A5222C336}" type="slidenum">
              <a:rPr lang="tr-TR" altLang="tr-TR"/>
              <a:pPr>
                <a:defRPr/>
              </a:pPr>
              <a:t>‹#›</a:t>
            </a:fld>
            <a:endParaRPr lang="tr-TR" altLang="tr-TR"/>
          </a:p>
        </p:txBody>
      </p:sp>
    </p:spTree>
    <p:extLst>
      <p:ext uri="{BB962C8B-B14F-4D97-AF65-F5344CB8AC3E}">
        <p14:creationId xmlns:p14="http://schemas.microsoft.com/office/powerpoint/2010/main" val="288189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1578123-97C1-E14D-E522-83D64C43D37C}"/>
              </a:ext>
            </a:extLst>
          </p:cNvPr>
          <p:cNvSpPr>
            <a:spLocks noGrp="1"/>
          </p:cNvSpPr>
          <p:nvPr>
            <p:ph type="dt" sz="half" idx="10"/>
          </p:nvPr>
        </p:nvSpPr>
        <p:spPr/>
        <p:txBody>
          <a:bodyPr/>
          <a:lstStyle>
            <a:lvl1pPr>
              <a:defRPr/>
            </a:lvl1pPr>
          </a:lstStyle>
          <a:p>
            <a:pPr>
              <a:defRPr/>
            </a:pPr>
            <a:endParaRPr lang="tr-TR" altLang="tr-TR"/>
          </a:p>
        </p:txBody>
      </p:sp>
      <p:sp>
        <p:nvSpPr>
          <p:cNvPr id="7" name="Footer Placeholder 4">
            <a:extLst>
              <a:ext uri="{FF2B5EF4-FFF2-40B4-BE49-F238E27FC236}">
                <a16:creationId xmlns:a16="http://schemas.microsoft.com/office/drawing/2014/main" id="{3595761B-2D32-B9C9-6F5A-D68BBE8E8B0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8" name="Slide Number Placeholder 5">
            <a:extLst>
              <a:ext uri="{FF2B5EF4-FFF2-40B4-BE49-F238E27FC236}">
                <a16:creationId xmlns:a16="http://schemas.microsoft.com/office/drawing/2014/main" id="{6A8BDA1A-9F94-1993-71FB-6A4041C21400}"/>
              </a:ext>
            </a:extLst>
          </p:cNvPr>
          <p:cNvSpPr>
            <a:spLocks noGrp="1"/>
          </p:cNvSpPr>
          <p:nvPr>
            <p:ph type="sldNum" sz="quarter" idx="12"/>
          </p:nvPr>
        </p:nvSpPr>
        <p:spPr/>
        <p:txBody>
          <a:bodyPr/>
          <a:lstStyle>
            <a:lvl1pPr>
              <a:defRPr/>
            </a:lvl1pPr>
          </a:lstStyle>
          <a:p>
            <a:pPr>
              <a:defRPr/>
            </a:pPr>
            <a:fld id="{2ABBC51E-0BCD-1440-AD46-28CA84B1E634}" type="slidenum">
              <a:rPr lang="tr-TR" altLang="tr-TR"/>
              <a:pPr>
                <a:defRPr/>
              </a:pPr>
              <a:t>‹#›</a:t>
            </a:fld>
            <a:endParaRPr lang="tr-TR" altLang="tr-TR"/>
          </a:p>
        </p:txBody>
      </p:sp>
    </p:spTree>
    <p:extLst>
      <p:ext uri="{BB962C8B-B14F-4D97-AF65-F5344CB8AC3E}">
        <p14:creationId xmlns:p14="http://schemas.microsoft.com/office/powerpoint/2010/main" val="68919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09C15B5-55A3-40CA-D1A2-B5ADCD9850B2}"/>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F980E372-921A-1825-8276-57775831CBF0}"/>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9E63AC49-E3F5-F06B-BB17-FDC2970A75F1}"/>
              </a:ext>
            </a:extLst>
          </p:cNvPr>
          <p:cNvSpPr>
            <a:spLocks noGrp="1"/>
          </p:cNvSpPr>
          <p:nvPr>
            <p:ph type="sldNum" sz="quarter" idx="12"/>
          </p:nvPr>
        </p:nvSpPr>
        <p:spPr/>
        <p:txBody>
          <a:bodyPr/>
          <a:lstStyle>
            <a:lvl1pPr>
              <a:defRPr/>
            </a:lvl1pPr>
          </a:lstStyle>
          <a:p>
            <a:pPr>
              <a:defRPr/>
            </a:pPr>
            <a:fld id="{F3FCACAE-F813-7143-B7E0-ED32646E745C}" type="slidenum">
              <a:rPr lang="tr-TR" altLang="tr-TR"/>
              <a:pPr>
                <a:defRPr/>
              </a:pPr>
              <a:t>‹#›</a:t>
            </a:fld>
            <a:endParaRPr lang="tr-TR" altLang="tr-TR"/>
          </a:p>
        </p:txBody>
      </p:sp>
    </p:spTree>
    <p:extLst>
      <p:ext uri="{BB962C8B-B14F-4D97-AF65-F5344CB8AC3E}">
        <p14:creationId xmlns:p14="http://schemas.microsoft.com/office/powerpoint/2010/main" val="7824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EA8E8-C353-B0F7-2829-36E3AFE8DBB6}"/>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4A1D44A3-05CF-1F33-5CB3-303F6DBCF87B}"/>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DC8AC9A7-E2D6-10C0-48CC-1C8735919F00}"/>
              </a:ext>
            </a:extLst>
          </p:cNvPr>
          <p:cNvSpPr>
            <a:spLocks noGrp="1"/>
          </p:cNvSpPr>
          <p:nvPr>
            <p:ph type="sldNum" sz="quarter" idx="12"/>
          </p:nvPr>
        </p:nvSpPr>
        <p:spPr/>
        <p:txBody>
          <a:bodyPr/>
          <a:lstStyle>
            <a:lvl1pPr>
              <a:defRPr/>
            </a:lvl1pPr>
          </a:lstStyle>
          <a:p>
            <a:pPr>
              <a:defRPr/>
            </a:pPr>
            <a:fld id="{F9DB6246-5567-254F-BB95-1A1E814AE5B3}" type="slidenum">
              <a:rPr lang="tr-TR" altLang="tr-TR"/>
              <a:pPr>
                <a:defRPr/>
              </a:pPr>
              <a:t>‹#›</a:t>
            </a:fld>
            <a:endParaRPr lang="tr-TR" altLang="tr-TR"/>
          </a:p>
        </p:txBody>
      </p:sp>
    </p:spTree>
    <p:extLst>
      <p:ext uri="{BB962C8B-B14F-4D97-AF65-F5344CB8AC3E}">
        <p14:creationId xmlns:p14="http://schemas.microsoft.com/office/powerpoint/2010/main" val="69193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a:extLst>
              <a:ext uri="{FF2B5EF4-FFF2-40B4-BE49-F238E27FC236}">
                <a16:creationId xmlns:a16="http://schemas.microsoft.com/office/drawing/2014/main" id="{4B271D62-358B-58E9-BA31-B605A92EB58F}"/>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5D885F17-BE7D-8DA6-3CA6-7F3B61D53EEC}"/>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E412328-93DC-0654-8A01-61F911CEE661}"/>
              </a:ext>
            </a:extLst>
          </p:cNvPr>
          <p:cNvSpPr>
            <a:spLocks noGrp="1"/>
          </p:cNvSpPr>
          <p:nvPr>
            <p:ph type="sldNum" sz="quarter" idx="12"/>
          </p:nvPr>
        </p:nvSpPr>
        <p:spPr/>
        <p:txBody>
          <a:bodyPr/>
          <a:lstStyle>
            <a:lvl1pPr>
              <a:defRPr/>
            </a:lvl1pPr>
          </a:lstStyle>
          <a:p>
            <a:pPr>
              <a:defRPr/>
            </a:pPr>
            <a:fld id="{33BA987F-24CF-6842-86C3-91808A68D394}" type="slidenum">
              <a:rPr lang="tr-TR" altLang="tr-TR"/>
              <a:pPr>
                <a:defRPr/>
              </a:pPr>
              <a:t>‹#›</a:t>
            </a:fld>
            <a:endParaRPr lang="tr-TR" altLang="tr-TR"/>
          </a:p>
        </p:txBody>
      </p:sp>
    </p:spTree>
    <p:extLst>
      <p:ext uri="{BB962C8B-B14F-4D97-AF65-F5344CB8AC3E}">
        <p14:creationId xmlns:p14="http://schemas.microsoft.com/office/powerpoint/2010/main" val="398074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a:extLst>
              <a:ext uri="{FF2B5EF4-FFF2-40B4-BE49-F238E27FC236}">
                <a16:creationId xmlns:a16="http://schemas.microsoft.com/office/drawing/2014/main" id="{10FB394B-479E-E91E-BCB8-C69354BF0FEC}"/>
              </a:ext>
            </a:extLst>
          </p:cNvPr>
          <p:cNvSpPr>
            <a:spLocks noGrp="1"/>
          </p:cNvSpPr>
          <p:nvPr>
            <p:ph type="dt" sz="half" idx="10"/>
          </p:nvPr>
        </p:nvSpPr>
        <p:spPr/>
        <p:txBody>
          <a:bodyPr/>
          <a:lstStyle>
            <a:lvl1pPr>
              <a:defRPr/>
            </a:lvl1pPr>
          </a:lstStyle>
          <a:p>
            <a:pPr>
              <a:defRPr/>
            </a:pPr>
            <a:endParaRPr lang="tr-TR" altLang="tr-TR"/>
          </a:p>
        </p:txBody>
      </p:sp>
      <p:sp>
        <p:nvSpPr>
          <p:cNvPr id="8" name="Footer Placeholder 4">
            <a:extLst>
              <a:ext uri="{FF2B5EF4-FFF2-40B4-BE49-F238E27FC236}">
                <a16:creationId xmlns:a16="http://schemas.microsoft.com/office/drawing/2014/main" id="{3188122F-DE49-A2FB-0B8E-E1BDBBE49D97}"/>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9" name="Slide Number Placeholder 5">
            <a:extLst>
              <a:ext uri="{FF2B5EF4-FFF2-40B4-BE49-F238E27FC236}">
                <a16:creationId xmlns:a16="http://schemas.microsoft.com/office/drawing/2014/main" id="{BF4705DF-F7F5-5F47-7FB2-239DD3292E9B}"/>
              </a:ext>
            </a:extLst>
          </p:cNvPr>
          <p:cNvSpPr>
            <a:spLocks noGrp="1"/>
          </p:cNvSpPr>
          <p:nvPr>
            <p:ph type="sldNum" sz="quarter" idx="12"/>
          </p:nvPr>
        </p:nvSpPr>
        <p:spPr/>
        <p:txBody>
          <a:bodyPr/>
          <a:lstStyle>
            <a:lvl1pPr>
              <a:defRPr/>
            </a:lvl1pPr>
          </a:lstStyle>
          <a:p>
            <a:pPr>
              <a:defRPr/>
            </a:pPr>
            <a:fld id="{5F3E8E7D-007C-1042-AEC5-CCCCA731B750}" type="slidenum">
              <a:rPr lang="tr-TR" altLang="tr-TR"/>
              <a:pPr>
                <a:defRPr/>
              </a:pPr>
              <a:t>‹#›</a:t>
            </a:fld>
            <a:endParaRPr lang="tr-TR" altLang="tr-TR"/>
          </a:p>
        </p:txBody>
      </p:sp>
    </p:spTree>
    <p:extLst>
      <p:ext uri="{BB962C8B-B14F-4D97-AF65-F5344CB8AC3E}">
        <p14:creationId xmlns:p14="http://schemas.microsoft.com/office/powerpoint/2010/main" val="34536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5A723486-430C-B80C-06B9-C99B9A48D322}"/>
              </a:ext>
            </a:extLst>
          </p:cNvPr>
          <p:cNvSpPr>
            <a:spLocks noGrp="1"/>
          </p:cNvSpPr>
          <p:nvPr>
            <p:ph type="dt" sz="half" idx="10"/>
          </p:nvPr>
        </p:nvSpPr>
        <p:spPr/>
        <p:txBody>
          <a:bodyPr/>
          <a:lstStyle>
            <a:lvl1pPr>
              <a:defRPr/>
            </a:lvl1pPr>
          </a:lstStyle>
          <a:p>
            <a:pPr>
              <a:defRPr/>
            </a:pPr>
            <a:endParaRPr lang="tr-TR" altLang="tr-TR"/>
          </a:p>
        </p:txBody>
      </p:sp>
      <p:sp>
        <p:nvSpPr>
          <p:cNvPr id="4" name="Footer Placeholder 4">
            <a:extLst>
              <a:ext uri="{FF2B5EF4-FFF2-40B4-BE49-F238E27FC236}">
                <a16:creationId xmlns:a16="http://schemas.microsoft.com/office/drawing/2014/main" id="{D2994D64-3EC7-AD06-9C87-888FDEEC0D98}"/>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5" name="Slide Number Placeholder 5">
            <a:extLst>
              <a:ext uri="{FF2B5EF4-FFF2-40B4-BE49-F238E27FC236}">
                <a16:creationId xmlns:a16="http://schemas.microsoft.com/office/drawing/2014/main" id="{66936FA0-12C0-0A59-EDA9-7B7EDC51B888}"/>
              </a:ext>
            </a:extLst>
          </p:cNvPr>
          <p:cNvSpPr>
            <a:spLocks noGrp="1"/>
          </p:cNvSpPr>
          <p:nvPr>
            <p:ph type="sldNum" sz="quarter" idx="12"/>
          </p:nvPr>
        </p:nvSpPr>
        <p:spPr/>
        <p:txBody>
          <a:bodyPr/>
          <a:lstStyle>
            <a:lvl1pPr>
              <a:defRPr/>
            </a:lvl1pPr>
          </a:lstStyle>
          <a:p>
            <a:pPr>
              <a:defRPr/>
            </a:pPr>
            <a:fld id="{37B44EDA-7741-6542-84E1-2830425861AF}" type="slidenum">
              <a:rPr lang="tr-TR" altLang="tr-TR"/>
              <a:pPr>
                <a:defRPr/>
              </a:pPr>
              <a:t>‹#›</a:t>
            </a:fld>
            <a:endParaRPr lang="tr-TR" altLang="tr-TR"/>
          </a:p>
        </p:txBody>
      </p:sp>
    </p:spTree>
    <p:extLst>
      <p:ext uri="{BB962C8B-B14F-4D97-AF65-F5344CB8AC3E}">
        <p14:creationId xmlns:p14="http://schemas.microsoft.com/office/powerpoint/2010/main" val="16472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1B2436-6C32-3CBC-3BAB-C6D187755CC3}"/>
              </a:ext>
            </a:extLst>
          </p:cNvPr>
          <p:cNvSpPr>
            <a:spLocks noGrp="1"/>
          </p:cNvSpPr>
          <p:nvPr>
            <p:ph type="dt" sz="half" idx="10"/>
          </p:nvPr>
        </p:nvSpPr>
        <p:spPr/>
        <p:txBody>
          <a:bodyPr/>
          <a:lstStyle>
            <a:lvl1pPr>
              <a:defRPr/>
            </a:lvl1pPr>
          </a:lstStyle>
          <a:p>
            <a:pPr>
              <a:defRPr/>
            </a:pPr>
            <a:endParaRPr lang="tr-TR" altLang="tr-TR"/>
          </a:p>
        </p:txBody>
      </p:sp>
      <p:sp>
        <p:nvSpPr>
          <p:cNvPr id="3" name="Footer Placeholder 4">
            <a:extLst>
              <a:ext uri="{FF2B5EF4-FFF2-40B4-BE49-F238E27FC236}">
                <a16:creationId xmlns:a16="http://schemas.microsoft.com/office/drawing/2014/main" id="{4420EBB5-FB5F-BD9D-CCFF-1CD73E52C324}"/>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4" name="Slide Number Placeholder 5">
            <a:extLst>
              <a:ext uri="{FF2B5EF4-FFF2-40B4-BE49-F238E27FC236}">
                <a16:creationId xmlns:a16="http://schemas.microsoft.com/office/drawing/2014/main" id="{B02D15D9-3115-E81E-542B-8278970892A4}"/>
              </a:ext>
            </a:extLst>
          </p:cNvPr>
          <p:cNvSpPr>
            <a:spLocks noGrp="1"/>
          </p:cNvSpPr>
          <p:nvPr>
            <p:ph type="sldNum" sz="quarter" idx="12"/>
          </p:nvPr>
        </p:nvSpPr>
        <p:spPr/>
        <p:txBody>
          <a:bodyPr/>
          <a:lstStyle>
            <a:lvl1pPr>
              <a:defRPr/>
            </a:lvl1pPr>
          </a:lstStyle>
          <a:p>
            <a:pPr>
              <a:defRPr/>
            </a:pPr>
            <a:fld id="{ABA5225E-8BD6-3741-B9C1-476CE2D559EC}" type="slidenum">
              <a:rPr lang="tr-TR" altLang="tr-TR"/>
              <a:pPr>
                <a:defRPr/>
              </a:pPr>
              <a:t>‹#›</a:t>
            </a:fld>
            <a:endParaRPr lang="tr-TR" altLang="tr-TR"/>
          </a:p>
        </p:txBody>
      </p:sp>
    </p:spTree>
    <p:extLst>
      <p:ext uri="{BB962C8B-B14F-4D97-AF65-F5344CB8AC3E}">
        <p14:creationId xmlns:p14="http://schemas.microsoft.com/office/powerpoint/2010/main" val="41094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34EECD-E31A-E441-7392-2B31AB4FE702}"/>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4E02FB6B-F7BC-B518-FB6D-96DCECD369F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FBF10011-91DB-75AB-F362-040CA497F1FB}"/>
              </a:ext>
            </a:extLst>
          </p:cNvPr>
          <p:cNvSpPr>
            <a:spLocks noGrp="1"/>
          </p:cNvSpPr>
          <p:nvPr>
            <p:ph type="sldNum" sz="quarter" idx="12"/>
          </p:nvPr>
        </p:nvSpPr>
        <p:spPr/>
        <p:txBody>
          <a:bodyPr/>
          <a:lstStyle>
            <a:lvl1pPr>
              <a:defRPr/>
            </a:lvl1pPr>
          </a:lstStyle>
          <a:p>
            <a:pPr>
              <a:defRPr/>
            </a:pPr>
            <a:fld id="{8A9D3DF9-73EE-1B48-8EF8-FB43595C17A0}" type="slidenum">
              <a:rPr lang="tr-TR" altLang="tr-TR"/>
              <a:pPr>
                <a:defRPr/>
              </a:pPr>
              <a:t>‹#›</a:t>
            </a:fld>
            <a:endParaRPr lang="tr-TR" altLang="tr-TR"/>
          </a:p>
        </p:txBody>
      </p:sp>
    </p:spTree>
    <p:extLst>
      <p:ext uri="{BB962C8B-B14F-4D97-AF65-F5344CB8AC3E}">
        <p14:creationId xmlns:p14="http://schemas.microsoft.com/office/powerpoint/2010/main" val="36583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284F08-42D3-7129-2633-AA59BFB50894}"/>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FD52199A-56D7-E706-0E63-5859DDA31989}"/>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D576005-8FDB-CC13-6695-B8448AE17ACE}"/>
              </a:ext>
            </a:extLst>
          </p:cNvPr>
          <p:cNvSpPr>
            <a:spLocks noGrp="1"/>
          </p:cNvSpPr>
          <p:nvPr>
            <p:ph type="sldNum" sz="quarter" idx="12"/>
          </p:nvPr>
        </p:nvSpPr>
        <p:spPr/>
        <p:txBody>
          <a:bodyPr/>
          <a:lstStyle>
            <a:lvl1pPr>
              <a:defRPr/>
            </a:lvl1pPr>
          </a:lstStyle>
          <a:p>
            <a:pPr>
              <a:defRPr/>
            </a:pPr>
            <a:fld id="{9B0B5A3F-7D1B-0646-BE1A-B66B5E1FF808}" type="slidenum">
              <a:rPr lang="tr-TR" altLang="tr-TR"/>
              <a:pPr>
                <a:defRPr/>
              </a:pPr>
              <a:t>‹#›</a:t>
            </a:fld>
            <a:endParaRPr lang="tr-TR" altLang="tr-TR"/>
          </a:p>
        </p:txBody>
      </p:sp>
    </p:spTree>
    <p:extLst>
      <p:ext uri="{BB962C8B-B14F-4D97-AF65-F5344CB8AC3E}">
        <p14:creationId xmlns:p14="http://schemas.microsoft.com/office/powerpoint/2010/main" val="203101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E6D094-8779-E038-27C2-E975B4651C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A283E456-2645-A7D4-9ADC-108B99EAD1B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76BEEBBB-675C-6718-B335-7DD8336DA96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anose="020B0600070205080204" pitchFamily="34" charset="-128"/>
              </a:defRPr>
            </a:lvl1pPr>
          </a:lstStyle>
          <a:p>
            <a:pPr>
              <a:defRPr/>
            </a:pPr>
            <a:endParaRPr lang="tr-TR" altLang="tr-TR"/>
          </a:p>
        </p:txBody>
      </p:sp>
      <p:sp>
        <p:nvSpPr>
          <p:cNvPr id="5" name="Footer Placeholder 4">
            <a:extLst>
              <a:ext uri="{FF2B5EF4-FFF2-40B4-BE49-F238E27FC236}">
                <a16:creationId xmlns:a16="http://schemas.microsoft.com/office/drawing/2014/main" id="{3C655C66-286B-7E2E-6920-AEEAC483843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anose="020B0600070205080204" pitchFamily="34" charset="-128"/>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A9BEAF3C-41DA-057A-E36B-BFA24A4A932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81D6AC-D0AE-C240-8011-689A6E1853C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kanozyildiz@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B7786BB-7D05-2944-1C16-8E4BCA476678}"/>
              </a:ext>
            </a:extLst>
          </p:cNvPr>
          <p:cNvSpPr>
            <a:spLocks noGrp="1"/>
          </p:cNvSpPr>
          <p:nvPr>
            <p:ph type="ctrTitle"/>
          </p:nvPr>
        </p:nvSpPr>
        <p:spPr>
          <a:xfrm>
            <a:off x="500063" y="1500188"/>
            <a:ext cx="7920037" cy="1857375"/>
          </a:xfrm>
        </p:spPr>
        <p:txBody>
          <a:bodyPr/>
          <a:lstStyle/>
          <a:p>
            <a:pPr eaLnBrk="1" hangingPunct="1"/>
            <a:r>
              <a:rPr lang="tr-TR" altLang="tr-TR" sz="4000"/>
              <a:t>DIŞ BORÇLANMA </a:t>
            </a:r>
            <a:br>
              <a:rPr lang="tr-TR" altLang="tr-TR" sz="4000"/>
            </a:br>
            <a:r>
              <a:rPr lang="tr-TR" altLang="tr-TR" sz="4000"/>
              <a:t>ve Ülke Kredi Derecelendirmesi </a:t>
            </a:r>
          </a:p>
        </p:txBody>
      </p:sp>
      <p:sp>
        <p:nvSpPr>
          <p:cNvPr id="16386" name="Rectangle 3">
            <a:extLst>
              <a:ext uri="{FF2B5EF4-FFF2-40B4-BE49-F238E27FC236}">
                <a16:creationId xmlns:a16="http://schemas.microsoft.com/office/drawing/2014/main" id="{A8B47C11-E090-52E0-C637-C7544772288A}"/>
              </a:ext>
            </a:extLst>
          </p:cNvPr>
          <p:cNvSpPr>
            <a:spLocks noGrp="1"/>
          </p:cNvSpPr>
          <p:nvPr>
            <p:ph type="subTitle" idx="1"/>
          </p:nvPr>
        </p:nvSpPr>
        <p:spPr>
          <a:xfrm>
            <a:off x="838200" y="4076700"/>
            <a:ext cx="7391400" cy="1152525"/>
          </a:xfrm>
        </p:spPr>
        <p:txBody>
          <a:bodyPr/>
          <a:lstStyle/>
          <a:p>
            <a:pPr eaLnBrk="1" hangingPunct="1">
              <a:lnSpc>
                <a:spcPct val="80000"/>
              </a:lnSpc>
            </a:pPr>
            <a:r>
              <a:rPr lang="tr-TR" altLang="tr-TR" sz="2000" b="1" dirty="0">
                <a:solidFill>
                  <a:srgbClr val="898989"/>
                </a:solidFill>
              </a:rPr>
              <a:t>KAMU FİNANSMANI ANALİZİ DERSİ</a:t>
            </a:r>
          </a:p>
          <a:p>
            <a:pPr eaLnBrk="1" hangingPunct="1">
              <a:lnSpc>
                <a:spcPct val="80000"/>
              </a:lnSpc>
            </a:pPr>
            <a:r>
              <a:rPr lang="tr-TR" altLang="tr-TR" sz="2000" b="1" dirty="0" smtClean="0">
                <a:solidFill>
                  <a:srgbClr val="898989"/>
                </a:solidFill>
                <a:hlinkClick r:id="rId2"/>
              </a:rPr>
              <a:t>2025</a:t>
            </a:r>
            <a:endParaRPr lang="tr-TR" altLang="tr-TR" sz="2000" b="1" dirty="0">
              <a:solidFill>
                <a:srgbClr val="898989"/>
              </a:solidFill>
              <a:hlinkClick r:id="rId2"/>
            </a:endParaRPr>
          </a:p>
          <a:p>
            <a:pPr eaLnBrk="1" hangingPunct="1">
              <a:lnSpc>
                <a:spcPct val="80000"/>
              </a:lnSpc>
            </a:pPr>
            <a:r>
              <a:rPr lang="tr-TR" altLang="tr-TR" sz="2000" b="1" dirty="0">
                <a:solidFill>
                  <a:srgbClr val="898989"/>
                </a:solidFill>
                <a:hlinkClick r:id="rId2"/>
              </a:rPr>
              <a:t>hakanozyildiz@gmail.com</a:t>
            </a:r>
            <a:endParaRPr lang="tr-TR" altLang="tr-TR" sz="20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C6BC94F-EA48-6106-ACC2-40A9DC34A9E9}"/>
              </a:ext>
            </a:extLst>
          </p:cNvPr>
          <p:cNvSpPr>
            <a:spLocks noGrp="1"/>
          </p:cNvSpPr>
          <p:nvPr>
            <p:ph type="title"/>
          </p:nvPr>
        </p:nvSpPr>
        <p:spPr>
          <a:xfrm>
            <a:off x="762000" y="228600"/>
            <a:ext cx="7772400" cy="762000"/>
          </a:xfrm>
        </p:spPr>
        <p:txBody>
          <a:bodyPr/>
          <a:lstStyle/>
          <a:p>
            <a:pPr eaLnBrk="1" hangingPunct="1"/>
            <a:r>
              <a:rPr lang="tr-TR" altLang="tr-TR"/>
              <a:t>Kavramlar (Devam)</a:t>
            </a:r>
            <a:endParaRPr lang="en-US" altLang="tr-TR"/>
          </a:p>
        </p:txBody>
      </p:sp>
      <p:sp>
        <p:nvSpPr>
          <p:cNvPr id="22530" name="Rectangle 3">
            <a:extLst>
              <a:ext uri="{FF2B5EF4-FFF2-40B4-BE49-F238E27FC236}">
                <a16:creationId xmlns:a16="http://schemas.microsoft.com/office/drawing/2014/main" id="{0C48193F-D93B-8DE8-4F9B-007BD0069CCC}"/>
              </a:ext>
            </a:extLst>
          </p:cNvPr>
          <p:cNvSpPr>
            <a:spLocks noGrp="1"/>
          </p:cNvSpPr>
          <p:nvPr>
            <p:ph idx="1"/>
          </p:nvPr>
        </p:nvSpPr>
        <p:spPr>
          <a:xfrm>
            <a:off x="990600" y="2286000"/>
            <a:ext cx="7772400" cy="4114800"/>
          </a:xfrm>
        </p:spPr>
        <p:txBody>
          <a:bodyPr/>
          <a:lstStyle/>
          <a:p>
            <a:pPr eaLnBrk="1" hangingPunct="1">
              <a:lnSpc>
                <a:spcPct val="80000"/>
              </a:lnSpc>
            </a:pPr>
            <a:r>
              <a:rPr lang="tr-TR" altLang="tr-TR" sz="1600" b="1" u="sng"/>
              <a:t>Kullanım (Disbursement):</a:t>
            </a:r>
            <a:r>
              <a:rPr lang="tr-TR" altLang="tr-TR" sz="1600"/>
              <a:t> Alınan borcun borçlunun hesabına geçirildikten sonra kullanmaya başlanılması.Faiz bu tarihten sonra işler- Tek defada veya dilimler halinde ( özellikle proje kredileri) olabilir.</a:t>
            </a:r>
          </a:p>
          <a:p>
            <a:pPr eaLnBrk="1" hangingPunct="1">
              <a:lnSpc>
                <a:spcPct val="80000"/>
              </a:lnSpc>
            </a:pPr>
            <a:r>
              <a:rPr lang="tr-TR" altLang="tr-TR" sz="1600" b="1" u="sng"/>
              <a:t>Valör tarihi (Value date) : </a:t>
            </a:r>
            <a:r>
              <a:rPr lang="tr-TR" altLang="tr-TR" sz="1600"/>
              <a:t>Bir borcun hesaba geçtiği tarih. Sözleşme tarihi ile valör tarihi aynı veya farklı olabilir.</a:t>
            </a:r>
          </a:p>
          <a:p>
            <a:pPr eaLnBrk="1" hangingPunct="1">
              <a:lnSpc>
                <a:spcPct val="80000"/>
              </a:lnSpc>
            </a:pPr>
            <a:r>
              <a:rPr lang="tr-TR" altLang="tr-TR" sz="1600" b="1" u="sng"/>
              <a:t>İskontolu Tahvil</a:t>
            </a:r>
            <a:r>
              <a:rPr lang="tr-TR" altLang="tr-TR" sz="1600"/>
              <a:t>. Bir tahvilin ileride ödeneceği miktarın bugün ifade ettiği değer (iskonto edilmiş değer) üzerinden satılması ( 2010 da 100 milyon dolar olarak ödenecek bir tahvilin bugünkü değeri 97 milyon dolar ise , borç 97 milyon Dolar faiz 3 milyon dolardır. Kolaylık sağlar)</a:t>
            </a:r>
          </a:p>
          <a:p>
            <a:pPr eaLnBrk="1" hangingPunct="1">
              <a:lnSpc>
                <a:spcPct val="80000"/>
              </a:lnSpc>
            </a:pPr>
            <a:r>
              <a:rPr lang="tr-TR" altLang="tr-TR" sz="1600" b="1" u="sng"/>
              <a:t>Kuponlu Tahvil: </a:t>
            </a:r>
            <a:r>
              <a:rPr lang="tr-TR" altLang="tr-TR" sz="1600"/>
              <a:t>Bir borcun faizinin vadesine bölünmüş olarak parçalar halinde ödenmesi . 10 yıl vadeli 100 Dolar borç 10 yılda ve yılda 2 kez 6 aayda bir faiz öderse toplam kupon sayısı 20 olur) Anapara 10 uncu yıl sonunda bir defada ödeniyorsa buna </a:t>
            </a:r>
            <a:r>
              <a:rPr lang="tr-TR" altLang="tr-TR" sz="1600" b="1"/>
              <a:t>mermi (bullet) ödeme </a:t>
            </a:r>
            <a:r>
              <a:rPr lang="tr-TR" altLang="tr-TR" sz="1600"/>
              <a:t>denir.</a:t>
            </a:r>
          </a:p>
          <a:p>
            <a:pPr eaLnBrk="1" hangingPunct="1">
              <a:lnSpc>
                <a:spcPct val="80000"/>
              </a:lnSpc>
            </a:pPr>
            <a:r>
              <a:rPr lang="tr-TR" altLang="tr-TR" sz="1600" b="1" u="sng"/>
              <a:t>Kısa Vadeli Borç</a:t>
            </a:r>
            <a:r>
              <a:rPr lang="tr-TR" altLang="tr-TR" sz="1600"/>
              <a:t>: Vadesi 364 günden az olan borçlar</a:t>
            </a:r>
          </a:p>
          <a:p>
            <a:pPr eaLnBrk="1" hangingPunct="1">
              <a:lnSpc>
                <a:spcPct val="80000"/>
              </a:lnSpc>
            </a:pPr>
            <a:r>
              <a:rPr lang="tr-TR" altLang="tr-TR" sz="1600" b="1" u="sng"/>
              <a:t>Orta Vadeli Borç</a:t>
            </a:r>
            <a:r>
              <a:rPr lang="tr-TR" altLang="tr-TR" sz="1600"/>
              <a:t>: Vadesi 364 günden uzun olan borçlar</a:t>
            </a:r>
          </a:p>
          <a:p>
            <a:pPr eaLnBrk="1" hangingPunct="1">
              <a:lnSpc>
                <a:spcPct val="80000"/>
              </a:lnSpc>
            </a:pPr>
            <a:r>
              <a:rPr lang="tr-TR" altLang="tr-TR" sz="1600" b="1" u="sng"/>
              <a:t>Çapraz Kur ve döviz kompozisyonu etkisi.</a:t>
            </a:r>
            <a:r>
              <a:rPr lang="tr-TR" altLang="tr-TR" sz="1600"/>
              <a:t> Borcun tek döviz cinsinden raporlanması durumunda raporlanan dövizin diğer paralar karşısında değer kazanması veya kaybının etkisi</a:t>
            </a:r>
          </a:p>
        </p:txBody>
      </p:sp>
      <p:sp>
        <p:nvSpPr>
          <p:cNvPr id="22531" name="Slide Number Placeholder 1">
            <a:extLst>
              <a:ext uri="{FF2B5EF4-FFF2-40B4-BE49-F238E27FC236}">
                <a16:creationId xmlns:a16="http://schemas.microsoft.com/office/drawing/2014/main" id="{BA9D3B02-85C2-DB5F-EC0D-F2C6D959C4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125095E-0BB9-164C-AE18-BB24457538BE}" type="slidenum">
              <a:rPr lang="tr-TR" altLang="tr-TR" sz="1200" smtClean="0">
                <a:solidFill>
                  <a:srgbClr val="898989"/>
                </a:solidFill>
                <a:latin typeface="Arial" panose="020B0604020202020204" pitchFamily="34" charset="0"/>
              </a:rPr>
              <a:pPr>
                <a:spcBef>
                  <a:spcPct val="0"/>
                </a:spcBef>
                <a:buFontTx/>
                <a:buNone/>
              </a:pPr>
              <a:t>10</a:t>
            </a:fld>
            <a:endParaRPr lang="tr-TR" altLang="tr-TR" sz="1200">
              <a:solidFill>
                <a:srgbClr val="898989"/>
              </a:solidFill>
              <a:latin typeface="Arial" panose="020B0604020202020204" pitchFamily="34" charset="0"/>
            </a:endParaRPr>
          </a:p>
        </p:txBody>
      </p:sp>
      <p:sp>
        <p:nvSpPr>
          <p:cNvPr id="22532" name="Footer Placeholder 2">
            <a:extLst>
              <a:ext uri="{FF2B5EF4-FFF2-40B4-BE49-F238E27FC236}">
                <a16:creationId xmlns:a16="http://schemas.microsoft.com/office/drawing/2014/main" id="{7F612693-2604-FDD9-2B97-0139A83731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48E206F-3269-7B21-333A-0D506ACDFC65}"/>
              </a:ext>
            </a:extLst>
          </p:cNvPr>
          <p:cNvSpPr>
            <a:spLocks noGrp="1"/>
          </p:cNvSpPr>
          <p:nvPr>
            <p:ph type="title"/>
          </p:nvPr>
        </p:nvSpPr>
        <p:spPr/>
        <p:txBody>
          <a:bodyPr/>
          <a:lstStyle/>
          <a:p>
            <a:pPr eaLnBrk="1" hangingPunct="1"/>
            <a:r>
              <a:rPr lang="tr-TR" altLang="tr-TR"/>
              <a:t>Kavramlar (devam)</a:t>
            </a:r>
            <a:endParaRPr lang="en-US" altLang="tr-TR"/>
          </a:p>
        </p:txBody>
      </p:sp>
      <p:sp>
        <p:nvSpPr>
          <p:cNvPr id="23554" name="Rectangle 3">
            <a:extLst>
              <a:ext uri="{FF2B5EF4-FFF2-40B4-BE49-F238E27FC236}">
                <a16:creationId xmlns:a16="http://schemas.microsoft.com/office/drawing/2014/main" id="{21FD1C3B-7806-C039-3377-423BCF41A89F}"/>
              </a:ext>
            </a:extLst>
          </p:cNvPr>
          <p:cNvSpPr>
            <a:spLocks noGrp="1"/>
          </p:cNvSpPr>
          <p:nvPr>
            <p:ph idx="1"/>
          </p:nvPr>
        </p:nvSpPr>
        <p:spPr/>
        <p:txBody>
          <a:bodyPr/>
          <a:lstStyle/>
          <a:p>
            <a:pPr eaLnBrk="1" hangingPunct="1">
              <a:lnSpc>
                <a:spcPct val="90000"/>
              </a:lnSpc>
            </a:pPr>
            <a:r>
              <a:rPr lang="tr-TR" altLang="tr-TR" sz="2800" b="1"/>
              <a:t>LIBOR (London Interbank Offer Rate):</a:t>
            </a:r>
            <a:r>
              <a:rPr lang="tr-TR" altLang="tr-TR" sz="2800"/>
              <a:t> Londrada bankaların birbirlerine verdikleri borçlar için uyguladıkları faiz. (Bir nevi taban gösterge faiz. FIBOR (Frankfurt vb)</a:t>
            </a:r>
          </a:p>
          <a:p>
            <a:pPr eaLnBrk="1" hangingPunct="1">
              <a:lnSpc>
                <a:spcPct val="90000"/>
              </a:lnSpc>
            </a:pPr>
            <a:r>
              <a:rPr lang="tr-TR" altLang="tr-TR" sz="2800" b="1"/>
              <a:t>ABD Hazine Faizi</a:t>
            </a:r>
            <a:r>
              <a:rPr lang="tr-TR" altLang="tr-TR" sz="2800"/>
              <a:t> ( US Treasury). ABD Hazinesi tarafından ihraç olunan kağıtların faizi</a:t>
            </a:r>
          </a:p>
          <a:p>
            <a:pPr eaLnBrk="1" hangingPunct="1">
              <a:lnSpc>
                <a:spcPct val="90000"/>
              </a:lnSpc>
            </a:pPr>
            <a:r>
              <a:rPr lang="tr-TR" altLang="tr-TR" sz="2800" b="1"/>
              <a:t>Risk Primi (Spread) :</a:t>
            </a:r>
            <a:r>
              <a:rPr lang="tr-TR" altLang="tr-TR" sz="2800"/>
              <a:t> Dış Borçlanmada bir ülkenin veya firmanın borçlanmasına bu tür taban (en az risksiz) faizler üzerinden istenen  + puan (LİBOR + 1,25 USTR +0.75 gibi)</a:t>
            </a:r>
            <a:endParaRPr lang="en-US" altLang="tr-TR" sz="2800"/>
          </a:p>
        </p:txBody>
      </p:sp>
      <p:sp>
        <p:nvSpPr>
          <p:cNvPr id="23555" name="Slide Number Placeholder 1">
            <a:extLst>
              <a:ext uri="{FF2B5EF4-FFF2-40B4-BE49-F238E27FC236}">
                <a16:creationId xmlns:a16="http://schemas.microsoft.com/office/drawing/2014/main" id="{AA91BA7C-CAB5-BADE-EBBB-64D6A6824F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9F7767-15D2-4043-9945-590E8CF29049}" type="slidenum">
              <a:rPr lang="tr-TR" altLang="tr-TR" sz="1200" smtClean="0">
                <a:solidFill>
                  <a:srgbClr val="898989"/>
                </a:solidFill>
                <a:latin typeface="Arial" panose="020B0604020202020204" pitchFamily="34" charset="0"/>
              </a:rPr>
              <a:pPr>
                <a:spcBef>
                  <a:spcPct val="0"/>
                </a:spcBef>
                <a:buFontTx/>
                <a:buNone/>
              </a:pPr>
              <a:t>11</a:t>
            </a:fld>
            <a:endParaRPr lang="tr-TR" altLang="tr-TR" sz="1200">
              <a:solidFill>
                <a:srgbClr val="898989"/>
              </a:solidFill>
              <a:latin typeface="Arial" panose="020B0604020202020204" pitchFamily="34" charset="0"/>
            </a:endParaRPr>
          </a:p>
        </p:txBody>
      </p:sp>
      <p:sp>
        <p:nvSpPr>
          <p:cNvPr id="23556" name="Footer Placeholder 2">
            <a:extLst>
              <a:ext uri="{FF2B5EF4-FFF2-40B4-BE49-F238E27FC236}">
                <a16:creationId xmlns:a16="http://schemas.microsoft.com/office/drawing/2014/main" id="{12D9EA3F-8A82-AC38-BAF4-448DB58FC92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9ABD599-028E-2E04-90C4-3322FF4375FE}"/>
              </a:ext>
            </a:extLst>
          </p:cNvPr>
          <p:cNvSpPr>
            <a:spLocks noGrp="1"/>
          </p:cNvSpPr>
          <p:nvPr>
            <p:ph type="title"/>
          </p:nvPr>
        </p:nvSpPr>
        <p:spPr/>
        <p:txBody>
          <a:bodyPr/>
          <a:lstStyle/>
          <a:p>
            <a:pPr eaLnBrk="1" hangingPunct="1"/>
            <a:r>
              <a:rPr lang="tr-TR" altLang="tr-TR"/>
              <a:t>Kavramlar</a:t>
            </a:r>
          </a:p>
        </p:txBody>
      </p:sp>
      <p:sp>
        <p:nvSpPr>
          <p:cNvPr id="24578" name="Rectangle 3">
            <a:extLst>
              <a:ext uri="{FF2B5EF4-FFF2-40B4-BE49-F238E27FC236}">
                <a16:creationId xmlns:a16="http://schemas.microsoft.com/office/drawing/2014/main" id="{E21325E7-FD1C-97B0-6275-4CF7F9C201DB}"/>
              </a:ext>
            </a:extLst>
          </p:cNvPr>
          <p:cNvSpPr>
            <a:spLocks noGrp="1"/>
          </p:cNvSpPr>
          <p:nvPr>
            <p:ph idx="1"/>
          </p:nvPr>
        </p:nvSpPr>
        <p:spPr/>
        <p:txBody>
          <a:bodyPr/>
          <a:lstStyle/>
          <a:p>
            <a:pPr eaLnBrk="1" hangingPunct="1">
              <a:lnSpc>
                <a:spcPct val="90000"/>
              </a:lnSpc>
            </a:pPr>
            <a:r>
              <a:rPr lang="tr-TR" altLang="tr-TR"/>
              <a:t>Program kredisi:Kullanımı bir faaliyete bağlı olmayan genel amaçlı yapılan dış borçlanma</a:t>
            </a:r>
          </a:p>
          <a:p>
            <a:pPr eaLnBrk="1" hangingPunct="1">
              <a:lnSpc>
                <a:spcPct val="90000"/>
              </a:lnSpc>
            </a:pPr>
            <a:r>
              <a:rPr lang="tr-TR" altLang="tr-TR"/>
              <a:t>Proje Kredisi: Proje finansmanına yönelik borçlanma</a:t>
            </a:r>
          </a:p>
          <a:p>
            <a:pPr eaLnBrk="1" hangingPunct="1">
              <a:lnSpc>
                <a:spcPct val="90000"/>
              </a:lnSpc>
            </a:pPr>
            <a:r>
              <a:rPr lang="tr-TR" altLang="tr-TR"/>
              <a:t>Bullet (mermi) ödeme: Özellikle tahvil ihraçlarında anaparanın vade sonunda tek seferde ödenme hali</a:t>
            </a:r>
          </a:p>
        </p:txBody>
      </p:sp>
      <p:sp>
        <p:nvSpPr>
          <p:cNvPr id="24579" name="Slide Number Placeholder 1">
            <a:extLst>
              <a:ext uri="{FF2B5EF4-FFF2-40B4-BE49-F238E27FC236}">
                <a16:creationId xmlns:a16="http://schemas.microsoft.com/office/drawing/2014/main" id="{A34B99E4-D057-CA7E-10BC-1FFE016C47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F155E8-9C3C-864C-9ABE-41B29E1383C8}" type="slidenum">
              <a:rPr lang="tr-TR" altLang="tr-TR" sz="1200" smtClean="0">
                <a:solidFill>
                  <a:srgbClr val="898989"/>
                </a:solidFill>
                <a:latin typeface="Arial" panose="020B0604020202020204" pitchFamily="34" charset="0"/>
              </a:rPr>
              <a:pPr>
                <a:spcBef>
                  <a:spcPct val="0"/>
                </a:spcBef>
                <a:buFontTx/>
                <a:buNone/>
              </a:pPr>
              <a:t>12</a:t>
            </a:fld>
            <a:endParaRPr lang="tr-TR" altLang="tr-TR" sz="1200">
              <a:solidFill>
                <a:srgbClr val="898989"/>
              </a:solidFill>
              <a:latin typeface="Arial" panose="020B0604020202020204" pitchFamily="34" charset="0"/>
            </a:endParaRPr>
          </a:p>
        </p:txBody>
      </p:sp>
      <p:sp>
        <p:nvSpPr>
          <p:cNvPr id="24580" name="Footer Placeholder 2">
            <a:extLst>
              <a:ext uri="{FF2B5EF4-FFF2-40B4-BE49-F238E27FC236}">
                <a16:creationId xmlns:a16="http://schemas.microsoft.com/office/drawing/2014/main" id="{369E7228-37E3-4390-EC76-B9764B292B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56B32D9-A8C4-8312-6B3E-276BAD4554D5}"/>
              </a:ext>
            </a:extLst>
          </p:cNvPr>
          <p:cNvSpPr>
            <a:spLocks noGrp="1"/>
          </p:cNvSpPr>
          <p:nvPr>
            <p:ph type="title"/>
          </p:nvPr>
        </p:nvSpPr>
        <p:spPr/>
        <p:txBody>
          <a:bodyPr/>
          <a:lstStyle/>
          <a:p>
            <a:pPr eaLnBrk="1" hangingPunct="1"/>
            <a:r>
              <a:rPr lang="tr-TR" altLang="tr-TR"/>
              <a:t>Dış Borçlanma Temel Kavramlar</a:t>
            </a:r>
            <a:endParaRPr lang="en-US" altLang="tr-TR"/>
          </a:p>
        </p:txBody>
      </p:sp>
      <p:sp>
        <p:nvSpPr>
          <p:cNvPr id="25602" name="Rectangle 3">
            <a:extLst>
              <a:ext uri="{FF2B5EF4-FFF2-40B4-BE49-F238E27FC236}">
                <a16:creationId xmlns:a16="http://schemas.microsoft.com/office/drawing/2014/main" id="{F64D9065-7470-EC1E-6974-D57763F3C912}"/>
              </a:ext>
            </a:extLst>
          </p:cNvPr>
          <p:cNvSpPr>
            <a:spLocks noGrp="1"/>
          </p:cNvSpPr>
          <p:nvPr>
            <p:ph idx="1"/>
          </p:nvPr>
        </p:nvSpPr>
        <p:spPr/>
        <p:txBody>
          <a:bodyPr/>
          <a:lstStyle/>
          <a:p>
            <a:pPr eaLnBrk="1" hangingPunct="1">
              <a:lnSpc>
                <a:spcPct val="90000"/>
              </a:lnSpc>
            </a:pPr>
            <a:r>
              <a:rPr lang="tr-TR" altLang="tr-TR" sz="2800" b="1" u="sng"/>
              <a:t>Dış Borç</a:t>
            </a:r>
            <a:r>
              <a:rPr lang="tr-TR" altLang="tr-TR" sz="2800"/>
              <a:t>: Yerleşiklik esasına dayanır. İç Borç/Dış Borç ayrımı ?</a:t>
            </a:r>
          </a:p>
          <a:p>
            <a:pPr eaLnBrk="1" hangingPunct="1">
              <a:lnSpc>
                <a:spcPct val="90000"/>
              </a:lnSpc>
            </a:pPr>
            <a:r>
              <a:rPr lang="tr-TR" altLang="tr-TR" sz="2800" b="1" u="sng"/>
              <a:t>Dış Borç Stoku</a:t>
            </a:r>
            <a:r>
              <a:rPr lang="tr-TR" altLang="tr-TR" sz="2800"/>
              <a:t> : (Dış Borçlanma-Anapara Geri Ödemesi) – Belli bir döneme göre tanımlanır. Net anapara borcu </a:t>
            </a:r>
          </a:p>
          <a:p>
            <a:pPr lvl="1" eaLnBrk="1" hangingPunct="1">
              <a:lnSpc>
                <a:spcPct val="90000"/>
              </a:lnSpc>
            </a:pPr>
            <a:r>
              <a:rPr lang="tr-TR" altLang="tr-TR" sz="2400"/>
              <a:t>Anapara &gt; Borçlanma          Stok Azalır (Net Geri Ödeyicilik)</a:t>
            </a:r>
          </a:p>
          <a:p>
            <a:pPr lvl="1" eaLnBrk="1" hangingPunct="1">
              <a:lnSpc>
                <a:spcPct val="90000"/>
              </a:lnSpc>
            </a:pPr>
            <a:r>
              <a:rPr lang="tr-TR" altLang="tr-TR" sz="2400"/>
              <a:t>Anapara &lt; Borçlanma          Stok Artar</a:t>
            </a:r>
          </a:p>
          <a:p>
            <a:pPr eaLnBrk="1" hangingPunct="1">
              <a:lnSpc>
                <a:spcPct val="90000"/>
              </a:lnSpc>
            </a:pPr>
            <a:r>
              <a:rPr lang="tr-TR" altLang="tr-TR" sz="2800" b="1" u="sng"/>
              <a:t>Dış Borç servisi</a:t>
            </a:r>
            <a:r>
              <a:rPr lang="tr-TR" altLang="tr-TR" sz="2800"/>
              <a:t>: Anapara+Faiz+Masraf ve Komisyonlar</a:t>
            </a:r>
            <a:endParaRPr lang="en-US" altLang="tr-TR" sz="2800"/>
          </a:p>
        </p:txBody>
      </p:sp>
      <p:sp>
        <p:nvSpPr>
          <p:cNvPr id="25603" name="Line 4">
            <a:extLst>
              <a:ext uri="{FF2B5EF4-FFF2-40B4-BE49-F238E27FC236}">
                <a16:creationId xmlns:a16="http://schemas.microsoft.com/office/drawing/2014/main" id="{84F5C165-78B7-AAF9-4C2C-0548E318C98B}"/>
              </a:ext>
            </a:extLst>
          </p:cNvPr>
          <p:cNvSpPr>
            <a:spLocks noChangeShapeType="1"/>
          </p:cNvSpPr>
          <p:nvPr/>
        </p:nvSpPr>
        <p:spPr bwMode="auto">
          <a:xfrm>
            <a:off x="4191000" y="4267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4" name="Line 5">
            <a:extLst>
              <a:ext uri="{FF2B5EF4-FFF2-40B4-BE49-F238E27FC236}">
                <a16:creationId xmlns:a16="http://schemas.microsoft.com/office/drawing/2014/main" id="{CC0655CF-AB0E-21EC-0521-587B3E95E457}"/>
              </a:ext>
            </a:extLst>
          </p:cNvPr>
          <p:cNvSpPr>
            <a:spLocks noChangeShapeType="1"/>
          </p:cNvSpPr>
          <p:nvPr/>
        </p:nvSpPr>
        <p:spPr bwMode="auto">
          <a:xfrm>
            <a:off x="4343400" y="5029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5" name="Slide Number Placeholder 1">
            <a:extLst>
              <a:ext uri="{FF2B5EF4-FFF2-40B4-BE49-F238E27FC236}">
                <a16:creationId xmlns:a16="http://schemas.microsoft.com/office/drawing/2014/main" id="{516ADA8C-E8F3-0C6A-1B98-1A76CB35F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EB0191-2655-A445-BBCD-5DA5A0FE0450}" type="slidenum">
              <a:rPr lang="tr-TR" altLang="tr-TR" sz="1200" smtClean="0">
                <a:solidFill>
                  <a:srgbClr val="898989"/>
                </a:solidFill>
                <a:latin typeface="Arial" panose="020B0604020202020204" pitchFamily="34" charset="0"/>
              </a:rPr>
              <a:pPr>
                <a:spcBef>
                  <a:spcPct val="0"/>
                </a:spcBef>
                <a:buFontTx/>
                <a:buNone/>
              </a:pPr>
              <a:t>13</a:t>
            </a:fld>
            <a:endParaRPr lang="tr-TR" altLang="tr-TR" sz="1200">
              <a:solidFill>
                <a:srgbClr val="898989"/>
              </a:solidFill>
              <a:latin typeface="Arial" panose="020B0604020202020204" pitchFamily="34" charset="0"/>
            </a:endParaRPr>
          </a:p>
        </p:txBody>
      </p:sp>
      <p:sp>
        <p:nvSpPr>
          <p:cNvPr id="25606" name="Footer Placeholder 2">
            <a:extLst>
              <a:ext uri="{FF2B5EF4-FFF2-40B4-BE49-F238E27FC236}">
                <a16:creationId xmlns:a16="http://schemas.microsoft.com/office/drawing/2014/main" id="{5577FC85-1E4C-67A4-9C9A-C3501594606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340DB9-D33F-571A-7A1C-47D6C196B1E8}"/>
              </a:ext>
            </a:extLst>
          </p:cNvPr>
          <p:cNvSpPr>
            <a:spLocks noGrp="1"/>
          </p:cNvSpPr>
          <p:nvPr>
            <p:ph type="title"/>
          </p:nvPr>
        </p:nvSpPr>
        <p:spPr/>
        <p:txBody>
          <a:bodyPr/>
          <a:lstStyle/>
          <a:p>
            <a:pPr eaLnBrk="1" hangingPunct="1"/>
            <a:r>
              <a:rPr lang="tr-TR" altLang="tr-TR" sz="2800" b="1"/>
              <a:t>AMAÇ TİPİNE GÖRE DIŞ BORÇLAR</a:t>
            </a:r>
            <a:endParaRPr lang="en-US" altLang="tr-TR" sz="2800" b="1"/>
          </a:p>
        </p:txBody>
      </p:sp>
      <p:sp>
        <p:nvSpPr>
          <p:cNvPr id="26626" name="Rectangle 3">
            <a:extLst>
              <a:ext uri="{FF2B5EF4-FFF2-40B4-BE49-F238E27FC236}">
                <a16:creationId xmlns:a16="http://schemas.microsoft.com/office/drawing/2014/main" id="{9DC0ED86-1977-04EB-3172-E19E40162B9C}"/>
              </a:ext>
            </a:extLst>
          </p:cNvPr>
          <p:cNvSpPr>
            <a:spLocks noGrp="1"/>
          </p:cNvSpPr>
          <p:nvPr>
            <p:ph idx="1"/>
          </p:nvPr>
        </p:nvSpPr>
        <p:spPr/>
        <p:txBody>
          <a:bodyPr/>
          <a:lstStyle/>
          <a:p>
            <a:pPr eaLnBrk="1" hangingPunct="1">
              <a:buFontTx/>
              <a:buChar char="-"/>
            </a:pPr>
            <a:endParaRPr lang="tr-TR" altLang="tr-TR" sz="2000"/>
          </a:p>
          <a:p>
            <a:pPr eaLnBrk="1" hangingPunct="1">
              <a:buFontTx/>
              <a:buChar char="-"/>
            </a:pPr>
            <a:endParaRPr lang="tr-TR" altLang="tr-TR" sz="2000"/>
          </a:p>
          <a:p>
            <a:pPr eaLnBrk="1" hangingPunct="1">
              <a:buFontTx/>
              <a:buChar char="-"/>
            </a:pPr>
            <a:r>
              <a:rPr lang="tr-TR" altLang="tr-TR" sz="2000" b="1"/>
              <a:t>PROGRAM FİNANSMANI:</a:t>
            </a:r>
          </a:p>
          <a:p>
            <a:pPr eaLnBrk="1" hangingPunct="1">
              <a:buSzPct val="80000"/>
              <a:buFont typeface="Wingdings" pitchFamily="2" charset="2"/>
              <a:buChar char="Ø"/>
            </a:pPr>
            <a:r>
              <a:rPr lang="tr-TR" altLang="tr-TR" sz="2000"/>
              <a:t>TAHVİL</a:t>
            </a:r>
          </a:p>
          <a:p>
            <a:pPr eaLnBrk="1" hangingPunct="1">
              <a:buSzPct val="80000"/>
              <a:buFont typeface="Wingdings" pitchFamily="2" charset="2"/>
              <a:buChar char="Ø"/>
            </a:pPr>
            <a:r>
              <a:rPr lang="tr-TR" altLang="tr-TR" sz="2000"/>
              <a:t>DİĞER PROGRAM KREDİLERİ</a:t>
            </a:r>
          </a:p>
          <a:p>
            <a:pPr eaLnBrk="1" hangingPunct="1">
              <a:buSzPct val="80000"/>
              <a:buFont typeface="Wingdings" pitchFamily="2" charset="2"/>
              <a:buNone/>
            </a:pPr>
            <a:r>
              <a:rPr lang="tr-TR" altLang="tr-TR" sz="2000"/>
              <a:t>-    </a:t>
            </a:r>
            <a:r>
              <a:rPr lang="tr-TR" altLang="tr-TR" sz="2000" b="1"/>
              <a:t>PROJE FİNANSMANI</a:t>
            </a:r>
            <a:endParaRPr lang="en-US" altLang="tr-TR" sz="2000" b="1"/>
          </a:p>
        </p:txBody>
      </p:sp>
      <p:sp>
        <p:nvSpPr>
          <p:cNvPr id="26627" name="Line 4">
            <a:extLst>
              <a:ext uri="{FF2B5EF4-FFF2-40B4-BE49-F238E27FC236}">
                <a16:creationId xmlns:a16="http://schemas.microsoft.com/office/drawing/2014/main" id="{9A7CA7E9-16F7-AFD5-7865-0DC95A9BA45F}"/>
              </a:ext>
            </a:extLst>
          </p:cNvPr>
          <p:cNvSpPr>
            <a:spLocks noChangeShapeType="1"/>
          </p:cNvSpPr>
          <p:nvPr/>
        </p:nvSpPr>
        <p:spPr bwMode="auto">
          <a:xfrm>
            <a:off x="533400" y="16002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628" name="Slide Number Placeholder 1">
            <a:extLst>
              <a:ext uri="{FF2B5EF4-FFF2-40B4-BE49-F238E27FC236}">
                <a16:creationId xmlns:a16="http://schemas.microsoft.com/office/drawing/2014/main" id="{755DEE7E-2F28-43C5-B077-8D0D8965EA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B641DD5-9606-384F-820B-0B9B47035D88}" type="slidenum">
              <a:rPr lang="tr-TR" altLang="tr-TR" sz="1200" smtClean="0">
                <a:solidFill>
                  <a:srgbClr val="898989"/>
                </a:solidFill>
                <a:latin typeface="Arial" panose="020B0604020202020204" pitchFamily="34" charset="0"/>
              </a:rPr>
              <a:pPr>
                <a:spcBef>
                  <a:spcPct val="0"/>
                </a:spcBef>
                <a:buFontTx/>
                <a:buNone/>
              </a:pPr>
              <a:t>14</a:t>
            </a:fld>
            <a:endParaRPr lang="tr-TR" altLang="tr-TR" sz="1200">
              <a:solidFill>
                <a:srgbClr val="898989"/>
              </a:solidFill>
              <a:latin typeface="Arial" panose="020B0604020202020204" pitchFamily="34" charset="0"/>
            </a:endParaRPr>
          </a:p>
        </p:txBody>
      </p:sp>
      <p:sp>
        <p:nvSpPr>
          <p:cNvPr id="26629" name="Footer Placeholder 2">
            <a:extLst>
              <a:ext uri="{FF2B5EF4-FFF2-40B4-BE49-F238E27FC236}">
                <a16:creationId xmlns:a16="http://schemas.microsoft.com/office/drawing/2014/main" id="{F2D11190-887A-F5F6-74E7-EB4A00FAC2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E871308-75D7-1607-B486-9BB53ED243CA}"/>
              </a:ext>
            </a:extLst>
          </p:cNvPr>
          <p:cNvSpPr>
            <a:spLocks noGrp="1"/>
          </p:cNvSpPr>
          <p:nvPr>
            <p:ph type="title"/>
          </p:nvPr>
        </p:nvSpPr>
        <p:spPr/>
        <p:txBody>
          <a:bodyPr/>
          <a:lstStyle/>
          <a:p>
            <a:pPr eaLnBrk="1" hangingPunct="1"/>
            <a:r>
              <a:rPr lang="tr-TR" altLang="tr-TR" sz="2800" b="1"/>
              <a:t>PROGRAM FİNANSMANI</a:t>
            </a:r>
            <a:endParaRPr lang="en-US" altLang="tr-TR" sz="2800" b="1"/>
          </a:p>
        </p:txBody>
      </p:sp>
      <p:sp>
        <p:nvSpPr>
          <p:cNvPr id="27650" name="Rectangle 3">
            <a:extLst>
              <a:ext uri="{FF2B5EF4-FFF2-40B4-BE49-F238E27FC236}">
                <a16:creationId xmlns:a16="http://schemas.microsoft.com/office/drawing/2014/main" id="{0F069250-F648-65DD-B6EF-F7C39067AAF7}"/>
              </a:ext>
            </a:extLst>
          </p:cNvPr>
          <p:cNvSpPr>
            <a:spLocks noGrp="1"/>
          </p:cNvSpPr>
          <p:nvPr>
            <p:ph idx="1"/>
          </p:nvPr>
        </p:nvSpPr>
        <p:spPr/>
        <p:txBody>
          <a:bodyPr/>
          <a:lstStyle/>
          <a:p>
            <a:pPr eaLnBrk="1" hangingPunct="1">
              <a:buFontTx/>
              <a:buNone/>
            </a:pPr>
            <a:r>
              <a:rPr lang="tr-TR" altLang="tr-TR" sz="2000" u="sng"/>
              <a:t>TAHVİL İHRAÇLARI</a:t>
            </a:r>
          </a:p>
          <a:p>
            <a:pPr eaLnBrk="1" hangingPunct="1">
              <a:buFontTx/>
              <a:buNone/>
            </a:pPr>
            <a:r>
              <a:rPr lang="tr-TR" altLang="tr-TR" sz="1800"/>
              <a:t>TAHVİL İHRAÇLARINDA AMAÇ BÜTÇE AÇIĞININ FİNANSMANIDIR.</a:t>
            </a:r>
          </a:p>
          <a:p>
            <a:pPr eaLnBrk="1" hangingPunct="1">
              <a:buFontTx/>
              <a:buNone/>
            </a:pPr>
            <a:endParaRPr lang="tr-TR" altLang="tr-TR" sz="1800"/>
          </a:p>
          <a:p>
            <a:pPr eaLnBrk="1" hangingPunct="1">
              <a:buFontTx/>
              <a:buNone/>
            </a:pPr>
            <a:r>
              <a:rPr lang="tr-TR" altLang="tr-TR" sz="2000"/>
              <a:t>İHRACIN YAPILDIĞI PİYASAYA GÖRE İSİMLENDİRİLİR.</a:t>
            </a:r>
          </a:p>
          <a:p>
            <a:pPr eaLnBrk="1" hangingPunct="1">
              <a:buFontTx/>
              <a:buNone/>
            </a:pPr>
            <a:r>
              <a:rPr lang="tr-TR" altLang="tr-TR" sz="2000"/>
              <a:t>HERHANGİ BİR ÜLKENİN SERMAYE PİYASASINA KOTE </a:t>
            </a:r>
          </a:p>
          <a:p>
            <a:pPr eaLnBrk="1" hangingPunct="1">
              <a:buFontTx/>
              <a:buNone/>
            </a:pPr>
            <a:r>
              <a:rPr lang="tr-TR" altLang="tr-TR" sz="2000"/>
              <a:t>OLMAYAN İHRAÇLAR EUROBOND ADINI ALIRKEN, ABD</a:t>
            </a:r>
          </a:p>
          <a:p>
            <a:pPr eaLnBrk="1" hangingPunct="1">
              <a:buFontTx/>
              <a:buNone/>
            </a:pPr>
            <a:r>
              <a:rPr lang="tr-TR" altLang="tr-TR" sz="2000"/>
              <a:t>PİYASASI, JAPONYA PİYASASI VE İNGİLTERE PİYASASINDA</a:t>
            </a:r>
          </a:p>
          <a:p>
            <a:pPr eaLnBrk="1" hangingPunct="1">
              <a:buFontTx/>
              <a:buNone/>
            </a:pPr>
            <a:r>
              <a:rPr lang="tr-TR" altLang="tr-TR" sz="2000"/>
              <a:t>İHRAÇ EDİLEN TAHVİLLER SIRASIYLA YANKEE, SAMURAİ VE</a:t>
            </a:r>
          </a:p>
          <a:p>
            <a:pPr eaLnBrk="1" hangingPunct="1">
              <a:buFontTx/>
              <a:buNone/>
            </a:pPr>
            <a:r>
              <a:rPr lang="tr-TR" altLang="tr-TR" sz="2000"/>
              <a:t>BULLDOG İSMİNİ ALIR.</a:t>
            </a:r>
          </a:p>
          <a:p>
            <a:pPr eaLnBrk="1" hangingPunct="1">
              <a:buFontTx/>
              <a:buNone/>
            </a:pPr>
            <a:endParaRPr lang="en-US" altLang="tr-TR" sz="2000"/>
          </a:p>
        </p:txBody>
      </p:sp>
      <p:sp>
        <p:nvSpPr>
          <p:cNvPr id="27651" name="Line 4">
            <a:extLst>
              <a:ext uri="{FF2B5EF4-FFF2-40B4-BE49-F238E27FC236}">
                <a16:creationId xmlns:a16="http://schemas.microsoft.com/office/drawing/2014/main" id="{A54E9017-727C-E8C3-8F6B-68AAD482088A}"/>
              </a:ext>
            </a:extLst>
          </p:cNvPr>
          <p:cNvSpPr>
            <a:spLocks noChangeShapeType="1"/>
          </p:cNvSpPr>
          <p:nvPr/>
        </p:nvSpPr>
        <p:spPr bwMode="auto">
          <a:xfrm>
            <a:off x="457200" y="1524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2" name="Slide Number Placeholder 1">
            <a:extLst>
              <a:ext uri="{FF2B5EF4-FFF2-40B4-BE49-F238E27FC236}">
                <a16:creationId xmlns:a16="http://schemas.microsoft.com/office/drawing/2014/main" id="{D4ECC0C4-FA19-3FBC-AFA8-06D51295F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C8CD9-9B8B-4D45-A2AC-2D80E6F6C7EE}" type="slidenum">
              <a:rPr lang="tr-TR" altLang="tr-TR" sz="1200" smtClean="0">
                <a:solidFill>
                  <a:srgbClr val="898989"/>
                </a:solidFill>
                <a:latin typeface="Arial" panose="020B0604020202020204" pitchFamily="34" charset="0"/>
              </a:rPr>
              <a:pPr>
                <a:spcBef>
                  <a:spcPct val="0"/>
                </a:spcBef>
                <a:buFontTx/>
                <a:buNone/>
              </a:pPr>
              <a:t>15</a:t>
            </a:fld>
            <a:endParaRPr lang="tr-TR" altLang="tr-TR" sz="1200">
              <a:solidFill>
                <a:srgbClr val="898989"/>
              </a:solidFill>
              <a:latin typeface="Arial" panose="020B0604020202020204" pitchFamily="34" charset="0"/>
            </a:endParaRPr>
          </a:p>
        </p:txBody>
      </p:sp>
      <p:sp>
        <p:nvSpPr>
          <p:cNvPr id="27653" name="Footer Placeholder 2">
            <a:extLst>
              <a:ext uri="{FF2B5EF4-FFF2-40B4-BE49-F238E27FC236}">
                <a16:creationId xmlns:a16="http://schemas.microsoft.com/office/drawing/2014/main" id="{227F34B2-4DF8-7F9B-818B-639C84AE78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9BC2B16-F352-68A8-679F-01BD7B128FAC}"/>
              </a:ext>
            </a:extLst>
          </p:cNvPr>
          <p:cNvSpPr>
            <a:spLocks noGrp="1"/>
          </p:cNvSpPr>
          <p:nvPr>
            <p:ph type="body" sz="half" idx="1"/>
          </p:nvPr>
        </p:nvSpPr>
        <p:spPr>
          <a:xfrm>
            <a:off x="304800" y="1066800"/>
            <a:ext cx="8001000" cy="1295400"/>
          </a:xfrm>
        </p:spPr>
        <p:txBody>
          <a:bodyPr/>
          <a:lstStyle/>
          <a:p>
            <a:pPr eaLnBrk="1" hangingPunct="1"/>
            <a:r>
              <a:rPr lang="tr-TR" altLang="tr-TR" i="1"/>
              <a:t>				</a:t>
            </a:r>
            <a:endParaRPr lang="tr-TR" altLang="tr-TR"/>
          </a:p>
        </p:txBody>
      </p:sp>
      <p:pic>
        <p:nvPicPr>
          <p:cNvPr id="28674" name="Picture 3">
            <a:extLst>
              <a:ext uri="{FF2B5EF4-FFF2-40B4-BE49-F238E27FC236}">
                <a16:creationId xmlns:a16="http://schemas.microsoft.com/office/drawing/2014/main" id="{63977232-A2DA-3A21-1C34-3A21EAD7B7B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89625" y="2395538"/>
            <a:ext cx="1327150" cy="1152525"/>
          </a:xfrm>
        </p:spPr>
      </p:pic>
      <p:pic>
        <p:nvPicPr>
          <p:cNvPr id="28675" name="Picture 9" descr="MCj03112900000[1]">
            <a:extLst>
              <a:ext uri="{FF2B5EF4-FFF2-40B4-BE49-F238E27FC236}">
                <a16:creationId xmlns:a16="http://schemas.microsoft.com/office/drawing/2014/main" id="{59130BF0-DC03-A4B6-BF71-7E93BBF01966}"/>
              </a:ext>
            </a:extLst>
          </p:cNvPr>
          <p:cNvPicPr>
            <a:picLocks noGrp="1" noChangeAspect="1" noChangeArrowheads="1"/>
          </p:cNvPicPr>
          <p:nvPr>
            <p:ph sz="quarter" idx="3"/>
          </p:nvPr>
        </p:nvPicPr>
        <p:blipFill>
          <a:blip r:embed="rId4" cstate="hqprint">
            <a:extLst>
              <a:ext uri="{28A0092B-C50C-407E-A947-70E740481C1C}">
                <a14:useLocalDpi xmlns:a14="http://schemas.microsoft.com/office/drawing/2010/main" val="0"/>
              </a:ext>
            </a:extLst>
          </a:blip>
          <a:srcRect/>
          <a:stretch>
            <a:fillRect/>
          </a:stretch>
        </p:blipFill>
        <p:spPr>
          <a:xfrm>
            <a:off x="704850" y="3784600"/>
            <a:ext cx="1462088" cy="1325563"/>
          </a:xfrm>
        </p:spPr>
      </p:pic>
      <p:sp>
        <p:nvSpPr>
          <p:cNvPr id="28676" name="Rectangle 4">
            <a:extLst>
              <a:ext uri="{FF2B5EF4-FFF2-40B4-BE49-F238E27FC236}">
                <a16:creationId xmlns:a16="http://schemas.microsoft.com/office/drawing/2014/main" id="{362D9D60-0E84-48D1-57F6-9B49252B4306}"/>
              </a:ext>
            </a:extLst>
          </p:cNvPr>
          <p:cNvSpPr>
            <a:spLocks noChangeArrowheads="1"/>
          </p:cNvSpPr>
          <p:nvPr/>
        </p:nvSpPr>
        <p:spPr bwMode="auto">
          <a:xfrm>
            <a:off x="1692275" y="1209675"/>
            <a:ext cx="4608513" cy="57785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STRATEJİ VE BÜTÇE BAŞKANLIĞI</a:t>
            </a:r>
          </a:p>
          <a:p>
            <a:pPr algn="ctr">
              <a:spcBef>
                <a:spcPct val="0"/>
              </a:spcBef>
              <a:buFontTx/>
              <a:buNone/>
            </a:pPr>
            <a:r>
              <a:rPr lang="tr-TR" altLang="tr-TR" sz="2000" b="1">
                <a:solidFill>
                  <a:srgbClr val="000000"/>
                </a:solidFill>
                <a:latin typeface="Arial" panose="020B0604020202020204" pitchFamily="34" charset="0"/>
              </a:rPr>
              <a:t>YATIRIM PROGRAMI</a:t>
            </a:r>
          </a:p>
        </p:txBody>
      </p:sp>
      <p:sp>
        <p:nvSpPr>
          <p:cNvPr id="28677" name="Rectangle 5">
            <a:extLst>
              <a:ext uri="{FF2B5EF4-FFF2-40B4-BE49-F238E27FC236}">
                <a16:creationId xmlns:a16="http://schemas.microsoft.com/office/drawing/2014/main" id="{443F332D-98B7-4E53-17E1-09619EEC6928}"/>
              </a:ext>
            </a:extLst>
          </p:cNvPr>
          <p:cNvSpPr>
            <a:spLocks noChangeArrowheads="1"/>
          </p:cNvSpPr>
          <p:nvPr/>
        </p:nvSpPr>
        <p:spPr bwMode="auto">
          <a:xfrm>
            <a:off x="323850" y="2708275"/>
            <a:ext cx="20161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PROJE SAHİBİ </a:t>
            </a:r>
          </a:p>
          <a:p>
            <a:pPr algn="ctr">
              <a:spcBef>
                <a:spcPct val="0"/>
              </a:spcBef>
              <a:buFontTx/>
              <a:buNone/>
            </a:pPr>
            <a:r>
              <a:rPr lang="tr-TR" altLang="tr-TR" sz="2000" b="1">
                <a:solidFill>
                  <a:srgbClr val="000000"/>
                </a:solidFill>
                <a:latin typeface="Arial" panose="020B0604020202020204" pitchFamily="34" charset="0"/>
              </a:rPr>
              <a:t>KURULUŞ</a:t>
            </a:r>
          </a:p>
        </p:txBody>
      </p:sp>
      <p:sp>
        <p:nvSpPr>
          <p:cNvPr id="28678" name="Rectangle 6">
            <a:extLst>
              <a:ext uri="{FF2B5EF4-FFF2-40B4-BE49-F238E27FC236}">
                <a16:creationId xmlns:a16="http://schemas.microsoft.com/office/drawing/2014/main" id="{8523CC3D-B74E-A79C-7538-975A67B34C98}"/>
              </a:ext>
            </a:extLst>
          </p:cNvPr>
          <p:cNvSpPr>
            <a:spLocks noChangeArrowheads="1"/>
          </p:cNvSpPr>
          <p:nvPr/>
        </p:nvSpPr>
        <p:spPr bwMode="auto">
          <a:xfrm>
            <a:off x="6511925" y="2276475"/>
            <a:ext cx="2236788" cy="7493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tr-TR" altLang="tr-TR" sz="2000" b="1">
              <a:solidFill>
                <a:srgbClr val="000000"/>
              </a:solidFill>
              <a:latin typeface="Arial" panose="020B0604020202020204" pitchFamily="34" charset="0"/>
            </a:endParaRPr>
          </a:p>
          <a:p>
            <a:pPr algn="ctr">
              <a:spcBef>
                <a:spcPct val="0"/>
              </a:spcBef>
              <a:buFontTx/>
              <a:buNone/>
            </a:pPr>
            <a:r>
              <a:rPr lang="tr-TR" altLang="tr-TR" sz="2000" b="1">
                <a:solidFill>
                  <a:srgbClr val="000000"/>
                </a:solidFill>
                <a:latin typeface="Arial" panose="020B0604020202020204" pitchFamily="34" charset="0"/>
              </a:rPr>
              <a:t>Hazine ve Maliye</a:t>
            </a:r>
          </a:p>
          <a:p>
            <a:pPr algn="ctr">
              <a:spcBef>
                <a:spcPct val="0"/>
              </a:spcBef>
              <a:buFontTx/>
              <a:buNone/>
            </a:pPr>
            <a:r>
              <a:rPr lang="tr-TR" altLang="tr-TR" sz="2000" b="1">
                <a:solidFill>
                  <a:srgbClr val="000000"/>
                </a:solidFill>
                <a:latin typeface="Arial" panose="020B0604020202020204" pitchFamily="34" charset="0"/>
              </a:rPr>
              <a:t>Bakanlığı</a:t>
            </a:r>
          </a:p>
          <a:p>
            <a:pPr algn="ctr">
              <a:spcBef>
                <a:spcPct val="0"/>
              </a:spcBef>
              <a:buFontTx/>
              <a:buNone/>
            </a:pPr>
            <a:endParaRPr lang="tr-TR" altLang="tr-TR" sz="2000" b="1">
              <a:solidFill>
                <a:srgbClr val="000000"/>
              </a:solidFill>
              <a:latin typeface="Arial" panose="020B0604020202020204" pitchFamily="34" charset="0"/>
            </a:endParaRPr>
          </a:p>
        </p:txBody>
      </p:sp>
      <p:sp>
        <p:nvSpPr>
          <p:cNvPr id="28679" name="Rectangle 7">
            <a:extLst>
              <a:ext uri="{FF2B5EF4-FFF2-40B4-BE49-F238E27FC236}">
                <a16:creationId xmlns:a16="http://schemas.microsoft.com/office/drawing/2014/main" id="{F7D952CD-9132-C4A6-AB90-E9B9E22B888E}"/>
              </a:ext>
            </a:extLst>
          </p:cNvPr>
          <p:cNvSpPr>
            <a:spLocks noChangeArrowheads="1"/>
          </p:cNvSpPr>
          <p:nvPr/>
        </p:nvSpPr>
        <p:spPr bwMode="auto">
          <a:xfrm>
            <a:off x="3581400" y="4868863"/>
            <a:ext cx="1655763" cy="592137"/>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800" b="1">
                <a:solidFill>
                  <a:srgbClr val="000000"/>
                </a:solidFill>
                <a:latin typeface="Arial" panose="020B0604020202020204" pitchFamily="34" charset="0"/>
              </a:rPr>
              <a:t>KREDİTÖR</a:t>
            </a:r>
          </a:p>
        </p:txBody>
      </p:sp>
      <p:sp>
        <p:nvSpPr>
          <p:cNvPr id="28680" name="Rectangle 8">
            <a:extLst>
              <a:ext uri="{FF2B5EF4-FFF2-40B4-BE49-F238E27FC236}">
                <a16:creationId xmlns:a16="http://schemas.microsoft.com/office/drawing/2014/main" id="{CE1A3EB2-E8AA-C8EA-0370-A317A8085D3C}"/>
              </a:ext>
            </a:extLst>
          </p:cNvPr>
          <p:cNvSpPr>
            <a:spLocks noChangeArrowheads="1"/>
          </p:cNvSpPr>
          <p:nvPr/>
        </p:nvSpPr>
        <p:spPr bwMode="auto">
          <a:xfrm>
            <a:off x="395288" y="333375"/>
            <a:ext cx="7777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PROJE FİNANSMANI</a:t>
            </a:r>
          </a:p>
        </p:txBody>
      </p:sp>
      <p:pic>
        <p:nvPicPr>
          <p:cNvPr id="28681" name="Picture 10" descr="MCj02910050000[1]">
            <a:extLst>
              <a:ext uri="{FF2B5EF4-FFF2-40B4-BE49-F238E27FC236}">
                <a16:creationId xmlns:a16="http://schemas.microsoft.com/office/drawing/2014/main" id="{5AEDA7B4-5AFE-3424-EB8F-83C207F11EA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708400" y="558958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MCj03113420000[1]">
            <a:extLst>
              <a:ext uri="{FF2B5EF4-FFF2-40B4-BE49-F238E27FC236}">
                <a16:creationId xmlns:a16="http://schemas.microsoft.com/office/drawing/2014/main" id="{996397D4-9E61-9306-1E8F-0B1699B1643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779838" y="1916113"/>
            <a:ext cx="1152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Line 12">
            <a:extLst>
              <a:ext uri="{FF2B5EF4-FFF2-40B4-BE49-F238E27FC236}">
                <a16:creationId xmlns:a16="http://schemas.microsoft.com/office/drawing/2014/main" id="{339A9094-DF0C-D321-7583-30625BC54BBA}"/>
              </a:ext>
            </a:extLst>
          </p:cNvPr>
          <p:cNvSpPr>
            <a:spLocks noChangeShapeType="1"/>
          </p:cNvSpPr>
          <p:nvPr/>
        </p:nvSpPr>
        <p:spPr bwMode="auto">
          <a:xfrm flipV="1">
            <a:off x="2627313" y="2492375"/>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4" name="Line 13">
            <a:extLst>
              <a:ext uri="{FF2B5EF4-FFF2-40B4-BE49-F238E27FC236}">
                <a16:creationId xmlns:a16="http://schemas.microsoft.com/office/drawing/2014/main" id="{D0A341E0-7EB6-2A05-4110-C7B049D89147}"/>
              </a:ext>
            </a:extLst>
          </p:cNvPr>
          <p:cNvSpPr>
            <a:spLocks noChangeShapeType="1"/>
          </p:cNvSpPr>
          <p:nvPr/>
        </p:nvSpPr>
        <p:spPr bwMode="auto">
          <a:xfrm>
            <a:off x="5435600" y="2420938"/>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5" name="Line 14">
            <a:extLst>
              <a:ext uri="{FF2B5EF4-FFF2-40B4-BE49-F238E27FC236}">
                <a16:creationId xmlns:a16="http://schemas.microsoft.com/office/drawing/2014/main" id="{F78C8584-DBBD-7C3A-1FB8-1E11D7D178B1}"/>
              </a:ext>
            </a:extLst>
          </p:cNvPr>
          <p:cNvSpPr>
            <a:spLocks noChangeShapeType="1"/>
          </p:cNvSpPr>
          <p:nvPr/>
        </p:nvSpPr>
        <p:spPr bwMode="auto">
          <a:xfrm flipH="1">
            <a:off x="5580063" y="4868863"/>
            <a:ext cx="1433512"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6" name="Line 15">
            <a:extLst>
              <a:ext uri="{FF2B5EF4-FFF2-40B4-BE49-F238E27FC236}">
                <a16:creationId xmlns:a16="http://schemas.microsoft.com/office/drawing/2014/main" id="{99074EAB-5417-E3A6-F250-1A5D767E37A3}"/>
              </a:ext>
            </a:extLst>
          </p:cNvPr>
          <p:cNvSpPr>
            <a:spLocks noChangeShapeType="1"/>
          </p:cNvSpPr>
          <p:nvPr/>
        </p:nvSpPr>
        <p:spPr bwMode="auto">
          <a:xfrm flipH="1" flipV="1">
            <a:off x="1692275" y="5229225"/>
            <a:ext cx="1368425"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7" name="Line 16">
            <a:extLst>
              <a:ext uri="{FF2B5EF4-FFF2-40B4-BE49-F238E27FC236}">
                <a16:creationId xmlns:a16="http://schemas.microsoft.com/office/drawing/2014/main" id="{578985F6-757A-4191-3839-5C42F6ACA62E}"/>
              </a:ext>
            </a:extLst>
          </p:cNvPr>
          <p:cNvSpPr>
            <a:spLocks noChangeShapeType="1"/>
          </p:cNvSpPr>
          <p:nvPr/>
        </p:nvSpPr>
        <p:spPr bwMode="auto">
          <a:xfrm flipV="1">
            <a:off x="2209800" y="4267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8" name="Line 17">
            <a:extLst>
              <a:ext uri="{FF2B5EF4-FFF2-40B4-BE49-F238E27FC236}">
                <a16:creationId xmlns:a16="http://schemas.microsoft.com/office/drawing/2014/main" id="{FEFD415F-E87D-31CA-BFFA-AF4F65EDD8AB}"/>
              </a:ext>
            </a:extLst>
          </p:cNvPr>
          <p:cNvSpPr>
            <a:spLocks noChangeShapeType="1"/>
          </p:cNvSpPr>
          <p:nvPr/>
        </p:nvSpPr>
        <p:spPr bwMode="auto">
          <a:xfrm>
            <a:off x="346075" y="941388"/>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28689" name="Slide Number Placeholder 1">
            <a:extLst>
              <a:ext uri="{FF2B5EF4-FFF2-40B4-BE49-F238E27FC236}">
                <a16:creationId xmlns:a16="http://schemas.microsoft.com/office/drawing/2014/main" id="{CAFE9406-9529-959A-9475-878DD9EE9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05AA859-8F18-1942-8D11-21C846C36A28}" type="slidenum">
              <a:rPr lang="tr-TR" altLang="tr-TR" sz="1200" smtClean="0">
                <a:solidFill>
                  <a:srgbClr val="898989"/>
                </a:solidFill>
                <a:latin typeface="Arial" panose="020B0604020202020204" pitchFamily="34" charset="0"/>
              </a:rPr>
              <a:pPr>
                <a:spcBef>
                  <a:spcPct val="0"/>
                </a:spcBef>
                <a:buFontTx/>
                <a:buNone/>
              </a:pPr>
              <a:t>16</a:t>
            </a:fld>
            <a:endParaRPr lang="tr-TR" altLang="tr-TR" sz="1200">
              <a:solidFill>
                <a:srgbClr val="898989"/>
              </a:solidFill>
              <a:latin typeface="Arial" panose="020B0604020202020204" pitchFamily="34" charset="0"/>
            </a:endParaRPr>
          </a:p>
        </p:txBody>
      </p:sp>
      <p:sp>
        <p:nvSpPr>
          <p:cNvPr id="28690" name="Footer Placeholder 2">
            <a:extLst>
              <a:ext uri="{FF2B5EF4-FFF2-40B4-BE49-F238E27FC236}">
                <a16:creationId xmlns:a16="http://schemas.microsoft.com/office/drawing/2014/main" id="{B9B78E8F-4F4B-A755-7245-2D1988E7AF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D3FF33F-6D49-2FB6-EE42-18FC5F310929}"/>
              </a:ext>
            </a:extLst>
          </p:cNvPr>
          <p:cNvSpPr>
            <a:spLocks noGrp="1"/>
          </p:cNvSpPr>
          <p:nvPr>
            <p:ph type="body" sz="half" idx="1"/>
          </p:nvPr>
        </p:nvSpPr>
        <p:spPr>
          <a:xfrm>
            <a:off x="304800" y="1066800"/>
            <a:ext cx="8001000" cy="412750"/>
          </a:xfrm>
        </p:spPr>
        <p:txBody>
          <a:bodyPr/>
          <a:lstStyle/>
          <a:p>
            <a:pPr eaLnBrk="1" hangingPunct="1">
              <a:lnSpc>
                <a:spcPct val="80000"/>
              </a:lnSpc>
              <a:buFont typeface="Wingdings" pitchFamily="2" charset="2"/>
              <a:buChar char="ü"/>
            </a:pPr>
            <a:r>
              <a:rPr lang="tr-TR" altLang="tr-TR" sz="2500" b="1" u="sng">
                <a:solidFill>
                  <a:schemeClr val="accent2"/>
                </a:solidFill>
              </a:rPr>
              <a:t>TAHVİL İHRAÇLARI</a:t>
            </a:r>
            <a:r>
              <a:rPr lang="tr-TR" altLang="tr-TR" sz="2500" b="1" i="1" u="sng">
                <a:solidFill>
                  <a:schemeClr val="accent2"/>
                </a:solidFill>
              </a:rPr>
              <a:t>	</a:t>
            </a:r>
            <a:r>
              <a:rPr lang="tr-TR" altLang="tr-TR" sz="2200" b="1" i="1"/>
              <a:t>	</a:t>
            </a:r>
            <a:r>
              <a:rPr lang="tr-TR" altLang="tr-TR" sz="2200" i="1"/>
              <a:t>	</a:t>
            </a:r>
            <a:endParaRPr lang="tr-TR" altLang="tr-TR" sz="2200"/>
          </a:p>
        </p:txBody>
      </p:sp>
      <p:pic>
        <p:nvPicPr>
          <p:cNvPr id="30722" name="Picture 3">
            <a:extLst>
              <a:ext uri="{FF2B5EF4-FFF2-40B4-BE49-F238E27FC236}">
                <a16:creationId xmlns:a16="http://schemas.microsoft.com/office/drawing/2014/main" id="{57D093F1-279E-2804-4BC0-F555F3086A6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71575" y="3443288"/>
            <a:ext cx="1320800" cy="1158875"/>
          </a:xfrm>
        </p:spPr>
      </p:pic>
      <p:sp>
        <p:nvSpPr>
          <p:cNvPr id="30723" name="Rectangle 4">
            <a:extLst>
              <a:ext uri="{FF2B5EF4-FFF2-40B4-BE49-F238E27FC236}">
                <a16:creationId xmlns:a16="http://schemas.microsoft.com/office/drawing/2014/main" id="{9632A4F9-314F-7216-E967-D5618FBF199C}"/>
              </a:ext>
            </a:extLst>
          </p:cNvPr>
          <p:cNvSpPr>
            <a:spLocks noChangeArrowheads="1"/>
          </p:cNvSpPr>
          <p:nvPr/>
        </p:nvSpPr>
        <p:spPr bwMode="auto">
          <a:xfrm>
            <a:off x="611188" y="220503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Hazine ve Maliye </a:t>
            </a:r>
          </a:p>
          <a:p>
            <a:pPr algn="ctr">
              <a:spcBef>
                <a:spcPct val="0"/>
              </a:spcBef>
              <a:buFontTx/>
              <a:buNone/>
            </a:pPr>
            <a:r>
              <a:rPr lang="tr-TR" altLang="tr-TR" sz="2000" b="1">
                <a:solidFill>
                  <a:srgbClr val="000000"/>
                </a:solidFill>
                <a:latin typeface="Arial" panose="020B0604020202020204" pitchFamily="34" charset="0"/>
              </a:rPr>
              <a:t>Bakanlığı</a:t>
            </a:r>
          </a:p>
        </p:txBody>
      </p:sp>
      <p:sp>
        <p:nvSpPr>
          <p:cNvPr id="30724" name="Rectangle 5">
            <a:extLst>
              <a:ext uri="{FF2B5EF4-FFF2-40B4-BE49-F238E27FC236}">
                <a16:creationId xmlns:a16="http://schemas.microsoft.com/office/drawing/2014/main" id="{E74859FC-033D-B541-69CA-37BE7DEC7D58}"/>
              </a:ext>
            </a:extLst>
          </p:cNvPr>
          <p:cNvSpPr>
            <a:spLocks noChangeArrowheads="1"/>
          </p:cNvSpPr>
          <p:nvPr/>
        </p:nvSpPr>
        <p:spPr bwMode="auto">
          <a:xfrm>
            <a:off x="6156325" y="2133600"/>
            <a:ext cx="2209800" cy="9906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ULUSLARASI </a:t>
            </a:r>
          </a:p>
          <a:p>
            <a:pPr algn="ctr">
              <a:spcBef>
                <a:spcPct val="0"/>
              </a:spcBef>
              <a:buFontTx/>
              <a:buNone/>
            </a:pPr>
            <a:r>
              <a:rPr lang="tr-TR" altLang="tr-TR" sz="2000" b="1">
                <a:solidFill>
                  <a:srgbClr val="000000"/>
                </a:solidFill>
                <a:latin typeface="Arial" panose="020B0604020202020204" pitchFamily="34" charset="0"/>
              </a:rPr>
              <a:t>SERMAYE </a:t>
            </a:r>
          </a:p>
          <a:p>
            <a:pPr algn="ctr">
              <a:spcBef>
                <a:spcPct val="0"/>
              </a:spcBef>
              <a:buFontTx/>
              <a:buNone/>
            </a:pPr>
            <a:r>
              <a:rPr lang="tr-TR" altLang="tr-TR" sz="2000" b="1">
                <a:solidFill>
                  <a:srgbClr val="000000"/>
                </a:solidFill>
                <a:latin typeface="Arial" panose="020B0604020202020204" pitchFamily="34" charset="0"/>
              </a:rPr>
              <a:t>PİYASALARI</a:t>
            </a:r>
          </a:p>
        </p:txBody>
      </p:sp>
      <p:sp>
        <p:nvSpPr>
          <p:cNvPr id="30725" name="Rectangle 6">
            <a:extLst>
              <a:ext uri="{FF2B5EF4-FFF2-40B4-BE49-F238E27FC236}">
                <a16:creationId xmlns:a16="http://schemas.microsoft.com/office/drawing/2014/main" id="{29415A94-433C-8DBD-597E-4A97C88DED40}"/>
              </a:ext>
            </a:extLst>
          </p:cNvPr>
          <p:cNvSpPr>
            <a:spLocks noChangeArrowheads="1"/>
          </p:cNvSpPr>
          <p:nvPr/>
        </p:nvSpPr>
        <p:spPr bwMode="auto">
          <a:xfrm>
            <a:off x="1385888" y="268288"/>
            <a:ext cx="6264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PROGRAM FİNANSMANI</a:t>
            </a:r>
          </a:p>
        </p:txBody>
      </p:sp>
      <p:pic>
        <p:nvPicPr>
          <p:cNvPr id="30726" name="Picture 7" descr="MCj02910050000[1]">
            <a:extLst>
              <a:ext uri="{FF2B5EF4-FFF2-40B4-BE49-F238E27FC236}">
                <a16:creationId xmlns:a16="http://schemas.microsoft.com/office/drawing/2014/main" id="{512B0308-4BCC-2BFE-6303-C8186D3218D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04025" y="328453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a:extLst>
              <a:ext uri="{FF2B5EF4-FFF2-40B4-BE49-F238E27FC236}">
                <a16:creationId xmlns:a16="http://schemas.microsoft.com/office/drawing/2014/main" id="{EAEBB5CD-3002-3B7A-0101-1FFFE7621712}"/>
              </a:ext>
            </a:extLst>
          </p:cNvPr>
          <p:cNvSpPr>
            <a:spLocks noChangeArrowheads="1"/>
          </p:cNvSpPr>
          <p:nvPr/>
        </p:nvSpPr>
        <p:spPr bwMode="auto">
          <a:xfrm>
            <a:off x="3492500" y="4581525"/>
            <a:ext cx="26638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LİDER BANKA</a:t>
            </a:r>
          </a:p>
        </p:txBody>
      </p:sp>
      <p:sp>
        <p:nvSpPr>
          <p:cNvPr id="30728" name="Rectangle 9">
            <a:extLst>
              <a:ext uri="{FF2B5EF4-FFF2-40B4-BE49-F238E27FC236}">
                <a16:creationId xmlns:a16="http://schemas.microsoft.com/office/drawing/2014/main" id="{2411E22D-40B7-F230-4DDB-9EAA9539A6D4}"/>
              </a:ext>
            </a:extLst>
          </p:cNvPr>
          <p:cNvSpPr>
            <a:spLocks noChangeArrowheads="1"/>
          </p:cNvSpPr>
          <p:nvPr/>
        </p:nvSpPr>
        <p:spPr bwMode="auto">
          <a:xfrm>
            <a:off x="971550"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29" name="Rectangle 10">
            <a:extLst>
              <a:ext uri="{FF2B5EF4-FFF2-40B4-BE49-F238E27FC236}">
                <a16:creationId xmlns:a16="http://schemas.microsoft.com/office/drawing/2014/main" id="{713CA1C4-B7A3-E5B2-59C2-6910666B7362}"/>
              </a:ext>
            </a:extLst>
          </p:cNvPr>
          <p:cNvSpPr>
            <a:spLocks noChangeArrowheads="1"/>
          </p:cNvSpPr>
          <p:nvPr/>
        </p:nvSpPr>
        <p:spPr bwMode="auto">
          <a:xfrm>
            <a:off x="363537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0" name="Rectangle 11">
            <a:extLst>
              <a:ext uri="{FF2B5EF4-FFF2-40B4-BE49-F238E27FC236}">
                <a16:creationId xmlns:a16="http://schemas.microsoft.com/office/drawing/2014/main" id="{3AF19B9A-DF56-A67C-9C6F-FF3C1ADAB27F}"/>
              </a:ext>
            </a:extLst>
          </p:cNvPr>
          <p:cNvSpPr>
            <a:spLocks noChangeArrowheads="1"/>
          </p:cNvSpPr>
          <p:nvPr/>
        </p:nvSpPr>
        <p:spPr bwMode="auto">
          <a:xfrm>
            <a:off x="637222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1" name="Line 12">
            <a:extLst>
              <a:ext uri="{FF2B5EF4-FFF2-40B4-BE49-F238E27FC236}">
                <a16:creationId xmlns:a16="http://schemas.microsoft.com/office/drawing/2014/main" id="{3D79A10C-5A9B-506A-89BE-9475AD94E3DE}"/>
              </a:ext>
            </a:extLst>
          </p:cNvPr>
          <p:cNvSpPr>
            <a:spLocks noChangeShapeType="1"/>
          </p:cNvSpPr>
          <p:nvPr/>
        </p:nvSpPr>
        <p:spPr bwMode="auto">
          <a:xfrm flipV="1">
            <a:off x="2411413" y="4941888"/>
            <a:ext cx="936625"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2" name="Line 13">
            <a:extLst>
              <a:ext uri="{FF2B5EF4-FFF2-40B4-BE49-F238E27FC236}">
                <a16:creationId xmlns:a16="http://schemas.microsoft.com/office/drawing/2014/main" id="{393E7162-D369-F868-55CD-5086D27037A9}"/>
              </a:ext>
            </a:extLst>
          </p:cNvPr>
          <p:cNvSpPr>
            <a:spLocks noChangeShapeType="1"/>
          </p:cNvSpPr>
          <p:nvPr/>
        </p:nvSpPr>
        <p:spPr bwMode="auto">
          <a:xfrm flipV="1">
            <a:off x="4716463" y="53006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3" name="Line 14">
            <a:extLst>
              <a:ext uri="{FF2B5EF4-FFF2-40B4-BE49-F238E27FC236}">
                <a16:creationId xmlns:a16="http://schemas.microsoft.com/office/drawing/2014/main" id="{507A0D6F-DC63-D8DD-A551-F5E5AD8F356E}"/>
              </a:ext>
            </a:extLst>
          </p:cNvPr>
          <p:cNvSpPr>
            <a:spLocks noChangeShapeType="1"/>
          </p:cNvSpPr>
          <p:nvPr/>
        </p:nvSpPr>
        <p:spPr bwMode="auto">
          <a:xfrm flipH="1" flipV="1">
            <a:off x="6443663" y="5013325"/>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4" name="Line 15">
            <a:extLst>
              <a:ext uri="{FF2B5EF4-FFF2-40B4-BE49-F238E27FC236}">
                <a16:creationId xmlns:a16="http://schemas.microsoft.com/office/drawing/2014/main" id="{DE40FA2E-4080-479F-B370-4A9EEE48D93B}"/>
              </a:ext>
            </a:extLst>
          </p:cNvPr>
          <p:cNvSpPr>
            <a:spLocks noChangeShapeType="1"/>
          </p:cNvSpPr>
          <p:nvPr/>
        </p:nvSpPr>
        <p:spPr bwMode="auto">
          <a:xfrm flipV="1">
            <a:off x="4932363" y="3284538"/>
            <a:ext cx="1655762"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5" name="Line 16">
            <a:extLst>
              <a:ext uri="{FF2B5EF4-FFF2-40B4-BE49-F238E27FC236}">
                <a16:creationId xmlns:a16="http://schemas.microsoft.com/office/drawing/2014/main" id="{201E80DC-C5C7-F6D1-2935-D1C34AD45F10}"/>
              </a:ext>
            </a:extLst>
          </p:cNvPr>
          <p:cNvSpPr>
            <a:spLocks noChangeShapeType="1"/>
          </p:cNvSpPr>
          <p:nvPr/>
        </p:nvSpPr>
        <p:spPr bwMode="auto">
          <a:xfrm>
            <a:off x="2987675" y="2781300"/>
            <a:ext cx="1512888"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6" name="Line 17">
            <a:extLst>
              <a:ext uri="{FF2B5EF4-FFF2-40B4-BE49-F238E27FC236}">
                <a16:creationId xmlns:a16="http://schemas.microsoft.com/office/drawing/2014/main" id="{1B6FBB45-99FA-8FD1-3F3D-8691CE401703}"/>
              </a:ext>
            </a:extLst>
          </p:cNvPr>
          <p:cNvSpPr>
            <a:spLocks noChangeShapeType="1"/>
          </p:cNvSpPr>
          <p:nvPr/>
        </p:nvSpPr>
        <p:spPr bwMode="auto">
          <a:xfrm flipH="1">
            <a:off x="3348038" y="2492375"/>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7" name="Rectangle 18">
            <a:extLst>
              <a:ext uri="{FF2B5EF4-FFF2-40B4-BE49-F238E27FC236}">
                <a16:creationId xmlns:a16="http://schemas.microsoft.com/office/drawing/2014/main" id="{67FEB7F7-8267-8AEC-7571-FA9735D5C21F}"/>
              </a:ext>
            </a:extLst>
          </p:cNvPr>
          <p:cNvSpPr>
            <a:spLocks noChangeArrowheads="1"/>
          </p:cNvSpPr>
          <p:nvPr/>
        </p:nvSpPr>
        <p:spPr bwMode="auto">
          <a:xfrm>
            <a:off x="3348038" y="1676400"/>
            <a:ext cx="5032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8" name="Rectangle 19">
            <a:extLst>
              <a:ext uri="{FF2B5EF4-FFF2-40B4-BE49-F238E27FC236}">
                <a16:creationId xmlns:a16="http://schemas.microsoft.com/office/drawing/2014/main" id="{6654FAA4-AA8B-93F9-1913-F01511F9D558}"/>
              </a:ext>
            </a:extLst>
          </p:cNvPr>
          <p:cNvSpPr>
            <a:spLocks noChangeArrowheads="1"/>
          </p:cNvSpPr>
          <p:nvPr/>
        </p:nvSpPr>
        <p:spPr bwMode="auto">
          <a:xfrm>
            <a:off x="5292725" y="1703388"/>
            <a:ext cx="692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9" name="Rectangle 20">
            <a:extLst>
              <a:ext uri="{FF2B5EF4-FFF2-40B4-BE49-F238E27FC236}">
                <a16:creationId xmlns:a16="http://schemas.microsoft.com/office/drawing/2014/main" id="{94321A3B-3180-437C-E56B-EBD17829B142}"/>
              </a:ext>
            </a:extLst>
          </p:cNvPr>
          <p:cNvSpPr>
            <a:spLocks noChangeArrowheads="1"/>
          </p:cNvSpPr>
          <p:nvPr/>
        </p:nvSpPr>
        <p:spPr bwMode="auto">
          <a:xfrm>
            <a:off x="4284663" y="1703388"/>
            <a:ext cx="473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p>
        </p:txBody>
      </p:sp>
      <p:sp>
        <p:nvSpPr>
          <p:cNvPr id="30740" name="Line 21">
            <a:extLst>
              <a:ext uri="{FF2B5EF4-FFF2-40B4-BE49-F238E27FC236}">
                <a16:creationId xmlns:a16="http://schemas.microsoft.com/office/drawing/2014/main" id="{BCDF94DE-A2D8-3B30-D16E-2E97922DA266}"/>
              </a:ext>
            </a:extLst>
          </p:cNvPr>
          <p:cNvSpPr>
            <a:spLocks noChangeShapeType="1"/>
          </p:cNvSpPr>
          <p:nvPr/>
        </p:nvSpPr>
        <p:spPr bwMode="auto">
          <a:xfrm>
            <a:off x="346075" y="874713"/>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0741" name="Slide Number Placeholder 1">
            <a:extLst>
              <a:ext uri="{FF2B5EF4-FFF2-40B4-BE49-F238E27FC236}">
                <a16:creationId xmlns:a16="http://schemas.microsoft.com/office/drawing/2014/main" id="{4A6EE1E2-B7D9-6828-090F-01B9EFAD02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DFD0A4-3C50-7548-B8BA-AC5AEFE8D75B}" type="slidenum">
              <a:rPr lang="tr-TR" altLang="tr-TR" sz="1200" smtClean="0">
                <a:solidFill>
                  <a:srgbClr val="898989"/>
                </a:solidFill>
                <a:latin typeface="Arial" panose="020B0604020202020204" pitchFamily="34" charset="0"/>
              </a:rPr>
              <a:pPr>
                <a:spcBef>
                  <a:spcPct val="0"/>
                </a:spcBef>
                <a:buFontTx/>
                <a:buNone/>
              </a:pPr>
              <a:t>17</a:t>
            </a:fld>
            <a:endParaRPr lang="tr-TR" altLang="tr-TR" sz="1200">
              <a:solidFill>
                <a:srgbClr val="898989"/>
              </a:solidFill>
              <a:latin typeface="Arial" panose="020B0604020202020204" pitchFamily="34" charset="0"/>
            </a:endParaRPr>
          </a:p>
        </p:txBody>
      </p:sp>
      <p:sp>
        <p:nvSpPr>
          <p:cNvPr id="30742" name="Footer Placeholder 2">
            <a:extLst>
              <a:ext uri="{FF2B5EF4-FFF2-40B4-BE49-F238E27FC236}">
                <a16:creationId xmlns:a16="http://schemas.microsoft.com/office/drawing/2014/main" id="{7408B800-AEF7-566E-DD1E-92679C52A4C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AF6458BA-99EA-E0F6-69BE-0E48CF9F2353}"/>
              </a:ext>
            </a:extLst>
          </p:cNvPr>
          <p:cNvSpPr>
            <a:spLocks noGrp="1"/>
          </p:cNvSpPr>
          <p:nvPr>
            <p:ph type="title"/>
          </p:nvPr>
        </p:nvSpPr>
        <p:spPr/>
        <p:txBody>
          <a:bodyPr/>
          <a:lstStyle/>
          <a:p>
            <a:pPr eaLnBrk="1" hangingPunct="1"/>
            <a:r>
              <a:rPr lang="tr-TR" altLang="tr-TR" sz="2400"/>
              <a:t>Dış Borçlanmada Tahvil İhraçları</a:t>
            </a:r>
            <a:endParaRPr lang="en-US" altLang="tr-TR" sz="2400"/>
          </a:p>
        </p:txBody>
      </p:sp>
      <p:sp>
        <p:nvSpPr>
          <p:cNvPr id="32770" name="Rectangle 3">
            <a:extLst>
              <a:ext uri="{FF2B5EF4-FFF2-40B4-BE49-F238E27FC236}">
                <a16:creationId xmlns:a16="http://schemas.microsoft.com/office/drawing/2014/main" id="{54FC1D2C-36E4-922D-9198-19DB3460F4DE}"/>
              </a:ext>
            </a:extLst>
          </p:cNvPr>
          <p:cNvSpPr>
            <a:spLocks noGrp="1"/>
          </p:cNvSpPr>
          <p:nvPr>
            <p:ph idx="1"/>
          </p:nvPr>
        </p:nvSpPr>
        <p:spPr/>
        <p:txBody>
          <a:bodyPr/>
          <a:lstStyle/>
          <a:p>
            <a:pPr eaLnBrk="1" hangingPunct="1"/>
            <a:r>
              <a:rPr lang="tr-TR" altLang="tr-TR"/>
              <a:t>Uzun yıllar proje kredisi ile borçlanma yapılmış ve yatırım amaçlı borç alınmıştır</a:t>
            </a:r>
          </a:p>
          <a:p>
            <a:pPr eaLnBrk="1" hangingPunct="1"/>
            <a:r>
              <a:rPr lang="tr-TR" altLang="tr-TR"/>
              <a:t>Sermaye piyasalarının serbestleştirilmesi sonrası iç borçlanma piyasasına çok sıkışılmaması için yurtdışı tahvil piyasalarından borçlanılmasına 1988 yılında başlanmıştır.</a:t>
            </a:r>
          </a:p>
          <a:p>
            <a:pPr eaLnBrk="1" hangingPunct="1"/>
            <a:endParaRPr lang="en-US" altLang="tr-TR"/>
          </a:p>
        </p:txBody>
      </p:sp>
      <p:sp>
        <p:nvSpPr>
          <p:cNvPr id="32771" name="Slide Number Placeholder 1">
            <a:extLst>
              <a:ext uri="{FF2B5EF4-FFF2-40B4-BE49-F238E27FC236}">
                <a16:creationId xmlns:a16="http://schemas.microsoft.com/office/drawing/2014/main" id="{8DE0CA3C-9E4A-F44E-D9CB-D423E92947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414C6D-8EBC-0E44-B4A9-59EF9B40F99E}" type="slidenum">
              <a:rPr lang="tr-TR" altLang="tr-TR" sz="1200" smtClean="0">
                <a:solidFill>
                  <a:srgbClr val="898989"/>
                </a:solidFill>
                <a:latin typeface="Arial" panose="020B0604020202020204" pitchFamily="34" charset="0"/>
              </a:rPr>
              <a:pPr>
                <a:spcBef>
                  <a:spcPct val="0"/>
                </a:spcBef>
                <a:buFontTx/>
                <a:buNone/>
              </a:pPr>
              <a:t>18</a:t>
            </a:fld>
            <a:endParaRPr lang="tr-TR" altLang="tr-TR" sz="1200">
              <a:solidFill>
                <a:srgbClr val="898989"/>
              </a:solidFill>
              <a:latin typeface="Arial" panose="020B0604020202020204" pitchFamily="34" charset="0"/>
            </a:endParaRPr>
          </a:p>
        </p:txBody>
      </p:sp>
      <p:sp>
        <p:nvSpPr>
          <p:cNvPr id="32772" name="Footer Placeholder 2">
            <a:extLst>
              <a:ext uri="{FF2B5EF4-FFF2-40B4-BE49-F238E27FC236}">
                <a16:creationId xmlns:a16="http://schemas.microsoft.com/office/drawing/2014/main" id="{68180344-C32C-6331-04F6-EEF9F613F13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C9BF38A-0409-43C9-9E93-927E62306B3C}"/>
              </a:ext>
            </a:extLst>
          </p:cNvPr>
          <p:cNvSpPr>
            <a:spLocks noGrp="1"/>
          </p:cNvSpPr>
          <p:nvPr>
            <p:ph type="title"/>
          </p:nvPr>
        </p:nvSpPr>
        <p:spPr/>
        <p:txBody>
          <a:bodyPr/>
          <a:lstStyle/>
          <a:p>
            <a:pPr eaLnBrk="1" hangingPunct="1"/>
            <a:r>
              <a:rPr lang="tr-TR" altLang="tr-TR"/>
              <a:t>Tahvil Ihracı</a:t>
            </a:r>
            <a:endParaRPr lang="en-US" altLang="tr-TR"/>
          </a:p>
        </p:txBody>
      </p:sp>
      <p:sp>
        <p:nvSpPr>
          <p:cNvPr id="33794" name="Rectangle 3">
            <a:extLst>
              <a:ext uri="{FF2B5EF4-FFF2-40B4-BE49-F238E27FC236}">
                <a16:creationId xmlns:a16="http://schemas.microsoft.com/office/drawing/2014/main" id="{5941C83B-9EBE-36F6-61D1-1ADEC41A20C8}"/>
              </a:ext>
            </a:extLst>
          </p:cNvPr>
          <p:cNvSpPr>
            <a:spLocks noGrp="1"/>
          </p:cNvSpPr>
          <p:nvPr>
            <p:ph idx="1"/>
          </p:nvPr>
        </p:nvSpPr>
        <p:spPr/>
        <p:txBody>
          <a:bodyPr/>
          <a:lstStyle/>
          <a:p>
            <a:pPr eaLnBrk="1" hangingPunct="1"/>
            <a:r>
              <a:rPr lang="tr-TR" altLang="tr-TR" sz="2800"/>
              <a:t>Tahvili çıkaran ülkenin / bankanın / şirketin para birimi dışında ihraç edilen , ihracına uluslarası bankaların aracılık ettiği (lead manager, agent, depository ) tek bir ülkede veya çeşitli ülkelerdeki geniş bir yatırımcı bazına ( doktor, bankacı, emekli fonlar vb..) sunulan tahvillerdir.</a:t>
            </a:r>
          </a:p>
          <a:p>
            <a:pPr eaLnBrk="1" hangingPunct="1"/>
            <a:r>
              <a:rPr lang="tr-TR" altLang="tr-TR" sz="2800"/>
              <a:t>Nadiren iskontolu genelde değişken faizli, USTR :Bundesbank, veya LIBOR üzerinde + primli faiz yapısı ile satılırlar.</a:t>
            </a:r>
            <a:endParaRPr lang="en-US" altLang="tr-TR" sz="2800"/>
          </a:p>
        </p:txBody>
      </p:sp>
      <p:sp>
        <p:nvSpPr>
          <p:cNvPr id="33795" name="Slide Number Placeholder 1">
            <a:extLst>
              <a:ext uri="{FF2B5EF4-FFF2-40B4-BE49-F238E27FC236}">
                <a16:creationId xmlns:a16="http://schemas.microsoft.com/office/drawing/2014/main" id="{975ADF2D-6983-3915-370E-0EEB948B99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89E4B5-03F9-8D47-86D7-6912B7A257A8}" type="slidenum">
              <a:rPr lang="tr-TR" altLang="tr-TR" sz="1200" smtClean="0">
                <a:solidFill>
                  <a:srgbClr val="898989"/>
                </a:solidFill>
                <a:latin typeface="Arial" panose="020B0604020202020204" pitchFamily="34" charset="0"/>
              </a:rPr>
              <a:pPr>
                <a:spcBef>
                  <a:spcPct val="0"/>
                </a:spcBef>
                <a:buFontTx/>
                <a:buNone/>
              </a:pPr>
              <a:t>19</a:t>
            </a:fld>
            <a:endParaRPr lang="tr-TR" altLang="tr-TR" sz="1200">
              <a:solidFill>
                <a:srgbClr val="898989"/>
              </a:solidFill>
              <a:latin typeface="Arial" panose="020B0604020202020204" pitchFamily="34" charset="0"/>
            </a:endParaRPr>
          </a:p>
        </p:txBody>
      </p:sp>
      <p:sp>
        <p:nvSpPr>
          <p:cNvPr id="33796" name="Footer Placeholder 2">
            <a:extLst>
              <a:ext uri="{FF2B5EF4-FFF2-40B4-BE49-F238E27FC236}">
                <a16:creationId xmlns:a16="http://schemas.microsoft.com/office/drawing/2014/main" id="{3E9B8918-732C-5259-1835-3B74EA4C1C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9D17D-71C5-63C0-9A39-C520CB16BDCF}"/>
              </a:ext>
            </a:extLst>
          </p:cNvPr>
          <p:cNvSpPr>
            <a:spLocks noGrp="1"/>
          </p:cNvSpPr>
          <p:nvPr>
            <p:ph type="title"/>
          </p:nvPr>
        </p:nvSpPr>
        <p:spPr>
          <a:xfrm>
            <a:off x="457200" y="274638"/>
            <a:ext cx="8229600" cy="994122"/>
          </a:xfrm>
        </p:spPr>
        <p:txBody>
          <a:bodyPr/>
          <a:lstStyle/>
          <a:p>
            <a:r>
              <a:rPr lang="tr-TR" sz="3200" dirty="0"/>
              <a:t>1881’den önceki Osmanlı dış borçları</a:t>
            </a:r>
          </a:p>
        </p:txBody>
      </p:sp>
      <p:pic>
        <p:nvPicPr>
          <p:cNvPr id="6" name="İçerik Yer Tutucusu 5">
            <a:extLst>
              <a:ext uri="{FF2B5EF4-FFF2-40B4-BE49-F238E27FC236}">
                <a16:creationId xmlns:a16="http://schemas.microsoft.com/office/drawing/2014/main" id="{9FFF5AC1-6D93-921E-041E-B7591E651082}"/>
              </a:ext>
            </a:extLst>
          </p:cNvPr>
          <p:cNvPicPr>
            <a:picLocks noGrp="1" noChangeAspect="1"/>
          </p:cNvPicPr>
          <p:nvPr>
            <p:ph idx="1"/>
          </p:nvPr>
        </p:nvPicPr>
        <p:blipFill>
          <a:blip r:embed="rId2"/>
          <a:stretch>
            <a:fillRect/>
          </a:stretch>
        </p:blipFill>
        <p:spPr>
          <a:xfrm>
            <a:off x="1187625" y="1848279"/>
            <a:ext cx="7416824" cy="4508071"/>
          </a:xfrm>
          <a:prstGeom prst="rect">
            <a:avLst/>
          </a:prstGeom>
        </p:spPr>
      </p:pic>
      <p:sp>
        <p:nvSpPr>
          <p:cNvPr id="4" name="Alt Bilgi Yer Tutucusu 3">
            <a:extLst>
              <a:ext uri="{FF2B5EF4-FFF2-40B4-BE49-F238E27FC236}">
                <a16:creationId xmlns:a16="http://schemas.microsoft.com/office/drawing/2014/main" id="{15F139EB-EC13-FD22-DA86-F731FAAEDC5B}"/>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A2CD8029-020B-7F60-010B-1406C9FE3C09}"/>
              </a:ext>
            </a:extLst>
          </p:cNvPr>
          <p:cNvSpPr>
            <a:spLocks noGrp="1"/>
          </p:cNvSpPr>
          <p:nvPr>
            <p:ph type="sldNum" sz="quarter" idx="12"/>
          </p:nvPr>
        </p:nvSpPr>
        <p:spPr/>
        <p:txBody>
          <a:bodyPr/>
          <a:lstStyle/>
          <a:p>
            <a:pPr>
              <a:defRPr/>
            </a:pPr>
            <a:fld id="{F3FCACAE-F813-7143-B7E0-ED32646E745C}" type="slidenum">
              <a:rPr lang="tr-TR" altLang="tr-TR" smtClean="0"/>
              <a:pPr>
                <a:defRPr/>
              </a:pPr>
              <a:t>2</a:t>
            </a:fld>
            <a:endParaRPr lang="tr-TR" altLang="tr-TR"/>
          </a:p>
        </p:txBody>
      </p:sp>
    </p:spTree>
    <p:extLst>
      <p:ext uri="{BB962C8B-B14F-4D97-AF65-F5344CB8AC3E}">
        <p14:creationId xmlns:p14="http://schemas.microsoft.com/office/powerpoint/2010/main" val="300567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58692F6-B9B5-5D7F-AD7B-B4DE36786C94}"/>
              </a:ext>
            </a:extLst>
          </p:cNvPr>
          <p:cNvSpPr>
            <a:spLocks noGrp="1"/>
          </p:cNvSpPr>
          <p:nvPr>
            <p:ph type="title"/>
          </p:nvPr>
        </p:nvSpPr>
        <p:spPr>
          <a:xfrm>
            <a:off x="685800" y="0"/>
            <a:ext cx="7772400" cy="1143000"/>
          </a:xfrm>
        </p:spPr>
        <p:txBody>
          <a:bodyPr/>
          <a:lstStyle/>
          <a:p>
            <a:pPr eaLnBrk="1" hangingPunct="1"/>
            <a:r>
              <a:rPr lang="tr-TR" altLang="tr-TR" sz="2000"/>
              <a:t>Tahvil İhracı Hazırlıkları</a:t>
            </a:r>
            <a:endParaRPr lang="en-US" altLang="tr-TR" sz="2000"/>
          </a:p>
        </p:txBody>
      </p:sp>
      <p:sp>
        <p:nvSpPr>
          <p:cNvPr id="34818" name="Rectangle 3">
            <a:extLst>
              <a:ext uri="{FF2B5EF4-FFF2-40B4-BE49-F238E27FC236}">
                <a16:creationId xmlns:a16="http://schemas.microsoft.com/office/drawing/2014/main" id="{10675F0B-FA48-9EDB-3B30-DAF9350BCEC9}"/>
              </a:ext>
            </a:extLst>
          </p:cNvPr>
          <p:cNvSpPr>
            <a:spLocks noGrp="1"/>
          </p:cNvSpPr>
          <p:nvPr>
            <p:ph idx="1"/>
          </p:nvPr>
        </p:nvSpPr>
        <p:spPr/>
        <p:txBody>
          <a:bodyPr/>
          <a:lstStyle/>
          <a:p>
            <a:pPr eaLnBrk="1" hangingPunct="1">
              <a:lnSpc>
                <a:spcPct val="90000"/>
              </a:lnSpc>
            </a:pPr>
            <a:r>
              <a:rPr lang="tr-TR" altLang="tr-TR" sz="1600"/>
              <a:t>1 . Hazırlık Aşaması</a:t>
            </a:r>
          </a:p>
          <a:p>
            <a:pPr lvl="2" eaLnBrk="1" hangingPunct="1">
              <a:lnSpc>
                <a:spcPct val="90000"/>
              </a:lnSpc>
            </a:pPr>
            <a:r>
              <a:rPr lang="tr-TR" altLang="tr-TR" sz="1600"/>
              <a:t>Kayıt işlemleri ( SEC, Tokyo Maliye Bakanlığı)</a:t>
            </a:r>
          </a:p>
          <a:p>
            <a:pPr lvl="2" eaLnBrk="1" hangingPunct="1">
              <a:lnSpc>
                <a:spcPct val="90000"/>
              </a:lnSpc>
            </a:pPr>
            <a:r>
              <a:rPr lang="tr-TR" altLang="tr-TR" sz="1600"/>
              <a:t>İzahname ( prospectüs) hazırlığı</a:t>
            </a:r>
          </a:p>
          <a:p>
            <a:pPr lvl="2" eaLnBrk="1" hangingPunct="1">
              <a:lnSpc>
                <a:spcPct val="90000"/>
              </a:lnSpc>
            </a:pPr>
            <a:r>
              <a:rPr lang="tr-TR" altLang="tr-TR" sz="1600"/>
              <a:t>Kredi Derecelendirme kuruluşları ile ilişki kurulması</a:t>
            </a:r>
          </a:p>
          <a:p>
            <a:pPr lvl="2" eaLnBrk="1" hangingPunct="1">
              <a:lnSpc>
                <a:spcPct val="90000"/>
              </a:lnSpc>
            </a:pPr>
            <a:r>
              <a:rPr lang="tr-TR" altLang="tr-TR" sz="1600"/>
              <a:t>Yatırımcılarla ilişki kurulması</a:t>
            </a:r>
          </a:p>
          <a:p>
            <a:pPr eaLnBrk="1" hangingPunct="1">
              <a:lnSpc>
                <a:spcPct val="90000"/>
              </a:lnSpc>
            </a:pPr>
            <a:r>
              <a:rPr lang="tr-TR" altLang="tr-TR" sz="1600"/>
              <a:t>2. Piyasaların İzlenmesi Aşaması</a:t>
            </a:r>
          </a:p>
          <a:p>
            <a:pPr lvl="2" eaLnBrk="1" hangingPunct="1">
              <a:lnSpc>
                <a:spcPct val="90000"/>
              </a:lnSpc>
            </a:pPr>
            <a:r>
              <a:rPr lang="tr-TR" altLang="tr-TR" sz="1600"/>
              <a:t>Senede tahmini 6-7 ihraç</a:t>
            </a:r>
          </a:p>
          <a:p>
            <a:pPr lvl="2" eaLnBrk="1" hangingPunct="1">
              <a:lnSpc>
                <a:spcPct val="90000"/>
              </a:lnSpc>
            </a:pPr>
            <a:r>
              <a:rPr lang="tr-TR" altLang="tr-TR" sz="1600"/>
              <a:t>Piyasaların yeni bir ihraca hazır olup olmadığı</a:t>
            </a:r>
          </a:p>
          <a:p>
            <a:pPr lvl="2" eaLnBrk="1" hangingPunct="1">
              <a:lnSpc>
                <a:spcPct val="90000"/>
              </a:lnSpc>
            </a:pPr>
            <a:r>
              <a:rPr lang="tr-TR" altLang="tr-TR" sz="1600"/>
              <a:t>İkincil piyasalarda durum</a:t>
            </a:r>
          </a:p>
          <a:p>
            <a:pPr eaLnBrk="1" hangingPunct="1">
              <a:lnSpc>
                <a:spcPct val="90000"/>
              </a:lnSpc>
            </a:pPr>
            <a:r>
              <a:rPr lang="tr-TR" altLang="tr-TR" sz="1600"/>
              <a:t>3. Teklif değerlendirme Aşaması (para birimi ve vadeye karar verilmesi</a:t>
            </a:r>
          </a:p>
          <a:p>
            <a:pPr lvl="2" eaLnBrk="1" hangingPunct="1">
              <a:lnSpc>
                <a:spcPct val="90000"/>
              </a:lnSpc>
            </a:pPr>
            <a:r>
              <a:rPr lang="tr-TR" altLang="tr-TR" sz="1600"/>
              <a:t>İhracın sorunsuz gerçekleşmesi (Yeterli  talep var mı ?)</a:t>
            </a:r>
          </a:p>
          <a:p>
            <a:pPr lvl="2" eaLnBrk="1" hangingPunct="1">
              <a:lnSpc>
                <a:spcPct val="90000"/>
              </a:lnSpc>
            </a:pPr>
            <a:r>
              <a:rPr lang="tr-TR" altLang="tr-TR" sz="1600"/>
              <a:t>Talep kimden geliyor ? Euro bireysel, Dolar kurumsal yatırımcıya, uzun vade emekli fonlarına yönelik)</a:t>
            </a:r>
          </a:p>
          <a:p>
            <a:pPr lvl="2" eaLnBrk="1" hangingPunct="1">
              <a:lnSpc>
                <a:spcPct val="90000"/>
              </a:lnSpc>
            </a:pPr>
            <a:r>
              <a:rPr lang="tr-TR" altLang="tr-TR" sz="1600"/>
              <a:t>Geri Ödeme Yükü ( Düzgün bir geri ödeme takvimi oluşturulması)</a:t>
            </a:r>
          </a:p>
          <a:p>
            <a:pPr lvl="2" eaLnBrk="1" hangingPunct="1">
              <a:lnSpc>
                <a:spcPct val="90000"/>
              </a:lnSpc>
            </a:pPr>
            <a:r>
              <a:rPr lang="tr-TR" altLang="tr-TR" sz="1600"/>
              <a:t>Sonraki ihraçların geleceği</a:t>
            </a:r>
            <a:endParaRPr lang="en-US" altLang="tr-TR" sz="1600"/>
          </a:p>
        </p:txBody>
      </p:sp>
      <p:sp>
        <p:nvSpPr>
          <p:cNvPr id="34819" name="Slide Number Placeholder 1">
            <a:extLst>
              <a:ext uri="{FF2B5EF4-FFF2-40B4-BE49-F238E27FC236}">
                <a16:creationId xmlns:a16="http://schemas.microsoft.com/office/drawing/2014/main" id="{F0D6C7A2-0198-D03A-5B98-12351FE236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798C98-E816-D245-8EC2-58993697F2C0}" type="slidenum">
              <a:rPr lang="tr-TR" altLang="tr-TR" sz="1200" smtClean="0">
                <a:solidFill>
                  <a:srgbClr val="898989"/>
                </a:solidFill>
                <a:latin typeface="Arial" panose="020B0604020202020204" pitchFamily="34" charset="0"/>
              </a:rPr>
              <a:pPr>
                <a:spcBef>
                  <a:spcPct val="0"/>
                </a:spcBef>
                <a:buFontTx/>
                <a:buNone/>
              </a:pPr>
              <a:t>20</a:t>
            </a:fld>
            <a:endParaRPr lang="tr-TR" altLang="tr-TR" sz="1200">
              <a:solidFill>
                <a:srgbClr val="898989"/>
              </a:solidFill>
              <a:latin typeface="Arial" panose="020B0604020202020204" pitchFamily="34" charset="0"/>
            </a:endParaRPr>
          </a:p>
        </p:txBody>
      </p:sp>
      <p:sp>
        <p:nvSpPr>
          <p:cNvPr id="34820" name="Footer Placeholder 2">
            <a:extLst>
              <a:ext uri="{FF2B5EF4-FFF2-40B4-BE49-F238E27FC236}">
                <a16:creationId xmlns:a16="http://schemas.microsoft.com/office/drawing/2014/main" id="{B2339E3F-D164-A12E-95A7-9309339ABE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80D0865-B8C3-032F-B6A2-909E59871FBA}"/>
              </a:ext>
            </a:extLst>
          </p:cNvPr>
          <p:cNvSpPr>
            <a:spLocks noGrp="1"/>
          </p:cNvSpPr>
          <p:nvPr>
            <p:ph type="title"/>
          </p:nvPr>
        </p:nvSpPr>
        <p:spPr/>
        <p:txBody>
          <a:bodyPr/>
          <a:lstStyle/>
          <a:p>
            <a:pPr eaLnBrk="1" hangingPunct="1"/>
            <a:r>
              <a:rPr lang="tr-TR" altLang="tr-TR" sz="2400"/>
              <a:t>Devam</a:t>
            </a:r>
            <a:endParaRPr lang="en-US" altLang="tr-TR" sz="2400"/>
          </a:p>
        </p:txBody>
      </p:sp>
      <p:sp>
        <p:nvSpPr>
          <p:cNvPr id="35842" name="Rectangle 3">
            <a:extLst>
              <a:ext uri="{FF2B5EF4-FFF2-40B4-BE49-F238E27FC236}">
                <a16:creationId xmlns:a16="http://schemas.microsoft.com/office/drawing/2014/main" id="{20D59F73-676E-4BFB-83D4-288F09A5B095}"/>
              </a:ext>
            </a:extLst>
          </p:cNvPr>
          <p:cNvSpPr>
            <a:spLocks noGrp="1"/>
          </p:cNvSpPr>
          <p:nvPr>
            <p:ph idx="1"/>
          </p:nvPr>
        </p:nvSpPr>
        <p:spPr/>
        <p:txBody>
          <a:bodyPr/>
          <a:lstStyle/>
          <a:p>
            <a:pPr marL="609600" indent="-609600" eaLnBrk="1" hangingPunct="1">
              <a:buFont typeface="Wingdings" pitchFamily="2" charset="2"/>
              <a:buNone/>
            </a:pPr>
            <a:r>
              <a:rPr lang="tr-TR" altLang="tr-TR" sz="1800"/>
              <a:t> </a:t>
            </a:r>
            <a:r>
              <a:rPr lang="tr-TR" altLang="tr-TR" sz="1800" b="1"/>
              <a:t>4. İhracın Gerçekleştirilmesi Aşaması</a:t>
            </a:r>
          </a:p>
          <a:p>
            <a:pPr marL="990600" lvl="1" indent="-533400" eaLnBrk="1" hangingPunct="1"/>
            <a:r>
              <a:rPr lang="tr-TR" altLang="tr-TR" sz="1600"/>
              <a:t>Lider bankanın seçimi ve yetkilendirilmesi (mandate)</a:t>
            </a:r>
          </a:p>
          <a:p>
            <a:pPr marL="990600" lvl="1" indent="-533400" eaLnBrk="1" hangingPunct="1"/>
            <a:r>
              <a:rPr lang="tr-TR" altLang="tr-TR" sz="1600"/>
              <a:t>Lider banka başkanlığında konsorsiyumun talep toplaması ( 1gün)</a:t>
            </a:r>
          </a:p>
          <a:p>
            <a:pPr marL="990600" lvl="1" indent="-533400" eaLnBrk="1" hangingPunct="1"/>
            <a:r>
              <a:rPr lang="tr-TR" altLang="tr-TR" sz="1600"/>
              <a:t>Due diligence (Hukuki inceleme) Yatırımcıları temsil eden hukuçuların ihraçla ilgili sorularının yanıtlanması ve yatırımcılara bir çeşit garanti vermesi</a:t>
            </a:r>
          </a:p>
          <a:p>
            <a:pPr marL="990600" lvl="1" indent="-533400" eaLnBrk="1" hangingPunct="1"/>
            <a:r>
              <a:rPr lang="tr-TR" altLang="tr-TR" sz="1600"/>
              <a:t>Fiyatlamanın yapılması </a:t>
            </a:r>
          </a:p>
          <a:p>
            <a:pPr marL="1752600" lvl="3" indent="-381000" eaLnBrk="1" hangingPunct="1"/>
            <a:r>
              <a:rPr lang="tr-TR" altLang="tr-TR" sz="1600"/>
              <a:t>Talep sahiplerine tahsis, getiri seviyesi , spread ve ihraç fiyatının belirlenmesi</a:t>
            </a:r>
          </a:p>
          <a:p>
            <a:pPr marL="609600" indent="-609600" eaLnBrk="1" hangingPunct="1">
              <a:buFont typeface="Wingdings" pitchFamily="2" charset="2"/>
              <a:buNone/>
            </a:pPr>
            <a:r>
              <a:rPr lang="tr-TR" altLang="tr-TR" sz="2400"/>
              <a:t>5. </a:t>
            </a:r>
            <a:r>
              <a:rPr lang="tr-TR" altLang="tr-TR" sz="2000"/>
              <a:t>İhracın tamamlanması ve paranın Hazine kasasına girmesi</a:t>
            </a:r>
          </a:p>
          <a:p>
            <a:pPr marL="609600" indent="-609600" eaLnBrk="1" hangingPunct="1">
              <a:buFont typeface="Wingdings" pitchFamily="2" charset="2"/>
              <a:buNone/>
            </a:pPr>
            <a:endParaRPr lang="en-US" altLang="tr-TR" sz="2000"/>
          </a:p>
        </p:txBody>
      </p:sp>
      <p:sp>
        <p:nvSpPr>
          <p:cNvPr id="35843" name="Slide Number Placeholder 1">
            <a:extLst>
              <a:ext uri="{FF2B5EF4-FFF2-40B4-BE49-F238E27FC236}">
                <a16:creationId xmlns:a16="http://schemas.microsoft.com/office/drawing/2014/main" id="{2EA21FA8-17FE-6C8D-3507-4F99FC857D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D5100B-9923-2D4F-9B8A-F9AC66CF7F10}" type="slidenum">
              <a:rPr lang="tr-TR" altLang="tr-TR" sz="1200" smtClean="0">
                <a:solidFill>
                  <a:srgbClr val="898989"/>
                </a:solidFill>
                <a:latin typeface="Arial" panose="020B0604020202020204" pitchFamily="34" charset="0"/>
              </a:rPr>
              <a:pPr>
                <a:spcBef>
                  <a:spcPct val="0"/>
                </a:spcBef>
                <a:buFontTx/>
                <a:buNone/>
              </a:pPr>
              <a:t>21</a:t>
            </a:fld>
            <a:endParaRPr lang="tr-TR" altLang="tr-TR" sz="1200">
              <a:solidFill>
                <a:srgbClr val="898989"/>
              </a:solidFill>
              <a:latin typeface="Arial" panose="020B0604020202020204" pitchFamily="34" charset="0"/>
            </a:endParaRPr>
          </a:p>
        </p:txBody>
      </p:sp>
      <p:sp>
        <p:nvSpPr>
          <p:cNvPr id="35844" name="Footer Placeholder 2">
            <a:extLst>
              <a:ext uri="{FF2B5EF4-FFF2-40B4-BE49-F238E27FC236}">
                <a16:creationId xmlns:a16="http://schemas.microsoft.com/office/drawing/2014/main" id="{3B5787C6-8D0D-149D-82D7-70A1173DB5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A7C35175-5CF8-92CE-1FA6-BD5A02A35576}"/>
              </a:ext>
            </a:extLst>
          </p:cNvPr>
          <p:cNvSpPr>
            <a:spLocks noGrp="1"/>
          </p:cNvSpPr>
          <p:nvPr>
            <p:ph type="title"/>
          </p:nvPr>
        </p:nvSpPr>
        <p:spPr/>
        <p:txBody>
          <a:bodyPr/>
          <a:lstStyle/>
          <a:p>
            <a:pPr eaLnBrk="1" hangingPunct="1"/>
            <a:r>
              <a:rPr lang="en-GB" altLang="tr-TR" sz="3200" b="1" i="1"/>
              <a:t>Borç Erteleme </a:t>
            </a:r>
            <a:r>
              <a:rPr lang="tr-TR" altLang="tr-TR" sz="3200" b="1" i="1"/>
              <a:t/>
            </a:r>
            <a:br>
              <a:rPr lang="tr-TR" altLang="tr-TR" sz="3200" b="1" i="1"/>
            </a:br>
            <a:r>
              <a:rPr lang="tr-TR" altLang="tr-TR" sz="3200"/>
              <a:t>Normal Dışı Borç Ödeme Yöntemleri</a:t>
            </a:r>
          </a:p>
        </p:txBody>
      </p:sp>
      <p:sp>
        <p:nvSpPr>
          <p:cNvPr id="36866" name="Rectangle 3">
            <a:extLst>
              <a:ext uri="{FF2B5EF4-FFF2-40B4-BE49-F238E27FC236}">
                <a16:creationId xmlns:a16="http://schemas.microsoft.com/office/drawing/2014/main" id="{180A6F1D-555A-6E29-ECAA-229332E10A13}"/>
              </a:ext>
            </a:extLst>
          </p:cNvPr>
          <p:cNvSpPr>
            <a:spLocks noGrp="1"/>
          </p:cNvSpPr>
          <p:nvPr>
            <p:ph idx="1"/>
          </p:nvPr>
        </p:nvSpPr>
        <p:spPr/>
        <p:txBody>
          <a:bodyPr/>
          <a:lstStyle/>
          <a:p>
            <a:pPr algn="just" eaLnBrk="1" hangingPunct="1">
              <a:lnSpc>
                <a:spcPct val="90000"/>
              </a:lnSpc>
              <a:buFont typeface="Wingdings" pitchFamily="2" charset="2"/>
              <a:buNone/>
            </a:pPr>
            <a:r>
              <a:rPr lang="en-GB" altLang="tr-TR" sz="1800" b="1"/>
              <a:t>Konsolidasyon :</a:t>
            </a:r>
            <a:r>
              <a:rPr lang="en-GB" altLang="tr-TR" sz="1800"/>
              <a:t> Vadesi gelen bir borcun ödenememesi halinde anapara ve faizi ile birlikte yeni bir borç olarak  vadesi eskisine oranla uzatılarak ve faizi yükseltilerek yeni bir ödeme planına bağlanmasıdır.Gönüllü veya zorunlu olabilir</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en-GB" altLang="tr-TR" sz="1800" b="1"/>
              <a:t>Konversiyon:</a:t>
            </a:r>
            <a:r>
              <a:rPr lang="en-GB" altLang="tr-TR" sz="1800"/>
              <a:t> Borç yükünün azaltılması amacı ile anapara tutar ve vadesi değiştirilmeden faizi düşürülerek yeni bir borca tahvil olunmasıdır.Konsolidasyonda ana amaç borcun vadesini uzatmak,konversiyonda ise borç yükünün hafifletilmesidir.(Bankalarla masaya oturulması örnekleri)</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tr-TR" altLang="tr-TR" sz="1800"/>
              <a:t>Borç Erteleme </a:t>
            </a:r>
            <a:r>
              <a:rPr lang="en-GB" altLang="tr-TR" sz="1800" b="1"/>
              <a:t>( Debt Rescheduling) :</a:t>
            </a:r>
            <a:r>
              <a:rPr lang="en-GB" altLang="tr-TR" sz="1800"/>
              <a:t> Hem borcun vadesini hem de faizini daha uygun koşullu hale getirme işlemi olup, Özellikle </a:t>
            </a:r>
            <a:r>
              <a:rPr lang="tr-TR" altLang="tr-TR" sz="1800"/>
              <a:t>1980 e kadar muhtelif </a:t>
            </a:r>
            <a:r>
              <a:rPr lang="en-GB" altLang="tr-TR" sz="1800"/>
              <a:t> yıllarda Türkiye bu yolla bir kısım dış borcunu ertelemiştir.</a:t>
            </a:r>
          </a:p>
          <a:p>
            <a:pPr algn="just" eaLnBrk="1" hangingPunct="1">
              <a:lnSpc>
                <a:spcPct val="90000"/>
              </a:lnSpc>
              <a:buFont typeface="Wingdings" pitchFamily="2" charset="2"/>
              <a:buNone/>
            </a:pPr>
            <a:r>
              <a:rPr lang="en-GB" altLang="tr-TR" sz="1800" i="1"/>
              <a:t> </a:t>
            </a:r>
            <a:endParaRPr lang="en-GB" altLang="tr-TR" sz="1800"/>
          </a:p>
          <a:p>
            <a:pPr eaLnBrk="1" hangingPunct="1">
              <a:lnSpc>
                <a:spcPct val="90000"/>
              </a:lnSpc>
              <a:buFont typeface="Wingdings" pitchFamily="2" charset="2"/>
              <a:buNone/>
            </a:pPr>
            <a:endParaRPr lang="tr-TR" altLang="tr-TR" sz="1800"/>
          </a:p>
        </p:txBody>
      </p:sp>
      <p:sp>
        <p:nvSpPr>
          <p:cNvPr id="36867" name="Slide Number Placeholder 1">
            <a:extLst>
              <a:ext uri="{FF2B5EF4-FFF2-40B4-BE49-F238E27FC236}">
                <a16:creationId xmlns:a16="http://schemas.microsoft.com/office/drawing/2014/main" id="{CE8C74F4-9A5B-5BC1-0CAF-76E04A7AE1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773BE-E5E3-F447-8BB5-3185C0FCE707}" type="slidenum">
              <a:rPr lang="tr-TR" altLang="tr-TR" sz="1200" smtClean="0">
                <a:solidFill>
                  <a:srgbClr val="898989"/>
                </a:solidFill>
                <a:latin typeface="Arial" panose="020B0604020202020204" pitchFamily="34" charset="0"/>
              </a:rPr>
              <a:pPr>
                <a:spcBef>
                  <a:spcPct val="0"/>
                </a:spcBef>
                <a:buFontTx/>
                <a:buNone/>
              </a:pPr>
              <a:t>22</a:t>
            </a:fld>
            <a:endParaRPr lang="tr-TR" altLang="tr-TR" sz="1200">
              <a:solidFill>
                <a:srgbClr val="898989"/>
              </a:solidFill>
              <a:latin typeface="Arial" panose="020B0604020202020204" pitchFamily="34" charset="0"/>
            </a:endParaRPr>
          </a:p>
        </p:txBody>
      </p:sp>
      <p:sp>
        <p:nvSpPr>
          <p:cNvPr id="36868" name="Footer Placeholder 2">
            <a:extLst>
              <a:ext uri="{FF2B5EF4-FFF2-40B4-BE49-F238E27FC236}">
                <a16:creationId xmlns:a16="http://schemas.microsoft.com/office/drawing/2014/main" id="{2373727A-092B-59D9-0704-B6650A80CF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a:extLst>
              <a:ext uri="{FF2B5EF4-FFF2-40B4-BE49-F238E27FC236}">
                <a16:creationId xmlns:a16="http://schemas.microsoft.com/office/drawing/2014/main" id="{0C74E07E-3544-73A1-EC59-FF39EDE348B3}"/>
              </a:ext>
            </a:extLst>
          </p:cNvPr>
          <p:cNvSpPr>
            <a:spLocks noGrp="1"/>
          </p:cNvSpPr>
          <p:nvPr>
            <p:ph type="title"/>
          </p:nvPr>
        </p:nvSpPr>
        <p:spPr/>
        <p:txBody>
          <a:bodyPr/>
          <a:lstStyle/>
          <a:p>
            <a:pPr eaLnBrk="1" hangingPunct="1"/>
            <a:r>
              <a:rPr lang="tr-TR" altLang="tr-TR"/>
              <a:t>Borç Ertelemeleri</a:t>
            </a:r>
          </a:p>
        </p:txBody>
      </p:sp>
      <p:sp>
        <p:nvSpPr>
          <p:cNvPr id="37890" name="Rectangle 2">
            <a:extLst>
              <a:ext uri="{FF2B5EF4-FFF2-40B4-BE49-F238E27FC236}">
                <a16:creationId xmlns:a16="http://schemas.microsoft.com/office/drawing/2014/main" id="{9229DCDE-0202-E280-EB34-B2C285CDE553}"/>
              </a:ext>
            </a:extLst>
          </p:cNvPr>
          <p:cNvSpPr>
            <a:spLocks noGrp="1"/>
          </p:cNvSpPr>
          <p:nvPr>
            <p:ph idx="1"/>
          </p:nvPr>
        </p:nvSpPr>
        <p:spPr>
          <a:xfrm>
            <a:off x="611188" y="1981200"/>
            <a:ext cx="8137525" cy="4114800"/>
          </a:xfrm>
        </p:spPr>
        <p:txBody>
          <a:bodyPr/>
          <a:lstStyle/>
          <a:p>
            <a:pPr algn="just" eaLnBrk="1" hangingPunct="1">
              <a:lnSpc>
                <a:spcPct val="80000"/>
              </a:lnSpc>
              <a:buFont typeface="Wingdings" pitchFamily="2" charset="2"/>
              <a:buNone/>
            </a:pPr>
            <a:r>
              <a:rPr lang="tr-TR" altLang="tr-TR" sz="1400" b="1" u="sng"/>
              <a:t>1.Borç Ertelemesi</a:t>
            </a:r>
          </a:p>
          <a:p>
            <a:pPr algn="just" eaLnBrk="1" hangingPunct="1">
              <a:lnSpc>
                <a:spcPct val="80000"/>
              </a:lnSpc>
              <a:buFont typeface="Wingdings" pitchFamily="2" charset="2"/>
              <a:buNone/>
            </a:pPr>
            <a:r>
              <a:rPr lang="tr-TR" altLang="tr-TR" sz="1400"/>
              <a:t>İlk defa Temmuz 1958’de Türkiye dış borcunun </a:t>
            </a:r>
            <a:r>
              <a:rPr lang="tr-TR" altLang="tr-TR" sz="1400" b="1"/>
              <a:t>ertelenmesi</a:t>
            </a:r>
            <a:r>
              <a:rPr lang="tr-TR" altLang="tr-TR" sz="1400"/>
              <a:t> için </a:t>
            </a:r>
          </a:p>
          <a:p>
            <a:pPr algn="just" eaLnBrk="1" hangingPunct="1">
              <a:lnSpc>
                <a:spcPct val="80000"/>
              </a:lnSpc>
              <a:buFont typeface="Wingdings" pitchFamily="2" charset="2"/>
              <a:buNone/>
            </a:pPr>
            <a:r>
              <a:rPr lang="tr-TR" altLang="tr-TR" sz="1400"/>
              <a:t>alacaklılarla masaya oturmuştur. </a:t>
            </a:r>
            <a:r>
              <a:rPr lang="tr-TR" altLang="tr-TR" sz="1400" b="1"/>
              <a:t>4 Ağustos 1958</a:t>
            </a:r>
            <a:r>
              <a:rPr lang="tr-TR" altLang="tr-TR" sz="1400"/>
              <a:t> tarihinde Türkiye moratoryum ilan etmiştir. Aynı tarihte OEEC (Avrupa Ekonomik İşbirliği Örgütü), IMF ve Amerikan Hükümeti ile Türkiye arasında ekonomik koşulların düzeltilmesi ve gerekli istikrar tedbirleri alınması hakkında “İstikrar Programı” yapılması konusunda anlaşmaya varılmıştır. :</a:t>
            </a:r>
          </a:p>
          <a:p>
            <a:pPr algn="just" eaLnBrk="1" hangingPunct="1">
              <a:lnSpc>
                <a:spcPct val="80000"/>
              </a:lnSpc>
              <a:buFont typeface="Wingdings" pitchFamily="2" charset="2"/>
              <a:buNone/>
            </a:pPr>
            <a:r>
              <a:rPr lang="tr-TR" altLang="tr-TR" sz="1400" b="1" u="sng"/>
              <a:t>2. Dış Borç Ertelemesi:</a:t>
            </a:r>
            <a:endParaRPr lang="en-GB" altLang="tr-TR" sz="1400"/>
          </a:p>
          <a:p>
            <a:pPr algn="just" eaLnBrk="1" hangingPunct="1">
              <a:lnSpc>
                <a:spcPct val="80000"/>
              </a:lnSpc>
              <a:buFont typeface="Wingdings" pitchFamily="2" charset="2"/>
              <a:buNone/>
            </a:pPr>
            <a:r>
              <a:rPr lang="tr-TR" altLang="tr-TR" sz="1400" b="1"/>
              <a:t>20 Mayıs 1978</a:t>
            </a:r>
            <a:r>
              <a:rPr lang="tr-TR" altLang="tr-TR" sz="1400"/>
              <a:t> tarihinde </a:t>
            </a:r>
            <a:r>
              <a:rPr lang="tr-TR" altLang="tr-TR" sz="1400" b="1"/>
              <a:t>1.3 milyar ABD dolarlık </a:t>
            </a:r>
            <a:r>
              <a:rPr lang="tr-TR" altLang="tr-TR" sz="1400"/>
              <a:t>Devlet Garantili Ticari Borçların</a:t>
            </a:r>
            <a:r>
              <a:rPr lang="tr-TR" altLang="tr-TR" sz="1400" b="1"/>
              <a:t> </a:t>
            </a:r>
            <a:r>
              <a:rPr lang="tr-TR" altLang="tr-TR" sz="1400"/>
              <a:t>ertelenmesi için Türkiye ile OECD üyesi ülkeler arasında </a:t>
            </a:r>
            <a:r>
              <a:rPr lang="tr-TR" altLang="tr-TR" sz="1400" b="1"/>
              <a:t>erteleme</a:t>
            </a:r>
            <a:r>
              <a:rPr lang="tr-TR" altLang="tr-TR" sz="1400"/>
              <a:t> anlaşması imzalanmıştır.</a:t>
            </a:r>
            <a:endParaRPr lang="tr-TR" altLang="tr-TR" sz="1400" b="1"/>
          </a:p>
          <a:p>
            <a:pPr algn="just" eaLnBrk="1" hangingPunct="1">
              <a:lnSpc>
                <a:spcPct val="80000"/>
              </a:lnSpc>
              <a:buFont typeface="Wingdings" pitchFamily="2" charset="2"/>
              <a:buNone/>
            </a:pPr>
            <a:r>
              <a:rPr lang="tr-TR" altLang="tr-TR" sz="1400" b="1" u="sng"/>
              <a:t> 3. Dış Borç Ertelemesi:</a:t>
            </a:r>
            <a:endParaRPr lang="en-GB" altLang="tr-TR" sz="1400"/>
          </a:p>
          <a:p>
            <a:pPr algn="just" eaLnBrk="1" hangingPunct="1">
              <a:lnSpc>
                <a:spcPct val="80000"/>
              </a:lnSpc>
              <a:buFont typeface="Wingdings" pitchFamily="2" charset="2"/>
              <a:buNone/>
            </a:pPr>
            <a:r>
              <a:rPr lang="tr-TR" altLang="tr-TR" sz="1400"/>
              <a:t>19 Temmuz 1979 tarihinde IMF ile yapılan Stand-By anlaşmasını takiben </a:t>
            </a:r>
            <a:r>
              <a:rPr lang="tr-TR" altLang="tr-TR" sz="1400" b="1"/>
              <a:t>25 Temmuz 1979</a:t>
            </a:r>
            <a:r>
              <a:rPr lang="tr-TR" altLang="tr-TR" sz="1400"/>
              <a:t>’da Türkiye ile OECD üyesi ülkeler arasında 1 Temmuz 1979’dan sonra vadesi dolan </a:t>
            </a:r>
            <a:r>
              <a:rPr lang="tr-TR" altLang="tr-TR" sz="1400" b="1"/>
              <a:t>1.2 milyar ABD dolarlık</a:t>
            </a:r>
            <a:r>
              <a:rPr lang="tr-TR" altLang="tr-TR" sz="1400"/>
              <a:t> Devlet ve Devlet Garantili Ticari Borçların </a:t>
            </a:r>
            <a:r>
              <a:rPr lang="tr-TR" altLang="tr-TR" sz="1400" b="1"/>
              <a:t>ertelenmesi</a:t>
            </a:r>
            <a:r>
              <a:rPr lang="tr-TR" altLang="tr-TR" sz="1400"/>
              <a:t>ne ilişkin “Türkiye’nin Ticari Borçlarının Konsolidasyonuna İlişkin Tutanak” imzalanmıştır.</a:t>
            </a:r>
            <a:endParaRPr lang="en-GB" altLang="tr-TR" sz="1400"/>
          </a:p>
          <a:p>
            <a:pPr algn="just" eaLnBrk="1" hangingPunct="1">
              <a:lnSpc>
                <a:spcPct val="80000"/>
              </a:lnSpc>
              <a:buFont typeface="Wingdings" pitchFamily="2" charset="2"/>
              <a:buNone/>
            </a:pPr>
            <a:r>
              <a:rPr lang="tr-TR" altLang="tr-TR" sz="1400" b="1" u="sng"/>
              <a:t> </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endParaRPr lang="en-GB" altLang="tr-TR" sz="1400"/>
          </a:p>
          <a:p>
            <a:pPr algn="just" eaLnBrk="1" hangingPunct="1">
              <a:lnSpc>
                <a:spcPct val="80000"/>
              </a:lnSpc>
              <a:buFont typeface="Wingdings" pitchFamily="2" charset="2"/>
              <a:buNone/>
            </a:pPr>
            <a:r>
              <a:rPr lang="tr-TR" altLang="tr-TR" sz="1800" i="1"/>
              <a:t> </a:t>
            </a:r>
            <a:endParaRPr lang="en-GB" altLang="tr-TR" sz="1800"/>
          </a:p>
          <a:p>
            <a:pPr algn="just" eaLnBrk="1" hangingPunct="1">
              <a:lnSpc>
                <a:spcPct val="80000"/>
              </a:lnSpc>
              <a:buFont typeface="Wingdings" pitchFamily="2" charset="2"/>
              <a:buNone/>
            </a:pPr>
            <a:r>
              <a:rPr lang="tr-TR" altLang="tr-TR" sz="1800" i="1"/>
              <a:t>  </a:t>
            </a:r>
          </a:p>
        </p:txBody>
      </p:sp>
      <p:sp>
        <p:nvSpPr>
          <p:cNvPr id="37891" name="Slide Number Placeholder 1">
            <a:extLst>
              <a:ext uri="{FF2B5EF4-FFF2-40B4-BE49-F238E27FC236}">
                <a16:creationId xmlns:a16="http://schemas.microsoft.com/office/drawing/2014/main" id="{6E5C9FD4-35D1-8CE5-DDF0-376701B171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7B6199-202A-FB48-8778-E4572FB64784}" type="slidenum">
              <a:rPr lang="tr-TR" altLang="tr-TR" sz="1200" smtClean="0">
                <a:solidFill>
                  <a:srgbClr val="898989"/>
                </a:solidFill>
                <a:latin typeface="Arial" panose="020B0604020202020204" pitchFamily="34" charset="0"/>
              </a:rPr>
              <a:pPr>
                <a:spcBef>
                  <a:spcPct val="0"/>
                </a:spcBef>
                <a:buFontTx/>
                <a:buNone/>
              </a:pPr>
              <a:t>23</a:t>
            </a:fld>
            <a:endParaRPr lang="tr-TR" altLang="tr-TR" sz="1200">
              <a:solidFill>
                <a:srgbClr val="898989"/>
              </a:solidFill>
              <a:latin typeface="Arial" panose="020B0604020202020204" pitchFamily="34" charset="0"/>
            </a:endParaRPr>
          </a:p>
        </p:txBody>
      </p:sp>
      <p:sp>
        <p:nvSpPr>
          <p:cNvPr id="37892" name="Footer Placeholder 2">
            <a:extLst>
              <a:ext uri="{FF2B5EF4-FFF2-40B4-BE49-F238E27FC236}">
                <a16:creationId xmlns:a16="http://schemas.microsoft.com/office/drawing/2014/main" id="{119D4A4E-487F-1444-5DEF-28B50BE4C0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18EF1D8-DA94-6A91-CEE6-CB190A76D2BB}"/>
              </a:ext>
            </a:extLst>
          </p:cNvPr>
          <p:cNvSpPr>
            <a:spLocks noGrp="1"/>
          </p:cNvSpPr>
          <p:nvPr>
            <p:ph type="title"/>
          </p:nvPr>
        </p:nvSpPr>
        <p:spPr>
          <a:xfrm>
            <a:off x="685800" y="357188"/>
            <a:ext cx="7772400" cy="857250"/>
          </a:xfrm>
        </p:spPr>
        <p:txBody>
          <a:bodyPr/>
          <a:lstStyle/>
          <a:p>
            <a:pPr eaLnBrk="1" hangingPunct="1"/>
            <a:r>
              <a:rPr lang="tr-TR" altLang="tr-TR"/>
              <a:t>Borç ertelemeleri</a:t>
            </a:r>
          </a:p>
        </p:txBody>
      </p:sp>
      <p:sp>
        <p:nvSpPr>
          <p:cNvPr id="38914" name="Rectangle 3">
            <a:extLst>
              <a:ext uri="{FF2B5EF4-FFF2-40B4-BE49-F238E27FC236}">
                <a16:creationId xmlns:a16="http://schemas.microsoft.com/office/drawing/2014/main" id="{7CFA9484-89F5-9418-77DF-3B7D224744FE}"/>
              </a:ext>
            </a:extLst>
          </p:cNvPr>
          <p:cNvSpPr>
            <a:spLocks noGrp="1"/>
          </p:cNvSpPr>
          <p:nvPr>
            <p:ph idx="1"/>
          </p:nvPr>
        </p:nvSpPr>
        <p:spPr>
          <a:xfrm>
            <a:off x="1398588" y="2363788"/>
            <a:ext cx="7340600" cy="2701925"/>
          </a:xfrm>
        </p:spPr>
        <p:txBody>
          <a:bodyPr/>
          <a:lstStyle/>
          <a:p>
            <a:pPr algn="just" eaLnBrk="1" hangingPunct="1">
              <a:lnSpc>
                <a:spcPct val="80000"/>
              </a:lnSpc>
              <a:buFont typeface="Wingdings" pitchFamily="2" charset="2"/>
              <a:buNone/>
            </a:pPr>
            <a:r>
              <a:rPr lang="tr-TR" altLang="tr-TR" sz="1400" b="1" u="sng"/>
              <a:t>4. Dış Borç Ertelemesi (Dövize Çevrilebilir Mevduat Hesapları Ödemelerinin Ertelenmesi):</a:t>
            </a:r>
            <a:endParaRPr lang="en-GB" altLang="tr-TR" sz="1400"/>
          </a:p>
          <a:p>
            <a:pPr algn="just" eaLnBrk="1" hangingPunct="1">
              <a:lnSpc>
                <a:spcPct val="80000"/>
              </a:lnSpc>
              <a:buFont typeface="Wingdings" pitchFamily="2" charset="2"/>
              <a:buNone/>
            </a:pPr>
            <a:r>
              <a:rPr lang="tr-TR" altLang="tr-TR" sz="1400"/>
              <a:t>İlk olarak 1967 yılında ticari bankalar nezdinde hariçte yerleşik özel ve tüzel, şahıslara Merkez Bankasınca kur garantisi verilmek suretiyle döviz üzerinden hesap açılmasına ilişkin bu uygulamaya, 13 Temmuz 1979 tarihinde son verilmiştir. </a:t>
            </a:r>
            <a:r>
              <a:rPr lang="tr-TR" altLang="tr-TR" sz="1400" b="1"/>
              <a:t>28 Ağustos 1979</a:t>
            </a:r>
            <a:r>
              <a:rPr lang="tr-TR" altLang="tr-TR" sz="1400"/>
              <a:t> tarihinde </a:t>
            </a:r>
            <a:r>
              <a:rPr lang="tr-TR" altLang="tr-TR" sz="1400" b="1"/>
              <a:t>2.2 milyar ABD dolarlık</a:t>
            </a:r>
            <a:r>
              <a:rPr lang="tr-TR" altLang="tr-TR" sz="1400"/>
              <a:t> bölümü Merkez Bankası borcuna dönüştürülmüş ve </a:t>
            </a:r>
            <a:r>
              <a:rPr lang="tr-TR" altLang="tr-TR" sz="1400" b="1"/>
              <a:t>ertelemeye</a:t>
            </a:r>
            <a:r>
              <a:rPr lang="tr-TR" altLang="tr-TR" sz="1400"/>
              <a:t> tabi tutulmuştur.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Erteleme anlaşması 28 Ağustos 1979 tarihinde borçlu sıfatıyla Merkez Bankası ile garantör olarak Türkiye Cumhuriyetini temsilen Maliye Bakanlığı ve borç veren sıfatı ile DÇM hesapları sahibi 246 banka ve hizmet kuruluşu olarak Citicorp arasında Londra’da imzalanarak 26 Eylül 1979 tarihinde yürürlüğe girmiş ve anapara ve faiz ödemelerinin sonuncusu 1 Eylül 1989 tarihinde yapılarak söz konusu DÇM Erteleme Programı sonuçlandırılmıştır.</a:t>
            </a:r>
            <a:endParaRPr lang="en-GB" altLang="tr-TR" sz="1400"/>
          </a:p>
          <a:p>
            <a:pPr algn="r" eaLnBrk="1" hangingPunct="1">
              <a:lnSpc>
                <a:spcPct val="80000"/>
              </a:lnSpc>
              <a:buFont typeface="Wingdings" pitchFamily="2" charset="2"/>
              <a:buNone/>
            </a:pPr>
            <a:r>
              <a:rPr lang="tr-TR" altLang="tr-TR" sz="1400" b="1"/>
              <a:t> </a:t>
            </a:r>
            <a:endParaRPr lang="en-GB" altLang="tr-TR" sz="1400"/>
          </a:p>
        </p:txBody>
      </p:sp>
      <p:sp>
        <p:nvSpPr>
          <p:cNvPr id="38915" name="Slide Number Placeholder 1">
            <a:extLst>
              <a:ext uri="{FF2B5EF4-FFF2-40B4-BE49-F238E27FC236}">
                <a16:creationId xmlns:a16="http://schemas.microsoft.com/office/drawing/2014/main" id="{CD39F601-2406-12DC-0F2F-59FB2AFB8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5570BED-D9A4-CA4E-9CCE-2D2964AC0407}" type="slidenum">
              <a:rPr lang="tr-TR" altLang="tr-TR" sz="1200" smtClean="0">
                <a:solidFill>
                  <a:srgbClr val="898989"/>
                </a:solidFill>
                <a:latin typeface="Arial" panose="020B0604020202020204" pitchFamily="34" charset="0"/>
              </a:rPr>
              <a:pPr>
                <a:spcBef>
                  <a:spcPct val="0"/>
                </a:spcBef>
                <a:buFontTx/>
                <a:buNone/>
              </a:pPr>
              <a:t>24</a:t>
            </a:fld>
            <a:endParaRPr lang="tr-TR" altLang="tr-TR" sz="1200">
              <a:solidFill>
                <a:srgbClr val="898989"/>
              </a:solidFill>
              <a:latin typeface="Arial" panose="020B0604020202020204" pitchFamily="34" charset="0"/>
            </a:endParaRPr>
          </a:p>
        </p:txBody>
      </p:sp>
      <p:sp>
        <p:nvSpPr>
          <p:cNvPr id="38916" name="Footer Placeholder 2">
            <a:extLst>
              <a:ext uri="{FF2B5EF4-FFF2-40B4-BE49-F238E27FC236}">
                <a16:creationId xmlns:a16="http://schemas.microsoft.com/office/drawing/2014/main" id="{D31C0537-B36D-8459-0EF2-1F008DDB28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4D03D55-EC20-C561-1570-16FE80C82A73}"/>
              </a:ext>
            </a:extLst>
          </p:cNvPr>
          <p:cNvSpPr>
            <a:spLocks noGrp="1"/>
          </p:cNvSpPr>
          <p:nvPr>
            <p:ph type="title"/>
          </p:nvPr>
        </p:nvSpPr>
        <p:spPr>
          <a:xfrm>
            <a:off x="1371600" y="306388"/>
            <a:ext cx="6553200" cy="1065212"/>
          </a:xfrm>
        </p:spPr>
        <p:txBody>
          <a:bodyPr/>
          <a:lstStyle/>
          <a:p>
            <a:pPr eaLnBrk="1" hangingPunct="1"/>
            <a:r>
              <a:rPr lang="tr-TR" altLang="tr-TR"/>
              <a:t>Borç Ertelemeleri</a:t>
            </a:r>
          </a:p>
        </p:txBody>
      </p:sp>
      <p:sp>
        <p:nvSpPr>
          <p:cNvPr id="39938" name="Rectangle 3">
            <a:extLst>
              <a:ext uri="{FF2B5EF4-FFF2-40B4-BE49-F238E27FC236}">
                <a16:creationId xmlns:a16="http://schemas.microsoft.com/office/drawing/2014/main" id="{507F8286-0154-E6B5-34F9-D19511F4C7B8}"/>
              </a:ext>
            </a:extLst>
          </p:cNvPr>
          <p:cNvSpPr>
            <a:spLocks noGrp="1"/>
          </p:cNvSpPr>
          <p:nvPr>
            <p:ph idx="1"/>
          </p:nvPr>
        </p:nvSpPr>
        <p:spPr>
          <a:xfrm>
            <a:off x="609600" y="2362200"/>
            <a:ext cx="8229600" cy="3733800"/>
          </a:xfrm>
        </p:spPr>
        <p:txBody>
          <a:bodyPr/>
          <a:lstStyle/>
          <a:p>
            <a:pPr algn="just" eaLnBrk="1" hangingPunct="1">
              <a:lnSpc>
                <a:spcPct val="80000"/>
              </a:lnSpc>
              <a:buFont typeface="Wingdings" pitchFamily="2" charset="2"/>
              <a:buNone/>
            </a:pPr>
            <a:r>
              <a:rPr lang="tr-TR" altLang="tr-TR" sz="1400" b="1" u="sng"/>
              <a:t>5. Dış Borç Ertelemesi (Garantisiz Ticari Borçların Tasfiyesi):</a:t>
            </a:r>
            <a:endParaRPr lang="en-US" altLang="tr-TR" sz="1400" b="1" u="sng"/>
          </a:p>
          <a:p>
            <a:pPr algn="just" eaLnBrk="1" hangingPunct="1">
              <a:lnSpc>
                <a:spcPct val="80000"/>
              </a:lnSpc>
              <a:buFont typeface="Wingdings" pitchFamily="2" charset="2"/>
              <a:buNone/>
            </a:pPr>
            <a:r>
              <a:rPr lang="tr-TR" altLang="tr-TR" sz="1400"/>
              <a:t>1977-1980 yılları arasında ülkemizin içinde bulunduğu döviz darboğazı nedeniyle vadesi gelmiş ve ödenememiş kısa vadeli ticari borçlarımızdan, Türkiye'ye yapılan ithalat işlemi sırasında mal bedellerinin ödenmesi konusunda ihracatın yapıldığı ülkenin ihracat sigorta kurumunun sigortası bulunmayan ve 31 Aralık 1979 tarihine kadar fiilen ithal edilmiş mallara ait ithalat işlemlerinin tasfiyesi amacıyla, </a:t>
            </a:r>
            <a:r>
              <a:rPr lang="tr-TR" altLang="tr-TR" sz="1400" b="1"/>
              <a:t>30 Mayıs 1980</a:t>
            </a:r>
            <a:r>
              <a:rPr lang="tr-TR" altLang="tr-TR" sz="1400"/>
              <a:t> tarih ve 17002 sayılı Resmi Gazete'de yayımlanan 8/911 sayılı Bakanlar Kurulu Kararı çerçevesinde bir borç </a:t>
            </a:r>
            <a:r>
              <a:rPr lang="tr-TR" altLang="tr-TR" sz="1400" b="1"/>
              <a:t>ertelemesi</a:t>
            </a:r>
            <a:r>
              <a:rPr lang="tr-TR" altLang="tr-TR" sz="1400"/>
              <a:t> yapılarak Garantisiz Ticari Borçların tasfiyesi işlemlerine başlanmıştır.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Söz konusu Karar uyarınca tasfiyeye tabi tutulan işlemlerin tutarı ABD doları cinsinden ifade edildiğinde yaklaşık olarak </a:t>
            </a:r>
            <a:r>
              <a:rPr lang="tr-TR" altLang="tr-TR" sz="1400" b="1"/>
              <a:t>1.4 milyar ABD doları</a:t>
            </a:r>
            <a:r>
              <a:rPr lang="tr-TR" altLang="tr-TR" sz="1400"/>
              <a:t> olup kararın öngördüğü geri ödeme planına göre 21 Şubat 1994 tarihi itibariyle tamamına yakın bir kısmı ödenmiştir. </a:t>
            </a:r>
            <a:endParaRPr lang="en-GB" altLang="tr-TR" sz="1400"/>
          </a:p>
          <a:p>
            <a:pPr algn="just" eaLnBrk="1" hangingPunct="1">
              <a:lnSpc>
                <a:spcPct val="80000"/>
              </a:lnSpc>
              <a:buFont typeface="Wingdings" pitchFamily="2" charset="2"/>
              <a:buNone/>
            </a:pPr>
            <a:r>
              <a:rPr lang="tr-TR" altLang="tr-TR" sz="1400" b="1" u="sng"/>
              <a:t>6. Dış Borç Ertelemesi (Devlet Garantili Ticari Borçların Ertelenmesi):</a:t>
            </a:r>
            <a:endParaRPr lang="en-GB" altLang="tr-TR" sz="1400"/>
          </a:p>
          <a:p>
            <a:pPr algn="just" eaLnBrk="1" hangingPunct="1">
              <a:lnSpc>
                <a:spcPct val="80000"/>
              </a:lnSpc>
              <a:buFont typeface="Wingdings" pitchFamily="2" charset="2"/>
              <a:buNone/>
            </a:pPr>
            <a:r>
              <a:rPr lang="tr-TR" altLang="tr-TR" sz="1400"/>
              <a:t>Türkiye’nin OECD üyesi ülkelere 1980, 1981, 1982 yıllarında vadesi dolan </a:t>
            </a:r>
            <a:r>
              <a:rPr lang="tr-TR" altLang="tr-TR" sz="1400" b="1"/>
              <a:t>3 milyar ABD dolarlık</a:t>
            </a:r>
            <a:r>
              <a:rPr lang="tr-TR" altLang="tr-TR" sz="1400"/>
              <a:t> Devlet Garantili Ticari Borçların ertelenmesi ile ilgili anlaşma </a:t>
            </a:r>
            <a:r>
              <a:rPr lang="tr-TR" altLang="tr-TR" sz="1400" b="1"/>
              <a:t>23 Temmuz 1980</a:t>
            </a:r>
            <a:r>
              <a:rPr lang="tr-TR" altLang="tr-TR" sz="1400"/>
              <a:t> tarihinde imzalanmıştır. </a:t>
            </a:r>
          </a:p>
          <a:p>
            <a:pPr eaLnBrk="1" hangingPunct="1">
              <a:lnSpc>
                <a:spcPct val="80000"/>
              </a:lnSpc>
              <a:buFont typeface="Wingdings" pitchFamily="2" charset="2"/>
              <a:buNone/>
            </a:pPr>
            <a:endParaRPr lang="tr-TR" altLang="tr-TR" sz="1200"/>
          </a:p>
          <a:p>
            <a:pPr eaLnBrk="1" hangingPunct="1">
              <a:lnSpc>
                <a:spcPct val="80000"/>
              </a:lnSpc>
            </a:pPr>
            <a:endParaRPr lang="tr-TR" altLang="tr-TR" sz="1200"/>
          </a:p>
        </p:txBody>
      </p:sp>
      <p:sp>
        <p:nvSpPr>
          <p:cNvPr id="39939" name="Slide Number Placeholder 1">
            <a:extLst>
              <a:ext uri="{FF2B5EF4-FFF2-40B4-BE49-F238E27FC236}">
                <a16:creationId xmlns:a16="http://schemas.microsoft.com/office/drawing/2014/main" id="{E418B99B-77E4-DEF9-8EB9-937232610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7BAA52-534C-CE41-A550-534327092540}" type="slidenum">
              <a:rPr lang="tr-TR" altLang="tr-TR" sz="1200" smtClean="0">
                <a:solidFill>
                  <a:srgbClr val="898989"/>
                </a:solidFill>
                <a:latin typeface="Arial" panose="020B0604020202020204" pitchFamily="34" charset="0"/>
              </a:rPr>
              <a:pPr>
                <a:spcBef>
                  <a:spcPct val="0"/>
                </a:spcBef>
                <a:buFontTx/>
                <a:buNone/>
              </a:pPr>
              <a:t>25</a:t>
            </a:fld>
            <a:endParaRPr lang="tr-TR" altLang="tr-TR" sz="1200">
              <a:solidFill>
                <a:srgbClr val="898989"/>
              </a:solidFill>
              <a:latin typeface="Arial" panose="020B0604020202020204" pitchFamily="34" charset="0"/>
            </a:endParaRPr>
          </a:p>
        </p:txBody>
      </p:sp>
      <p:sp>
        <p:nvSpPr>
          <p:cNvPr id="39940" name="Footer Placeholder 2">
            <a:extLst>
              <a:ext uri="{FF2B5EF4-FFF2-40B4-BE49-F238E27FC236}">
                <a16:creationId xmlns:a16="http://schemas.microsoft.com/office/drawing/2014/main" id="{106261AA-0947-322D-4B28-33007E6EEF8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EFA2185-FB29-8FDB-C73B-D4C6A462343D}"/>
              </a:ext>
            </a:extLst>
          </p:cNvPr>
          <p:cNvSpPr>
            <a:spLocks noGrp="1"/>
          </p:cNvSpPr>
          <p:nvPr>
            <p:ph type="title"/>
          </p:nvPr>
        </p:nvSpPr>
        <p:spPr/>
        <p:txBody>
          <a:bodyPr/>
          <a:lstStyle/>
          <a:p>
            <a:pPr eaLnBrk="1" hangingPunct="1"/>
            <a:r>
              <a:rPr lang="tr-TR" altLang="tr-TR" sz="4000"/>
              <a:t>Diğer Normal Dışı Borç Ödeme Yöntemleri</a:t>
            </a:r>
          </a:p>
        </p:txBody>
      </p:sp>
      <p:sp>
        <p:nvSpPr>
          <p:cNvPr id="40962" name="Rectangle 3">
            <a:extLst>
              <a:ext uri="{FF2B5EF4-FFF2-40B4-BE49-F238E27FC236}">
                <a16:creationId xmlns:a16="http://schemas.microsoft.com/office/drawing/2014/main" id="{68B71C34-C4A4-F754-5A75-7689CB2BBCAF}"/>
              </a:ext>
            </a:extLst>
          </p:cNvPr>
          <p:cNvSpPr>
            <a:spLocks noGrp="1"/>
          </p:cNvSpPr>
          <p:nvPr>
            <p:ph idx="1"/>
          </p:nvPr>
        </p:nvSpPr>
        <p:spPr/>
        <p:txBody>
          <a:bodyPr/>
          <a:lstStyle/>
          <a:p>
            <a:pPr algn="just" eaLnBrk="1" hangingPunct="1">
              <a:buFont typeface="Wingdings" pitchFamily="2" charset="2"/>
              <a:buNone/>
            </a:pPr>
            <a:r>
              <a:rPr lang="en-GB" altLang="tr-TR" sz="1800"/>
              <a:t>Refinancing : Borç ertelemesinin özel bir şeklidir. Süresi dolan belli bir borç için o kreditörden veya bir başkasından daha uygun koşulla alınan yeni bir borçla ödeme yapılmasıdır.Borcun adı </a:t>
            </a:r>
            <a:r>
              <a:rPr lang="tr-TR" altLang="tr-TR" sz="1800"/>
              <a:t>ve türü de</a:t>
            </a:r>
            <a:r>
              <a:rPr lang="en-GB" altLang="tr-TR" sz="1800"/>
              <a:t> değişmiş olur. FMS refinancing gibi.</a:t>
            </a:r>
          </a:p>
          <a:p>
            <a:pPr algn="just" eaLnBrk="1" hangingPunct="1">
              <a:buFont typeface="Wingdings" pitchFamily="2" charset="2"/>
              <a:buNone/>
            </a:pPr>
            <a:r>
              <a:rPr lang="en-GB" altLang="tr-TR" sz="1800"/>
              <a:t>  Swaplar: Daha çok risk yönetimi açısından yapılırlar. Bugün için borç yönetimi açısından uygun olan bir borçlanma ileriki yıllarda risk taşımaya başlayabilir.Örneğin TR nin Yen borçları.,</a:t>
            </a:r>
          </a:p>
          <a:p>
            <a:pPr algn="just" eaLnBrk="1" hangingPunct="1">
              <a:buFont typeface="Wingdings" pitchFamily="2" charset="2"/>
              <a:buNone/>
            </a:pPr>
            <a:r>
              <a:rPr lang="en-GB" altLang="tr-TR" sz="1800"/>
              <a:t> </a:t>
            </a:r>
          </a:p>
          <a:p>
            <a:pPr algn="just" eaLnBrk="1" hangingPunct="1">
              <a:buFont typeface="Wingdings" pitchFamily="2" charset="2"/>
              <a:buNone/>
            </a:pPr>
            <a:r>
              <a:rPr lang="en-GB" altLang="tr-TR" sz="1800"/>
              <a:t>Swaplar borcun denominate</a:t>
            </a:r>
            <a:r>
              <a:rPr lang="tr-TR" altLang="tr-TR" sz="1800"/>
              <a:t> (alındığı)</a:t>
            </a:r>
            <a:r>
              <a:rPr lang="en-GB" altLang="tr-TR" sz="1800"/>
              <a:t> edildiği döviz yerine başka döviz ile yapılabileceği gibi faizin ifade edildiği yapının değişimi ile değişken faiz sabit faiz dönüşümü ile de yapılabilir.Swap yapılabilmesi için borç anlaşmasında hüküm olmalıdır.Debt equity swapları borcunu ödeyemeyen ülkenin o borcu karşılığında o ülkenin madenleri , sanayi tesisleri gibi varlıklarına ortak veya sahip olunmasıdır.1980 de uygulanan garantisiz ticari borçlar gibi.</a:t>
            </a:r>
          </a:p>
          <a:p>
            <a:pPr algn="just" eaLnBrk="1" hangingPunct="1">
              <a:buFont typeface="Wingdings" pitchFamily="2" charset="2"/>
              <a:buNone/>
            </a:pPr>
            <a:endParaRPr lang="en-GB" altLang="tr-TR" sz="2400"/>
          </a:p>
          <a:p>
            <a:pPr eaLnBrk="1" hangingPunct="1"/>
            <a:endParaRPr lang="tr-TR" altLang="tr-TR" sz="2000"/>
          </a:p>
        </p:txBody>
      </p:sp>
      <p:sp>
        <p:nvSpPr>
          <p:cNvPr id="40963" name="Slide Number Placeholder 1">
            <a:extLst>
              <a:ext uri="{FF2B5EF4-FFF2-40B4-BE49-F238E27FC236}">
                <a16:creationId xmlns:a16="http://schemas.microsoft.com/office/drawing/2014/main" id="{A70547E3-B229-2315-5B7C-24D0F2A017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CEAF5E6-AA58-6A40-9D45-5954476D3040}" type="slidenum">
              <a:rPr lang="tr-TR" altLang="tr-TR" sz="1200" smtClean="0">
                <a:solidFill>
                  <a:srgbClr val="898989"/>
                </a:solidFill>
                <a:latin typeface="Arial" panose="020B0604020202020204" pitchFamily="34" charset="0"/>
              </a:rPr>
              <a:pPr>
                <a:spcBef>
                  <a:spcPct val="0"/>
                </a:spcBef>
                <a:buFontTx/>
                <a:buNone/>
              </a:pPr>
              <a:t>26</a:t>
            </a:fld>
            <a:endParaRPr lang="tr-TR" altLang="tr-TR" sz="1200">
              <a:solidFill>
                <a:srgbClr val="898989"/>
              </a:solidFill>
              <a:latin typeface="Arial" panose="020B0604020202020204" pitchFamily="34" charset="0"/>
            </a:endParaRPr>
          </a:p>
        </p:txBody>
      </p:sp>
      <p:sp>
        <p:nvSpPr>
          <p:cNvPr id="40964" name="Footer Placeholder 2">
            <a:extLst>
              <a:ext uri="{FF2B5EF4-FFF2-40B4-BE49-F238E27FC236}">
                <a16:creationId xmlns:a16="http://schemas.microsoft.com/office/drawing/2014/main" id="{3B147838-6E9B-9329-992E-AB51D43F17B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8660516-2291-F466-EADC-3E14323A3F42}"/>
              </a:ext>
            </a:extLst>
          </p:cNvPr>
          <p:cNvSpPr>
            <a:spLocks noGrp="1"/>
          </p:cNvSpPr>
          <p:nvPr>
            <p:ph type="title"/>
          </p:nvPr>
        </p:nvSpPr>
        <p:spPr>
          <a:xfrm>
            <a:off x="1066800" y="304800"/>
            <a:ext cx="7696200" cy="909638"/>
          </a:xfrm>
        </p:spPr>
        <p:txBody>
          <a:bodyPr/>
          <a:lstStyle/>
          <a:p>
            <a:pPr eaLnBrk="1" hangingPunct="1"/>
            <a:r>
              <a:rPr lang="tr-TR" altLang="tr-TR" sz="4000"/>
              <a:t>Dış Borçlanmada Bazı Noktalar</a:t>
            </a:r>
          </a:p>
        </p:txBody>
      </p:sp>
      <p:sp>
        <p:nvSpPr>
          <p:cNvPr id="41986" name="Rectangle 3">
            <a:extLst>
              <a:ext uri="{FF2B5EF4-FFF2-40B4-BE49-F238E27FC236}">
                <a16:creationId xmlns:a16="http://schemas.microsoft.com/office/drawing/2014/main" id="{94B7D7AF-8626-31F7-57EA-A0C174D8F3FB}"/>
              </a:ext>
            </a:extLst>
          </p:cNvPr>
          <p:cNvSpPr>
            <a:spLocks noGrp="1"/>
          </p:cNvSpPr>
          <p:nvPr>
            <p:ph idx="1"/>
          </p:nvPr>
        </p:nvSpPr>
        <p:spPr>
          <a:xfrm>
            <a:off x="1371600" y="2057400"/>
            <a:ext cx="6986588" cy="3962400"/>
          </a:xfrm>
        </p:spPr>
        <p:txBody>
          <a:bodyPr/>
          <a:lstStyle/>
          <a:p>
            <a:pPr eaLnBrk="1" hangingPunct="1">
              <a:lnSpc>
                <a:spcPct val="80000"/>
              </a:lnSpc>
            </a:pPr>
            <a:r>
              <a:rPr lang="tr-TR" altLang="tr-TR" sz="2800"/>
              <a:t>Borç Stokunda askeri borçlar yer almakla beraber açıklanmaz.Diğer ülkelerde de aynı yöntem uygulanır.</a:t>
            </a:r>
          </a:p>
          <a:p>
            <a:pPr eaLnBrk="1" hangingPunct="1">
              <a:lnSpc>
                <a:spcPct val="80000"/>
              </a:lnSpc>
            </a:pPr>
            <a:r>
              <a:rPr lang="en-US" altLang="tr-TR" sz="2800"/>
              <a:t>Dünya Bankası, ülkeleri borç yükü yönünden iki kriterden yararlanarak üç kategoride sınıflandırmaktadır. Kriterler şunlardır:</a:t>
            </a:r>
            <a:endParaRPr lang="en-US" altLang="tr-TR" sz="28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Char char="•"/>
            </a:pPr>
            <a:r>
              <a:rPr lang="en-US" altLang="tr-TR" sz="2800"/>
              <a:t>Dış borç servisinin cari değerinin GSMH’ya oranı (PV/GNP) </a:t>
            </a:r>
            <a:endParaRPr lang="tr-TR" altLang="tr-TR" sz="2800"/>
          </a:p>
          <a:p>
            <a:pPr eaLnBrk="1" hangingPunct="1">
              <a:lnSpc>
                <a:spcPct val="80000"/>
              </a:lnSpc>
              <a:buFont typeface="Wingdings" pitchFamily="2" charset="2"/>
              <a:buChar char="•"/>
            </a:pPr>
            <a:r>
              <a:rPr lang="en-US" altLang="tr-TR" sz="2800"/>
              <a:t>Dış borç servisi cari değerinin ihracat ve işçi gelirleri toplamına oranıdır. (PV/XGS) </a:t>
            </a:r>
            <a:endParaRPr lang="tr-TR" altLang="tr-TR" sz="2800"/>
          </a:p>
          <a:p>
            <a:pPr eaLnBrk="1" hangingPunct="1">
              <a:lnSpc>
                <a:spcPct val="80000"/>
              </a:lnSpc>
            </a:pPr>
            <a:endParaRPr lang="tr-TR" altLang="tr-TR" sz="2800"/>
          </a:p>
        </p:txBody>
      </p:sp>
      <p:sp>
        <p:nvSpPr>
          <p:cNvPr id="41987" name="Slide Number Placeholder 1">
            <a:extLst>
              <a:ext uri="{FF2B5EF4-FFF2-40B4-BE49-F238E27FC236}">
                <a16:creationId xmlns:a16="http://schemas.microsoft.com/office/drawing/2014/main" id="{FD4EAB3C-0E31-F054-642D-838405936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F04AB7-11BA-364A-96F3-89E21B82BD0D}" type="slidenum">
              <a:rPr lang="tr-TR" altLang="tr-TR" sz="1200" smtClean="0">
                <a:solidFill>
                  <a:srgbClr val="898989"/>
                </a:solidFill>
                <a:latin typeface="Arial" panose="020B0604020202020204" pitchFamily="34" charset="0"/>
              </a:rPr>
              <a:pPr>
                <a:spcBef>
                  <a:spcPct val="0"/>
                </a:spcBef>
                <a:buFontTx/>
                <a:buNone/>
              </a:pPr>
              <a:t>27</a:t>
            </a:fld>
            <a:endParaRPr lang="tr-TR" altLang="tr-TR" sz="1200">
              <a:solidFill>
                <a:srgbClr val="898989"/>
              </a:solidFill>
              <a:latin typeface="Arial" panose="020B0604020202020204" pitchFamily="34" charset="0"/>
            </a:endParaRPr>
          </a:p>
        </p:txBody>
      </p:sp>
      <p:sp>
        <p:nvSpPr>
          <p:cNvPr id="41988" name="Footer Placeholder 2">
            <a:extLst>
              <a:ext uri="{FF2B5EF4-FFF2-40B4-BE49-F238E27FC236}">
                <a16:creationId xmlns:a16="http://schemas.microsoft.com/office/drawing/2014/main" id="{74D05183-EBBD-00FE-C0BA-B8FFAF194F8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D784418-36C0-5598-4A64-DD2BB2D31BC2}"/>
              </a:ext>
            </a:extLst>
          </p:cNvPr>
          <p:cNvSpPr>
            <a:spLocks noGrp="1"/>
          </p:cNvSpPr>
          <p:nvPr>
            <p:ph type="title"/>
          </p:nvPr>
        </p:nvSpPr>
        <p:spPr>
          <a:xfrm>
            <a:off x="685800" y="285750"/>
            <a:ext cx="7772400" cy="1085850"/>
          </a:xfrm>
        </p:spPr>
        <p:txBody>
          <a:bodyPr/>
          <a:lstStyle/>
          <a:p>
            <a:pPr eaLnBrk="1" hangingPunct="1"/>
            <a:r>
              <a:rPr lang="tr-TR" altLang="tr-TR"/>
              <a:t>Dış Borçlanmada Bazı Noktalar</a:t>
            </a:r>
          </a:p>
        </p:txBody>
      </p:sp>
      <p:sp>
        <p:nvSpPr>
          <p:cNvPr id="43010" name="Rectangle 3">
            <a:extLst>
              <a:ext uri="{FF2B5EF4-FFF2-40B4-BE49-F238E27FC236}">
                <a16:creationId xmlns:a16="http://schemas.microsoft.com/office/drawing/2014/main" id="{BB955409-0684-29BC-BFDF-48DC212DA1CC}"/>
              </a:ext>
            </a:extLst>
          </p:cNvPr>
          <p:cNvSpPr>
            <a:spLocks noGrp="1"/>
          </p:cNvSpPr>
          <p:nvPr>
            <p:ph idx="1"/>
          </p:nvPr>
        </p:nvSpPr>
        <p:spPr>
          <a:xfrm>
            <a:off x="1398588" y="1643063"/>
            <a:ext cx="7340600" cy="4462462"/>
          </a:xfrm>
        </p:spPr>
        <p:txBody>
          <a:bodyPr/>
          <a:lstStyle/>
          <a:p>
            <a:pPr eaLnBrk="1" hangingPunct="1">
              <a:lnSpc>
                <a:spcPct val="80000"/>
              </a:lnSpc>
            </a:pPr>
            <a:r>
              <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rPr>
              <a:t>Buna göre; </a:t>
            </a: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fazla olması ya da PV/XGS oranının yüzde</a:t>
            </a:r>
            <a:r>
              <a:rPr lang="tr-TR" altLang="tr-TR" sz="2000"/>
              <a:t> </a:t>
            </a:r>
            <a:r>
              <a:rPr lang="en-US" altLang="tr-TR" sz="2000">
                <a:ea typeface="Arial Unicode MS" panose="020B0604020202020204" pitchFamily="34" charset="-128"/>
                <a:cs typeface="Arial Unicode MS" panose="020B0604020202020204" pitchFamily="34" charset="-128"/>
              </a:rPr>
              <a:t>200’den fazla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None/>
            </a:pPr>
            <a:r>
              <a:rPr lang="en-US" altLang="tr-TR" sz="2000">
                <a:ea typeface="Arial Unicode MS" panose="020B0604020202020204" pitchFamily="34" charset="-128"/>
                <a:cs typeface="Arial Unicode MS" panose="020B0604020202020204" pitchFamily="34" charset="-128"/>
              </a:rPr>
              <a:t>olması durumunda bir ülke </a:t>
            </a:r>
            <a:r>
              <a:rPr lang="en-US" altLang="tr-TR" sz="2000" b="1">
                <a:ea typeface="Arial Unicode MS" panose="020B0604020202020204" pitchFamily="34" charset="-128"/>
                <a:cs typeface="Arial Unicode MS" panose="020B0604020202020204" pitchFamily="34" charset="-128"/>
              </a:rPr>
              <a:t>aşırı borçlu ülke</a:t>
            </a:r>
            <a:r>
              <a:rPr lang="en-US" altLang="tr-TR" sz="2000">
                <a:ea typeface="Arial Unicode MS" panose="020B0604020202020204" pitchFamily="34" charset="-128"/>
                <a:cs typeface="Arial Unicode MS" panose="020B0604020202020204" pitchFamily="34" charset="-128"/>
              </a:rPr>
              <a:t> kategorisine sokulmaktadır.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küçük ve yüzde 48’den büyük olması durumunda ya da PV/XGS oranının yüzde 220'den küçük, yüzde132’den büyük olması durumunda ise ülke </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orta derecede borçlu ülkeler </a:t>
            </a:r>
            <a:r>
              <a:rPr lang="en-US" altLang="tr-TR" sz="2000">
                <a:ea typeface="Arial Unicode MS" panose="020B0604020202020204" pitchFamily="34" charset="-128"/>
                <a:cs typeface="Arial Unicode MS" panose="020B0604020202020204" pitchFamily="34" charset="-128"/>
              </a:rPr>
              <a:t>kategorisine sokulmaktadır. </a:t>
            </a:r>
            <a:r>
              <a:rPr lang="tr-TR" altLang="tr-TR" sz="2000"/>
              <a:t>Ülkemiz bu kritere girmektedir.</a:t>
            </a:r>
            <a:endParaRPr lang="en-US" altLang="tr-TR" sz="2000">
              <a:latin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48’den veya PV/XGS oranının yüzde132’den küçük olması durumunda ise ülke </a:t>
            </a:r>
            <a:r>
              <a:rPr lang="en-US" altLang="tr-TR" sz="2000" b="1">
                <a:ea typeface="Arial Unicode MS" panose="020B0604020202020204" pitchFamily="34" charset="-128"/>
                <a:cs typeface="Arial Unicode MS" panose="020B0604020202020204" pitchFamily="34" charset="-128"/>
              </a:rPr>
              <a:t>düşük derecede borçlu ü</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lke</a:t>
            </a:r>
            <a:r>
              <a:rPr lang="en-US" altLang="tr-TR" sz="2000">
                <a:ea typeface="Arial Unicode MS" panose="020B0604020202020204" pitchFamily="34" charset="-128"/>
                <a:cs typeface="Arial Unicode MS" panose="020B0604020202020204" pitchFamily="34" charset="-128"/>
              </a:rPr>
              <a:t> kategorisinde değerlendirilmektedir. </a:t>
            </a:r>
            <a:endParaRPr lang="en-US" altLang="tr-TR" sz="2000">
              <a:latin typeface="Arial Unicode MS" panose="020B0604020202020204" pitchFamily="34" charset="-128"/>
            </a:endParaRPr>
          </a:p>
          <a:p>
            <a:pPr eaLnBrk="1" hangingPunct="1">
              <a:lnSpc>
                <a:spcPct val="80000"/>
              </a:lnSpc>
            </a:pPr>
            <a:endParaRPr lang="tr-TR" altLang="tr-TR" sz="2000"/>
          </a:p>
          <a:p>
            <a:pPr eaLnBrk="1" hangingPunct="1">
              <a:lnSpc>
                <a:spcPct val="80000"/>
              </a:lnSpc>
            </a:pPr>
            <a:endParaRPr lang="tr-TR" altLang="tr-TR" sz="1400"/>
          </a:p>
        </p:txBody>
      </p:sp>
      <p:sp>
        <p:nvSpPr>
          <p:cNvPr id="43011" name="Slide Number Placeholder 1">
            <a:extLst>
              <a:ext uri="{FF2B5EF4-FFF2-40B4-BE49-F238E27FC236}">
                <a16:creationId xmlns:a16="http://schemas.microsoft.com/office/drawing/2014/main" id="{06731819-06CF-E3FD-03E3-02D7270330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DA7C85-FC7C-444B-BD4F-58FABA1B15D7}" type="slidenum">
              <a:rPr lang="tr-TR" altLang="tr-TR" sz="1200" smtClean="0">
                <a:solidFill>
                  <a:srgbClr val="898989"/>
                </a:solidFill>
                <a:latin typeface="Arial" panose="020B0604020202020204" pitchFamily="34" charset="0"/>
              </a:rPr>
              <a:pPr>
                <a:spcBef>
                  <a:spcPct val="0"/>
                </a:spcBef>
                <a:buFontTx/>
                <a:buNone/>
              </a:pPr>
              <a:t>28</a:t>
            </a:fld>
            <a:endParaRPr lang="tr-TR" altLang="tr-TR" sz="1200">
              <a:solidFill>
                <a:srgbClr val="898989"/>
              </a:solidFill>
              <a:latin typeface="Arial" panose="020B0604020202020204" pitchFamily="34" charset="0"/>
            </a:endParaRPr>
          </a:p>
        </p:txBody>
      </p:sp>
      <p:sp>
        <p:nvSpPr>
          <p:cNvPr id="43012" name="Footer Placeholder 2">
            <a:extLst>
              <a:ext uri="{FF2B5EF4-FFF2-40B4-BE49-F238E27FC236}">
                <a16:creationId xmlns:a16="http://schemas.microsoft.com/office/drawing/2014/main" id="{547A7015-D435-9175-3D51-D5467A03543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760B05B-7A0F-0749-2CE1-C3BC3CD146DE}"/>
              </a:ext>
            </a:extLst>
          </p:cNvPr>
          <p:cNvSpPr>
            <a:spLocks noGrp="1"/>
          </p:cNvSpPr>
          <p:nvPr>
            <p:ph type="title"/>
          </p:nvPr>
        </p:nvSpPr>
        <p:spPr>
          <a:xfrm>
            <a:off x="722313" y="4406900"/>
            <a:ext cx="7772400" cy="1758950"/>
          </a:xfrm>
        </p:spPr>
        <p:txBody>
          <a:bodyPr/>
          <a:lstStyle/>
          <a:p>
            <a:r>
              <a:rPr lang="tr-TR" altLang="tr-TR" cap="none">
                <a:solidFill>
                  <a:srgbClr val="FF0000"/>
                </a:solidFill>
              </a:rPr>
              <a:t>ÜLKE RİSKİ DEĞERLENDİRMESİ</a:t>
            </a:r>
            <a:br>
              <a:rPr lang="tr-TR" altLang="tr-TR" cap="none">
                <a:solidFill>
                  <a:srgbClr val="FF0000"/>
                </a:solidFill>
              </a:rPr>
            </a:br>
            <a:endParaRPr lang="tr-TR" altLang="tr-TR" cap="none"/>
          </a:p>
        </p:txBody>
      </p:sp>
      <p:sp>
        <p:nvSpPr>
          <p:cNvPr id="44034" name="Text Placeholder 2">
            <a:extLst>
              <a:ext uri="{FF2B5EF4-FFF2-40B4-BE49-F238E27FC236}">
                <a16:creationId xmlns:a16="http://schemas.microsoft.com/office/drawing/2014/main" id="{51647EC1-83C7-66C5-9AFC-F9C62B2F793C}"/>
              </a:ext>
            </a:extLst>
          </p:cNvPr>
          <p:cNvSpPr>
            <a:spLocks noGrp="1"/>
          </p:cNvSpPr>
          <p:nvPr>
            <p:ph type="body" idx="1"/>
          </p:nvPr>
        </p:nvSpPr>
        <p:spPr>
          <a:xfrm>
            <a:off x="722313" y="2906713"/>
            <a:ext cx="7772400" cy="90487"/>
          </a:xfrm>
        </p:spPr>
        <p:txBody>
          <a:bodyPr/>
          <a:lstStyle/>
          <a:p>
            <a:endParaRPr lang="tr-TR" altLang="tr-TR" sz="3600" b="1">
              <a:solidFill>
                <a:srgbClr val="FF0000"/>
              </a:solidFill>
            </a:endParaRPr>
          </a:p>
        </p:txBody>
      </p:sp>
      <p:sp>
        <p:nvSpPr>
          <p:cNvPr id="44035" name="Slide Number Placeholder 1">
            <a:extLst>
              <a:ext uri="{FF2B5EF4-FFF2-40B4-BE49-F238E27FC236}">
                <a16:creationId xmlns:a16="http://schemas.microsoft.com/office/drawing/2014/main" id="{890BB49D-892A-DB06-9FF4-06D77CB60D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0E207-8C19-1E4C-B14D-8A2D816265BF}" type="slidenum">
              <a:rPr lang="tr-TR" altLang="tr-TR" sz="1200" smtClean="0">
                <a:solidFill>
                  <a:srgbClr val="898989"/>
                </a:solidFill>
                <a:latin typeface="Arial" panose="020B0604020202020204" pitchFamily="34" charset="0"/>
              </a:rPr>
              <a:pPr>
                <a:spcBef>
                  <a:spcPct val="0"/>
                </a:spcBef>
                <a:buFontTx/>
                <a:buNone/>
              </a:pPr>
              <a:t>29</a:t>
            </a:fld>
            <a:endParaRPr lang="tr-TR" altLang="tr-TR" sz="1200">
              <a:solidFill>
                <a:srgbClr val="898989"/>
              </a:solidFill>
              <a:latin typeface="Arial" panose="020B0604020202020204" pitchFamily="34" charset="0"/>
            </a:endParaRPr>
          </a:p>
        </p:txBody>
      </p:sp>
      <p:sp>
        <p:nvSpPr>
          <p:cNvPr id="44036" name="Footer Placeholder 2">
            <a:extLst>
              <a:ext uri="{FF2B5EF4-FFF2-40B4-BE49-F238E27FC236}">
                <a16:creationId xmlns:a16="http://schemas.microsoft.com/office/drawing/2014/main" id="{4EAC9E7C-47DA-8ABA-AA74-D2455442DA2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98FBD3-B5AC-29A5-BD3B-5526786A0139}"/>
              </a:ext>
            </a:extLst>
          </p:cNvPr>
          <p:cNvSpPr>
            <a:spLocks noGrp="1"/>
          </p:cNvSpPr>
          <p:nvPr>
            <p:ph type="title"/>
          </p:nvPr>
        </p:nvSpPr>
        <p:spPr/>
        <p:txBody>
          <a:bodyPr/>
          <a:lstStyle/>
          <a:p>
            <a:r>
              <a:rPr lang="tr-TR" sz="3600" dirty="0"/>
              <a:t>Dış borç alıp saray yapmak! Tarih tekerrür </a:t>
            </a:r>
            <a:r>
              <a:rPr lang="tr-TR" sz="3600"/>
              <a:t>mü ediyor?</a:t>
            </a:r>
          </a:p>
        </p:txBody>
      </p:sp>
      <p:pic>
        <p:nvPicPr>
          <p:cNvPr id="6" name="İçerik Yer Tutucusu 5">
            <a:extLst>
              <a:ext uri="{FF2B5EF4-FFF2-40B4-BE49-F238E27FC236}">
                <a16:creationId xmlns:a16="http://schemas.microsoft.com/office/drawing/2014/main" id="{578F0D7F-7BA6-7CD3-3C00-C12E7C82C75A}"/>
              </a:ext>
            </a:extLst>
          </p:cNvPr>
          <p:cNvPicPr>
            <a:picLocks noGrp="1" noChangeAspect="1"/>
          </p:cNvPicPr>
          <p:nvPr>
            <p:ph idx="1"/>
          </p:nvPr>
        </p:nvPicPr>
        <p:blipFill>
          <a:blip r:embed="rId2"/>
          <a:stretch>
            <a:fillRect/>
          </a:stretch>
        </p:blipFill>
        <p:spPr>
          <a:xfrm>
            <a:off x="457200" y="1887906"/>
            <a:ext cx="7931223" cy="4349406"/>
          </a:xfrm>
          <a:prstGeom prst="rect">
            <a:avLst/>
          </a:prstGeom>
        </p:spPr>
      </p:pic>
      <p:sp>
        <p:nvSpPr>
          <p:cNvPr id="4" name="Alt Bilgi Yer Tutucusu 3">
            <a:extLst>
              <a:ext uri="{FF2B5EF4-FFF2-40B4-BE49-F238E27FC236}">
                <a16:creationId xmlns:a16="http://schemas.microsoft.com/office/drawing/2014/main" id="{E4F8378C-F8B0-9FEF-F85E-88C059C9A888}"/>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E77A2F29-1E8B-7CBC-AB7C-25DEBBF58FD2}"/>
              </a:ext>
            </a:extLst>
          </p:cNvPr>
          <p:cNvSpPr>
            <a:spLocks noGrp="1"/>
          </p:cNvSpPr>
          <p:nvPr>
            <p:ph type="sldNum" sz="quarter" idx="12"/>
          </p:nvPr>
        </p:nvSpPr>
        <p:spPr/>
        <p:txBody>
          <a:bodyPr/>
          <a:lstStyle/>
          <a:p>
            <a:pPr>
              <a:defRPr/>
            </a:pPr>
            <a:fld id="{F3FCACAE-F813-7143-B7E0-ED32646E745C}" type="slidenum">
              <a:rPr lang="tr-TR" altLang="tr-TR" smtClean="0"/>
              <a:pPr>
                <a:defRPr/>
              </a:pPr>
              <a:t>3</a:t>
            </a:fld>
            <a:endParaRPr lang="tr-TR" altLang="tr-TR"/>
          </a:p>
        </p:txBody>
      </p:sp>
    </p:spTree>
    <p:extLst>
      <p:ext uri="{BB962C8B-B14F-4D97-AF65-F5344CB8AC3E}">
        <p14:creationId xmlns:p14="http://schemas.microsoft.com/office/powerpoint/2010/main" val="284097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a:extLst>
              <a:ext uri="{FF2B5EF4-FFF2-40B4-BE49-F238E27FC236}">
                <a16:creationId xmlns:a16="http://schemas.microsoft.com/office/drawing/2014/main" id="{501EF992-613C-4CF0-4FCB-7C97285BD422}"/>
              </a:ext>
            </a:extLst>
          </p:cNvPr>
          <p:cNvSpPr>
            <a:spLocks noGrp="1"/>
          </p:cNvSpPr>
          <p:nvPr>
            <p:ph type="title"/>
          </p:nvPr>
        </p:nvSpPr>
        <p:spPr>
          <a:xfrm>
            <a:off x="250825" y="227013"/>
            <a:ext cx="8229600" cy="1143000"/>
          </a:xfrm>
        </p:spPr>
        <p:txBody>
          <a:bodyPr/>
          <a:lstStyle/>
          <a:p>
            <a:r>
              <a:rPr lang="tr-TR" altLang="tr-TR" sz="2400" b="1"/>
              <a:t>Kredi temerrüt takasları (CDS):</a:t>
            </a:r>
          </a:p>
        </p:txBody>
      </p:sp>
      <p:sp>
        <p:nvSpPr>
          <p:cNvPr id="45058" name="İçerik Yer Tutucusu 1">
            <a:extLst>
              <a:ext uri="{FF2B5EF4-FFF2-40B4-BE49-F238E27FC236}">
                <a16:creationId xmlns:a16="http://schemas.microsoft.com/office/drawing/2014/main" id="{B46C4F08-C530-A573-109B-BFDB7C3A008D}"/>
              </a:ext>
            </a:extLst>
          </p:cNvPr>
          <p:cNvSpPr>
            <a:spLocks noGrp="1"/>
          </p:cNvSpPr>
          <p:nvPr>
            <p:ph idx="1"/>
          </p:nvPr>
        </p:nvSpPr>
        <p:spPr/>
        <p:txBody>
          <a:bodyPr/>
          <a:lstStyle/>
          <a:p>
            <a:r>
              <a:rPr lang="tr-TR" altLang="tr-TR" b="1"/>
              <a:t>Yabancı yatırımcılar gelişmekte olan piyasalara yatırım yaparken sigorta yaptırıyorlar.</a:t>
            </a:r>
          </a:p>
          <a:p>
            <a:endParaRPr lang="tr-TR" altLang="tr-TR"/>
          </a:p>
        </p:txBody>
      </p:sp>
      <p:sp>
        <p:nvSpPr>
          <p:cNvPr id="45059" name="Footer Placeholder 2">
            <a:extLst>
              <a:ext uri="{FF2B5EF4-FFF2-40B4-BE49-F238E27FC236}">
                <a16:creationId xmlns:a16="http://schemas.microsoft.com/office/drawing/2014/main" id="{1E7EA4E2-3400-D2D4-07A1-FB01EDFB35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45060" name="Slide Number Placeholder 3">
            <a:extLst>
              <a:ext uri="{FF2B5EF4-FFF2-40B4-BE49-F238E27FC236}">
                <a16:creationId xmlns:a16="http://schemas.microsoft.com/office/drawing/2014/main" id="{A83DEDB4-BA81-9A86-E9A9-6DD46EAB81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E15944-E71F-D547-BB13-A8AF62A01FD8}" type="slidenum">
              <a:rPr lang="tr-TR" altLang="tr-TR" sz="1200" smtClean="0">
                <a:solidFill>
                  <a:srgbClr val="898989"/>
                </a:solidFill>
                <a:latin typeface="Arial" panose="020B0604020202020204" pitchFamily="34" charset="0"/>
              </a:rPr>
              <a:pPr>
                <a:spcBef>
                  <a:spcPct val="0"/>
                </a:spcBef>
                <a:buFontTx/>
                <a:buNone/>
              </a:pPr>
              <a:t>30</a:t>
            </a:fld>
            <a:endParaRPr lang="tr-TR" altLang="tr-TR" sz="1200">
              <a:solidFill>
                <a:srgbClr val="898989"/>
              </a:solidFill>
              <a:latin typeface="Arial" panose="020B0604020202020204" pitchFamily="34" charset="0"/>
            </a:endParaRPr>
          </a:p>
        </p:txBody>
      </p:sp>
      <p:graphicFrame>
        <p:nvGraphicFramePr>
          <p:cNvPr id="3" name="Tablo 3">
            <a:extLst>
              <a:ext uri="{FF2B5EF4-FFF2-40B4-BE49-F238E27FC236}">
                <a16:creationId xmlns:a16="http://schemas.microsoft.com/office/drawing/2014/main" id="{958C3C2F-0077-A32F-17A1-4DF7A676BCE7}"/>
              </a:ext>
            </a:extLst>
          </p:cNvPr>
          <p:cNvGraphicFramePr>
            <a:graphicFrameLocks noGrp="1"/>
          </p:cNvGraphicFramePr>
          <p:nvPr>
            <p:extLst>
              <p:ext uri="{D42A27DB-BD31-4B8C-83A1-F6EECF244321}">
                <p14:modId xmlns:p14="http://schemas.microsoft.com/office/powerpoint/2010/main" val="4246452589"/>
              </p:ext>
            </p:extLst>
          </p:nvPr>
        </p:nvGraphicFramePr>
        <p:xfrm>
          <a:off x="900113" y="3284538"/>
          <a:ext cx="6719888" cy="1973260"/>
        </p:xfrm>
        <a:graphic>
          <a:graphicData uri="http://schemas.openxmlformats.org/drawingml/2006/table">
            <a:tbl>
              <a:tblPr firstRow="1" bandRow="1">
                <a:tableStyleId>{5C22544A-7EE6-4342-B048-85BDC9FD1C3A}</a:tableStyleId>
              </a:tblPr>
              <a:tblGrid>
                <a:gridCol w="2022302">
                  <a:extLst>
                    <a:ext uri="{9D8B030D-6E8A-4147-A177-3AD203B41FA5}">
                      <a16:colId xmlns:a16="http://schemas.microsoft.com/office/drawing/2014/main" val="20000"/>
                    </a:ext>
                  </a:extLst>
                </a:gridCol>
                <a:gridCol w="2348793">
                  <a:extLst>
                    <a:ext uri="{9D8B030D-6E8A-4147-A177-3AD203B41FA5}">
                      <a16:colId xmlns:a16="http://schemas.microsoft.com/office/drawing/2014/main" val="20001"/>
                    </a:ext>
                  </a:extLst>
                </a:gridCol>
                <a:gridCol w="2348793">
                  <a:extLst>
                    <a:ext uri="{9D8B030D-6E8A-4147-A177-3AD203B41FA5}">
                      <a16:colId xmlns:a16="http://schemas.microsoft.com/office/drawing/2014/main" val="20002"/>
                    </a:ext>
                  </a:extLst>
                </a:gridCol>
              </a:tblGrid>
              <a:tr h="394652">
                <a:tc>
                  <a:txBody>
                    <a:bodyPr/>
                    <a:lstStyle/>
                    <a:p>
                      <a:endParaRPr lang="tr-TR" sz="1800" dirty="0"/>
                    </a:p>
                  </a:txBody>
                  <a:tcPr marL="91433" marR="91433" marT="45730" marB="45730"/>
                </a:tc>
                <a:tc>
                  <a:txBody>
                    <a:bodyPr/>
                    <a:lstStyle/>
                    <a:p>
                      <a:r>
                        <a:rPr lang="tr-TR" sz="1800" dirty="0" smtClean="0"/>
                        <a:t>Mart 2025</a:t>
                      </a:r>
                      <a:endParaRPr lang="tr-TR" sz="1800" dirty="0"/>
                    </a:p>
                  </a:txBody>
                  <a:tcPr marL="91433" marR="91433" marT="45730" marB="45730"/>
                </a:tc>
                <a:tc>
                  <a:txBody>
                    <a:bodyPr/>
                    <a:lstStyle/>
                    <a:p>
                      <a:r>
                        <a:rPr lang="tr-TR" sz="1800" dirty="0"/>
                        <a:t>Mart 2022</a:t>
                      </a:r>
                    </a:p>
                  </a:txBody>
                  <a:tcPr marL="91433" marR="91433" marT="45730" marB="45730"/>
                </a:tc>
                <a:extLst>
                  <a:ext uri="{0D108BD9-81ED-4DB2-BD59-A6C34878D82A}">
                    <a16:rowId xmlns:a16="http://schemas.microsoft.com/office/drawing/2014/main" val="10000"/>
                  </a:ext>
                </a:extLst>
              </a:tr>
              <a:tr h="394652">
                <a:tc>
                  <a:txBody>
                    <a:bodyPr/>
                    <a:lstStyle/>
                    <a:p>
                      <a:r>
                        <a:rPr lang="tr-TR" sz="1800" dirty="0"/>
                        <a:t>TÜRKİYE</a:t>
                      </a:r>
                    </a:p>
                  </a:txBody>
                  <a:tcPr marL="91433" marR="91433" marT="45730" marB="45730"/>
                </a:tc>
                <a:tc>
                  <a:txBody>
                    <a:bodyPr/>
                    <a:lstStyle/>
                    <a:p>
                      <a:r>
                        <a:rPr lang="tr-TR" sz="1800" dirty="0" smtClean="0"/>
                        <a:t>260</a:t>
                      </a:r>
                      <a:endParaRPr lang="tr-TR" sz="1800" dirty="0"/>
                    </a:p>
                  </a:txBody>
                  <a:tcPr marL="91433" marR="91433" marT="45730" marB="45730"/>
                </a:tc>
                <a:tc>
                  <a:txBody>
                    <a:bodyPr/>
                    <a:lstStyle/>
                    <a:p>
                      <a:r>
                        <a:rPr lang="tr-TR" sz="1800" dirty="0" smtClean="0"/>
                        <a:t>607</a:t>
                      </a:r>
                      <a:endParaRPr lang="tr-TR" sz="1800" dirty="0"/>
                    </a:p>
                  </a:txBody>
                  <a:tcPr marL="91433" marR="91433" marT="45730" marB="45730"/>
                </a:tc>
                <a:extLst>
                  <a:ext uri="{0D108BD9-81ED-4DB2-BD59-A6C34878D82A}">
                    <a16:rowId xmlns:a16="http://schemas.microsoft.com/office/drawing/2014/main" val="10001"/>
                  </a:ext>
                </a:extLst>
              </a:tr>
              <a:tr h="394652">
                <a:tc>
                  <a:txBody>
                    <a:bodyPr/>
                    <a:lstStyle/>
                    <a:p>
                      <a:r>
                        <a:rPr lang="tr-TR" sz="1800" dirty="0"/>
                        <a:t>RUSYA</a:t>
                      </a:r>
                    </a:p>
                  </a:txBody>
                  <a:tcPr marL="91433" marR="91433" marT="45730" marB="45730"/>
                </a:tc>
                <a:tc>
                  <a:txBody>
                    <a:bodyPr/>
                    <a:lstStyle/>
                    <a:p>
                      <a:r>
                        <a:rPr lang="tr-TR" sz="1800" dirty="0"/>
                        <a:t>13.775</a:t>
                      </a:r>
                    </a:p>
                  </a:txBody>
                  <a:tcPr marL="91433" marR="91433" marT="45730" marB="45730"/>
                </a:tc>
                <a:tc>
                  <a:txBody>
                    <a:bodyPr/>
                    <a:lstStyle/>
                    <a:p>
                      <a:r>
                        <a:rPr lang="tr-TR" sz="1800" dirty="0" smtClean="0"/>
                        <a:t>412</a:t>
                      </a:r>
                      <a:endParaRPr lang="tr-TR" sz="1800" dirty="0"/>
                    </a:p>
                  </a:txBody>
                  <a:tcPr marL="91433" marR="91433" marT="45730" marB="45730"/>
                </a:tc>
                <a:extLst>
                  <a:ext uri="{0D108BD9-81ED-4DB2-BD59-A6C34878D82A}">
                    <a16:rowId xmlns:a16="http://schemas.microsoft.com/office/drawing/2014/main" val="10002"/>
                  </a:ext>
                </a:extLst>
              </a:tr>
              <a:tr h="394652">
                <a:tc>
                  <a:txBody>
                    <a:bodyPr/>
                    <a:lstStyle/>
                    <a:p>
                      <a:r>
                        <a:rPr lang="tr-TR" sz="1800" dirty="0"/>
                        <a:t>BREZİLYA</a:t>
                      </a:r>
                    </a:p>
                  </a:txBody>
                  <a:tcPr marL="91433" marR="91433" marT="45730" marB="45730"/>
                </a:tc>
                <a:tc>
                  <a:txBody>
                    <a:bodyPr/>
                    <a:lstStyle/>
                    <a:p>
                      <a:r>
                        <a:rPr lang="tr-TR" sz="1800" dirty="0" smtClean="0"/>
                        <a:t>178</a:t>
                      </a:r>
                      <a:endParaRPr lang="tr-TR" sz="1800" dirty="0"/>
                    </a:p>
                  </a:txBody>
                  <a:tcPr marL="91433" marR="91433" marT="45730" marB="45730"/>
                </a:tc>
                <a:tc>
                  <a:txBody>
                    <a:bodyPr/>
                    <a:lstStyle/>
                    <a:p>
                      <a:r>
                        <a:rPr lang="tr-TR" sz="1800" dirty="0"/>
                        <a:t>227</a:t>
                      </a:r>
                    </a:p>
                  </a:txBody>
                  <a:tcPr marL="91433" marR="91433" marT="45730" marB="45730"/>
                </a:tc>
                <a:extLst>
                  <a:ext uri="{0D108BD9-81ED-4DB2-BD59-A6C34878D82A}">
                    <a16:rowId xmlns:a16="http://schemas.microsoft.com/office/drawing/2014/main" val="10003"/>
                  </a:ext>
                </a:extLst>
              </a:tr>
              <a:tr h="394652">
                <a:tc>
                  <a:txBody>
                    <a:bodyPr/>
                    <a:lstStyle/>
                    <a:p>
                      <a:r>
                        <a:rPr lang="tr-TR" sz="1800" dirty="0"/>
                        <a:t>ABD</a:t>
                      </a:r>
                    </a:p>
                  </a:txBody>
                  <a:tcPr marL="91433" marR="91433" marT="45730" marB="45730"/>
                </a:tc>
                <a:tc>
                  <a:txBody>
                    <a:bodyPr/>
                    <a:lstStyle/>
                    <a:p>
                      <a:r>
                        <a:rPr lang="tr-TR" sz="1800" dirty="0" smtClean="0"/>
                        <a:t>36</a:t>
                      </a:r>
                      <a:endParaRPr lang="tr-TR" sz="1800" dirty="0"/>
                    </a:p>
                  </a:txBody>
                  <a:tcPr marL="91433" marR="91433" marT="45730" marB="45730"/>
                </a:tc>
                <a:tc>
                  <a:txBody>
                    <a:bodyPr/>
                    <a:lstStyle/>
                    <a:p>
                      <a:r>
                        <a:rPr lang="tr-TR" sz="1800" dirty="0"/>
                        <a:t>15</a:t>
                      </a:r>
                    </a:p>
                  </a:txBody>
                  <a:tcPr marL="91433" marR="91433" marT="45730" marB="45730"/>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57A41B5-7609-3B3A-473D-51C535DEC4FC}"/>
              </a:ext>
            </a:extLst>
          </p:cNvPr>
          <p:cNvSpPr>
            <a:spLocks noGrp="1"/>
          </p:cNvSpPr>
          <p:nvPr>
            <p:ph type="title"/>
          </p:nvPr>
        </p:nvSpPr>
        <p:spPr>
          <a:xfrm>
            <a:off x="457200" y="274638"/>
            <a:ext cx="8229600" cy="346075"/>
          </a:xfrm>
        </p:spPr>
        <p:txBody>
          <a:bodyPr/>
          <a:lstStyle/>
          <a:p>
            <a:r>
              <a:rPr lang="tr-TR" altLang="tr-TR" sz="1600" b="1"/>
              <a:t>ÜLKE RİSKİ NEDİR?</a:t>
            </a:r>
          </a:p>
        </p:txBody>
      </p:sp>
      <p:sp>
        <p:nvSpPr>
          <p:cNvPr id="46082" name="Content Placeholder 2">
            <a:extLst>
              <a:ext uri="{FF2B5EF4-FFF2-40B4-BE49-F238E27FC236}">
                <a16:creationId xmlns:a16="http://schemas.microsoft.com/office/drawing/2014/main" id="{C649F387-8B5F-2E7D-B1FB-EF68AA8D7EEB}"/>
              </a:ext>
            </a:extLst>
          </p:cNvPr>
          <p:cNvSpPr>
            <a:spLocks noGrp="1"/>
          </p:cNvSpPr>
          <p:nvPr>
            <p:ph idx="1"/>
          </p:nvPr>
        </p:nvSpPr>
        <p:spPr>
          <a:xfrm>
            <a:off x="457200" y="692150"/>
            <a:ext cx="8229600" cy="5434013"/>
          </a:xfrm>
        </p:spPr>
        <p:txBody>
          <a:bodyPr/>
          <a:lstStyle/>
          <a:p>
            <a:pPr marL="0" indent="0">
              <a:lnSpc>
                <a:spcPct val="90000"/>
              </a:lnSpc>
              <a:buFont typeface="Arial" panose="020B0604020202020204" pitchFamily="34" charset="0"/>
              <a:buNone/>
            </a:pPr>
            <a:r>
              <a:rPr lang="tr-TR" altLang="tr-TR" sz="1400"/>
              <a:t>	</a:t>
            </a:r>
            <a:r>
              <a:rPr lang="tr-TR" altLang="tr-TR" sz="1600"/>
              <a:t>Ülke riski denince aklınıza ne geliyor?  Bir ülkenin borçlarını ödeyerek iflas etmesi mi? Politik ve / veya etnik grupların liderliğinde başlayan bir iç savaş mı?  Herhangi bir yeraltı kaynağı ve üretimi olmayan bir ülkenin başka ülkelere ekonomik ve dolayısıyla politik olarak bağımlı olması mı? Aslında cevap «hepsi ve daha fazlası»  Çünkü ülke riskini politik ve/veya ekonomik olarak sınırlamak mümkün değil.</a:t>
            </a:r>
          </a:p>
          <a:p>
            <a:pPr marL="0" indent="0">
              <a:lnSpc>
                <a:spcPct val="90000"/>
              </a:lnSpc>
              <a:buFont typeface="Arial" panose="020B0604020202020204" pitchFamily="34" charset="0"/>
              <a:buNone/>
            </a:pPr>
            <a:r>
              <a:rPr lang="tr-TR" altLang="tr-TR" sz="1600"/>
              <a:t>	Ülke riskinin tanımına bakacak olursak iki temel bileşenden, direkt risk ve dolaylı risk, oluştuğunu görürüz.</a:t>
            </a:r>
          </a:p>
          <a:p>
            <a:pPr marL="0" indent="0">
              <a:lnSpc>
                <a:spcPct val="90000"/>
              </a:lnSpc>
              <a:buFont typeface="Arial" panose="020B0604020202020204" pitchFamily="34" charset="0"/>
              <a:buNone/>
            </a:pPr>
            <a:endParaRPr lang="tr-TR" altLang="tr-TR" sz="1600"/>
          </a:p>
          <a:p>
            <a:pPr marL="0" indent="0">
              <a:lnSpc>
                <a:spcPct val="90000"/>
              </a:lnSpc>
              <a:buFont typeface="Arial" panose="020B0604020202020204" pitchFamily="34" charset="0"/>
              <a:buNone/>
            </a:pPr>
            <a:r>
              <a:rPr lang="tr-TR" altLang="tr-TR" sz="1600"/>
              <a:t>	A- </a:t>
            </a:r>
            <a:r>
              <a:rPr lang="tr-TR" altLang="tr-TR" sz="1600" b="1" u="sng"/>
              <a:t>Direkt Risk</a:t>
            </a:r>
          </a:p>
          <a:p>
            <a:pPr marL="0" indent="0">
              <a:lnSpc>
                <a:spcPct val="90000"/>
              </a:lnSpc>
              <a:buFont typeface="Arial" panose="020B0604020202020204" pitchFamily="34" charset="0"/>
              <a:buNone/>
            </a:pPr>
            <a:r>
              <a:rPr lang="tr-TR" altLang="tr-TR" sz="1600"/>
              <a:t>	Direkt risk, bir finansal kurum veya tüzel kişinin kurulduğu ülkenin makroekonomik ve/veya siyasi koşulları nedeniyle iflas etme ihtimalidir. Sistemik risk, transfer riski, siyasi risk, yayılma riski, makroekonomik risk ve kur riskini içerir.</a:t>
            </a:r>
          </a:p>
          <a:p>
            <a:pPr marL="0" indent="0">
              <a:lnSpc>
                <a:spcPct val="90000"/>
              </a:lnSpc>
              <a:buFont typeface="Arial" panose="020B0604020202020204" pitchFamily="34" charset="0"/>
              <a:buNone/>
            </a:pPr>
            <a:r>
              <a:rPr lang="tr-TR" altLang="tr-TR" sz="1600"/>
              <a:t>      </a:t>
            </a:r>
          </a:p>
          <a:p>
            <a:pPr marL="0" indent="0">
              <a:lnSpc>
                <a:spcPct val="90000"/>
              </a:lnSpc>
              <a:buFont typeface="Arial" panose="020B0604020202020204" pitchFamily="34" charset="0"/>
              <a:buNone/>
            </a:pPr>
            <a:r>
              <a:rPr lang="tr-TR" altLang="tr-TR" sz="1600"/>
              <a:t>     </a:t>
            </a:r>
            <a:r>
              <a:rPr lang="tr-TR" altLang="tr-TR" sz="1600" b="1"/>
              <a:t>Sistemik Risk</a:t>
            </a:r>
          </a:p>
          <a:p>
            <a:pPr marL="0" indent="0">
              <a:lnSpc>
                <a:spcPct val="90000"/>
              </a:lnSpc>
              <a:buFont typeface="Arial" panose="020B0604020202020204" pitchFamily="34" charset="0"/>
              <a:buNone/>
            </a:pPr>
            <a:r>
              <a:rPr lang="tr-TR" altLang="tr-TR" sz="1600" b="1"/>
              <a:t> Sistemik Piyasa Riski: </a:t>
            </a:r>
            <a:r>
              <a:rPr lang="tr-TR" altLang="tr-TR" sz="1600"/>
              <a:t> Sistemik nedenlerden dolayı döviz kuru, faiz oranları veya mal ve piyasa fiyatındaki belirgin hareket riski. </a:t>
            </a:r>
          </a:p>
          <a:p>
            <a:pPr marL="0" indent="0">
              <a:lnSpc>
                <a:spcPct val="90000"/>
              </a:lnSpc>
              <a:buFont typeface="Arial" panose="020B0604020202020204" pitchFamily="34" charset="0"/>
              <a:buNone/>
            </a:pPr>
            <a:r>
              <a:rPr lang="tr-TR" altLang="tr-TR" sz="1600" b="1"/>
              <a:t> Sistemik Kredi Riski: </a:t>
            </a:r>
            <a:r>
              <a:rPr lang="tr-TR" altLang="tr-TR" sz="1600"/>
              <a:t>Sistemik nedenlerden dolayı birçok özel kurumun eş zamanlı olarak borç yükümlülüklerini yerine getirmemesi riski.</a:t>
            </a:r>
          </a:p>
          <a:p>
            <a:pPr marL="0" indent="0">
              <a:lnSpc>
                <a:spcPct val="90000"/>
              </a:lnSpc>
              <a:buFont typeface="Arial" panose="020B0604020202020204" pitchFamily="34" charset="0"/>
              <a:buNone/>
            </a:pPr>
            <a:r>
              <a:rPr lang="tr-TR" altLang="tr-TR" sz="1600"/>
              <a:t> </a:t>
            </a:r>
            <a:r>
              <a:rPr lang="tr-TR" altLang="tr-TR" sz="1600" b="1"/>
              <a:t>Konvertibilite(Transfer) Riski: </a:t>
            </a:r>
            <a:r>
              <a:rPr lang="tr-TR" altLang="tr-TR" sz="1600"/>
              <a:t>Bir kurumun kurulduğu ülkede devletin likidite krizine maruz kalması ya da yabancı paraya erişimi kısıtlamak istemesi nedeniyle yabancı paraya sistemik olarak erişememesi (yabancı para mevzuatındaki değişiklik  gibi) riskidir.</a:t>
            </a:r>
            <a:endParaRPr lang="tr-TR" altLang="tr-TR" sz="1600" b="1"/>
          </a:p>
          <a:p>
            <a:pPr marL="0" indent="0">
              <a:lnSpc>
                <a:spcPct val="90000"/>
              </a:lnSpc>
              <a:buFont typeface="Arial" panose="020B0604020202020204" pitchFamily="34" charset="0"/>
              <a:buNone/>
            </a:pPr>
            <a:endParaRPr lang="tr-TR" altLang="tr-TR" sz="1400" b="1"/>
          </a:p>
        </p:txBody>
      </p:sp>
      <p:sp>
        <p:nvSpPr>
          <p:cNvPr id="46083" name="Slide Number Placeholder 3">
            <a:extLst>
              <a:ext uri="{FF2B5EF4-FFF2-40B4-BE49-F238E27FC236}">
                <a16:creationId xmlns:a16="http://schemas.microsoft.com/office/drawing/2014/main" id="{A61D56CF-F948-6D8A-6481-8A962F0D71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1CF77C-B926-8544-832F-ECCDB9A1F5D3}" type="slidenum">
              <a:rPr lang="tr-TR" altLang="tr-TR" sz="1200" smtClean="0">
                <a:solidFill>
                  <a:srgbClr val="898989"/>
                </a:solidFill>
                <a:latin typeface="Arial" panose="020B0604020202020204" pitchFamily="34" charset="0"/>
              </a:rPr>
              <a:pPr>
                <a:spcBef>
                  <a:spcPct val="0"/>
                </a:spcBef>
                <a:buFontTx/>
                <a:buNone/>
              </a:pPr>
              <a:t>31</a:t>
            </a:fld>
            <a:endParaRPr lang="tr-TR" altLang="tr-TR" sz="1200">
              <a:solidFill>
                <a:srgbClr val="898989"/>
              </a:solidFill>
              <a:latin typeface="Arial" panose="020B0604020202020204" pitchFamily="34" charset="0"/>
            </a:endParaRPr>
          </a:p>
        </p:txBody>
      </p:sp>
      <p:sp>
        <p:nvSpPr>
          <p:cNvPr id="46084" name="Footer Placeholder 4">
            <a:extLst>
              <a:ext uri="{FF2B5EF4-FFF2-40B4-BE49-F238E27FC236}">
                <a16:creationId xmlns:a16="http://schemas.microsoft.com/office/drawing/2014/main" id="{93910CA3-466F-75E2-AC87-D0C07ED08F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E2A250FC-18BA-A754-B79E-8209B6878BC5}"/>
              </a:ext>
            </a:extLst>
          </p:cNvPr>
          <p:cNvSpPr>
            <a:spLocks noGrp="1"/>
          </p:cNvSpPr>
          <p:nvPr>
            <p:ph idx="1"/>
          </p:nvPr>
        </p:nvSpPr>
        <p:spPr>
          <a:xfrm>
            <a:off x="457200" y="188913"/>
            <a:ext cx="8229600" cy="5937250"/>
          </a:xfrm>
        </p:spPr>
        <p:txBody>
          <a:bodyPr/>
          <a:lstStyle/>
          <a:p>
            <a:pPr marL="0" indent="0">
              <a:lnSpc>
                <a:spcPct val="80000"/>
              </a:lnSpc>
              <a:buFont typeface="Arial" panose="020B0604020202020204" pitchFamily="34" charset="0"/>
              <a:buNone/>
            </a:pPr>
            <a:r>
              <a:rPr lang="tr-TR" altLang="tr-TR" sz="1800"/>
              <a:t>   </a:t>
            </a:r>
            <a:r>
              <a:rPr lang="tr-TR" altLang="tr-TR" sz="1800" b="1"/>
              <a:t>Siyasi Risk: </a:t>
            </a:r>
            <a:r>
              <a:rPr lang="tr-TR" altLang="tr-TR" sz="1800"/>
              <a:t>Millileştirmenin, jeopolitik durumun, yasal belirsizliğin, çöküşün vs. gelişmesidir.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Hazine Riski: </a:t>
            </a:r>
            <a:r>
              <a:rPr lang="tr-TR" altLang="tr-TR" sz="1800"/>
              <a:t>Bir devletin direkt ve dolaylı yabancı para yükümlülüklerini yerine getirme istek ve kapasitesindeki değişiklikler sonucunda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b="1"/>
              <a:t>    Yayılma Riski: </a:t>
            </a:r>
            <a:r>
              <a:rPr lang="tr-TR" altLang="tr-TR" sz="1800"/>
              <a:t>Bir ülkedeki olumsuz ekonomik, siyasi ve sosyal gelişmelerin sadece o ülkenin değil aynı zamanda ülkenin bulunduğu bölgedeki diğer ülkelerin de kredi değerliliğinin azalması veya likidite sıkışıklığına yol açması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Makroekonomik Risk: </a:t>
            </a:r>
            <a:r>
              <a:rPr lang="tr-TR" altLang="tr-TR" sz="1800"/>
              <a:t>Yabancı bir ülkedeki borçlunun, o ülke hükümetinin ekonomik nedenlerle para politikası ya da maliye politikasına ilişkin aldığı kararlardan ötürü yükümlülüklerini yerine getirme gücünün azalması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Kur Riski</a:t>
            </a:r>
            <a:r>
              <a:rPr lang="tr-TR" altLang="tr-TR" sz="1800"/>
              <a:t>: Karlılığın döviz kurundaki değişim kaynaklı değişikliğidir.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B- </a:t>
            </a:r>
            <a:r>
              <a:rPr lang="tr-TR" altLang="tr-TR" sz="1800" b="1" u="sng"/>
              <a:t>Dolaylı Risk</a:t>
            </a:r>
          </a:p>
          <a:p>
            <a:pPr marL="0" indent="0">
              <a:lnSpc>
                <a:spcPct val="80000"/>
              </a:lnSpc>
              <a:buFont typeface="Arial" panose="020B0604020202020204" pitchFamily="34" charset="0"/>
              <a:buNone/>
            </a:pPr>
            <a:r>
              <a:rPr lang="tr-TR" altLang="tr-TR" sz="1800"/>
              <a:t>	Kredili müşterinin (borçlu), iş yaptığı/taahhütlerinin bulunduğu/varlık sahibi olduğu yabancı bir ülkedeki ekonomik, sosyal veya siyasi koşulların bozulması sonucunda yükümlülüklerini yerine getirme gücünün azalması nedeniyle zarar etme olasılığıdır.</a:t>
            </a:r>
          </a:p>
          <a:p>
            <a:pPr marL="0" indent="0">
              <a:lnSpc>
                <a:spcPct val="80000"/>
              </a:lnSpc>
              <a:buFont typeface="Arial" panose="020B0604020202020204" pitchFamily="34" charset="0"/>
              <a:buNone/>
            </a:pPr>
            <a:endParaRPr lang="tr-TR" altLang="tr-TR" sz="1000"/>
          </a:p>
          <a:p>
            <a:pPr marL="0" indent="0">
              <a:lnSpc>
                <a:spcPct val="80000"/>
              </a:lnSpc>
              <a:buFont typeface="Arial" panose="020B0604020202020204" pitchFamily="34" charset="0"/>
              <a:buNone/>
            </a:pPr>
            <a:r>
              <a:rPr lang="tr-TR" altLang="tr-TR" sz="1000"/>
              <a:t>     </a:t>
            </a:r>
          </a:p>
        </p:txBody>
      </p:sp>
      <p:sp>
        <p:nvSpPr>
          <p:cNvPr id="47106" name="Slide Number Placeholder 1">
            <a:extLst>
              <a:ext uri="{FF2B5EF4-FFF2-40B4-BE49-F238E27FC236}">
                <a16:creationId xmlns:a16="http://schemas.microsoft.com/office/drawing/2014/main" id="{FFCA180B-FF80-B41D-B9BD-ACD67D7431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1AF8A0-C9C7-6144-95D8-7E8BDB54538E}" type="slidenum">
              <a:rPr lang="tr-TR" altLang="tr-TR" sz="1200" smtClean="0">
                <a:solidFill>
                  <a:srgbClr val="898989"/>
                </a:solidFill>
                <a:latin typeface="Arial" panose="020B0604020202020204" pitchFamily="34" charset="0"/>
              </a:rPr>
              <a:pPr>
                <a:spcBef>
                  <a:spcPct val="0"/>
                </a:spcBef>
                <a:buFontTx/>
                <a:buNone/>
              </a:pPr>
              <a:t>32</a:t>
            </a:fld>
            <a:endParaRPr lang="tr-TR" altLang="tr-TR" sz="1200">
              <a:solidFill>
                <a:srgbClr val="898989"/>
              </a:solidFill>
              <a:latin typeface="Arial" panose="020B0604020202020204" pitchFamily="34" charset="0"/>
            </a:endParaRPr>
          </a:p>
        </p:txBody>
      </p:sp>
      <p:sp>
        <p:nvSpPr>
          <p:cNvPr id="47107" name="Footer Placeholder 3">
            <a:extLst>
              <a:ext uri="{FF2B5EF4-FFF2-40B4-BE49-F238E27FC236}">
                <a16:creationId xmlns:a16="http://schemas.microsoft.com/office/drawing/2014/main" id="{3F124442-A0CA-2627-1D8A-91BE31794E4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345C815-246B-FF25-C944-6F1C2FDEBDC3}"/>
              </a:ext>
            </a:extLst>
          </p:cNvPr>
          <p:cNvSpPr>
            <a:spLocks noGrp="1"/>
          </p:cNvSpPr>
          <p:nvPr>
            <p:ph type="title"/>
          </p:nvPr>
        </p:nvSpPr>
        <p:spPr>
          <a:xfrm>
            <a:off x="457200" y="274638"/>
            <a:ext cx="8229600" cy="346075"/>
          </a:xfrm>
        </p:spPr>
        <p:txBody>
          <a:bodyPr/>
          <a:lstStyle/>
          <a:p>
            <a:r>
              <a:rPr lang="tr-TR" altLang="tr-TR" sz="1600" b="1"/>
              <a:t>DİREK VE İNDİREKT ÜLKE RİSKİ ÖRNEKLERİ</a:t>
            </a:r>
          </a:p>
        </p:txBody>
      </p:sp>
      <p:sp>
        <p:nvSpPr>
          <p:cNvPr id="48130" name="Content Placeholder 2">
            <a:extLst>
              <a:ext uri="{FF2B5EF4-FFF2-40B4-BE49-F238E27FC236}">
                <a16:creationId xmlns:a16="http://schemas.microsoft.com/office/drawing/2014/main" id="{4F5D2FEC-2B71-5111-F8AF-FB2C473EFDFC}"/>
              </a:ext>
            </a:extLst>
          </p:cNvPr>
          <p:cNvSpPr>
            <a:spLocks noGrp="1"/>
          </p:cNvSpPr>
          <p:nvPr>
            <p:ph idx="1"/>
          </p:nvPr>
        </p:nvSpPr>
        <p:spPr>
          <a:xfrm>
            <a:off x="457200" y="692150"/>
            <a:ext cx="8229600" cy="5434013"/>
          </a:xfrm>
        </p:spPr>
        <p:txBody>
          <a:bodyPr/>
          <a:lstStyle/>
          <a:p>
            <a:pPr marL="0" indent="0">
              <a:buFont typeface="Arial" panose="020B0604020202020204" pitchFamily="34" charset="0"/>
              <a:buNone/>
            </a:pPr>
            <a:r>
              <a:rPr lang="tr-TR" altLang="tr-TR" sz="1400"/>
              <a:t>	</a:t>
            </a:r>
            <a:r>
              <a:rPr lang="tr-TR" altLang="tr-TR" sz="2000"/>
              <a:t>Bir ülkede kamunun borcunu ödeyememesi ekonomik kriz çarkının hızla dönmeye başlamasına ve ülkenin batma noktasına gelmesine neden olabilir. Direkt (yayılma, sistemik, siyasi ve hazine) ve indirekt riskinin birbiri arkasına gerçekleştiği Yunanistan vakası bu konuda verilebilecek en iyi örnek. 2008 Global krizinin etkisi ile zaten çok güçlü olmayan Yunanistan ekonomisinin giderek zayıflaması, kamunun borcunu ödeyemeyip işlerliğini yitirmesi ve sonrasında Yunanistan hazine ve de devletinin borcunu ödeyememesi nedeniyle hazine bonosu ve devlet tahvillerinin herhangi bir değeri kalmaması ile sonuçlandı. Bu ise elinde yüksek tutarlarda Yunanistan kağıdı tutan Avrupa Birliği ülke ve bankalarını olumsuz yönde etkiledi. Ticaretin durma noktasına geldiği ülkede tüm gelir kanalları kapandı. En iddialı olduğu gelir kaynağı turizmdeki Pazar payının büyük bir kısmı yıllardır rekabet ettiği Türkiye başta olmak üzere; İspanya, Mısır ve Tunus tarafından paylaşıldı. Her ne kadar sorun sadece Yunanistan’da devam ediyor gibi görünse de İtalya, İspanya ve Portekiz’de de krizin etkileri devam ediyor.</a:t>
            </a:r>
          </a:p>
          <a:p>
            <a:pPr marL="0" indent="0">
              <a:buFont typeface="Arial" panose="020B0604020202020204" pitchFamily="34" charset="0"/>
              <a:buNone/>
            </a:pPr>
            <a:r>
              <a:rPr lang="tr-TR" altLang="tr-TR" sz="1400"/>
              <a:t>	</a:t>
            </a:r>
          </a:p>
        </p:txBody>
      </p:sp>
      <p:sp>
        <p:nvSpPr>
          <p:cNvPr id="48131" name="Slide Number Placeholder 3">
            <a:extLst>
              <a:ext uri="{FF2B5EF4-FFF2-40B4-BE49-F238E27FC236}">
                <a16:creationId xmlns:a16="http://schemas.microsoft.com/office/drawing/2014/main" id="{7960BF55-302C-7C4A-CA3E-6BB6B3C9E3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519BBB-ACCB-D748-8D8D-129495E71041}" type="slidenum">
              <a:rPr lang="tr-TR" altLang="tr-TR" sz="1200" smtClean="0">
                <a:solidFill>
                  <a:srgbClr val="898989"/>
                </a:solidFill>
                <a:latin typeface="Arial" panose="020B0604020202020204" pitchFamily="34" charset="0"/>
              </a:rPr>
              <a:pPr>
                <a:spcBef>
                  <a:spcPct val="0"/>
                </a:spcBef>
                <a:buFontTx/>
                <a:buNone/>
              </a:pPr>
              <a:t>33</a:t>
            </a:fld>
            <a:endParaRPr lang="tr-TR" altLang="tr-TR" sz="1200">
              <a:solidFill>
                <a:srgbClr val="898989"/>
              </a:solidFill>
              <a:latin typeface="Arial" panose="020B0604020202020204" pitchFamily="34" charset="0"/>
            </a:endParaRPr>
          </a:p>
        </p:txBody>
      </p:sp>
      <p:sp>
        <p:nvSpPr>
          <p:cNvPr id="48132" name="Footer Placeholder 4">
            <a:extLst>
              <a:ext uri="{FF2B5EF4-FFF2-40B4-BE49-F238E27FC236}">
                <a16:creationId xmlns:a16="http://schemas.microsoft.com/office/drawing/2014/main" id="{E0F8A22D-C50B-F1EA-85C8-66DAB9D56B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FD50B3AE-35CE-3C80-E95A-CDE647CF65E7}"/>
              </a:ext>
            </a:extLst>
          </p:cNvPr>
          <p:cNvSpPr>
            <a:spLocks noChangeArrowheads="1"/>
          </p:cNvSpPr>
          <p:nvPr/>
        </p:nvSpPr>
        <p:spPr bwMode="auto">
          <a:xfrm>
            <a:off x="971550" y="549275"/>
            <a:ext cx="73453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Direkt ve İndirekt ülke riskine verilebilecek bir başka örnek ise 2010 Aralık ayında Tunus’ta başlayan ve sonrasında sırasıyla Cezayir, Lübnan, Ürdün, Moritanya, Sudan, Umman, Yemen, Suudi Arabistan, Mısır, Suriye, Cibuti, Faz, Irak, Bahreyn, İran, Libya, Kuveyt ve Batı Sahra’ya yayılmış Arap baharı olarak adlandırılan Arap halkının  demokrasi, özgürlük ve insan hakları arayışıyla ayaklanmasıdır.  Yine bu ülkelerden herhangi birine mal veya hizmet ihraç eden bir şirket taahhüdünü yerine getirmesine rağmen, siyasetin kesintiye uğraması nedeniyle karşı karşıya kalınan ekonomik istikrarsızlık, mal/hizmetin iç piyasada satışını ve ithalatçının faaliyetini olumsuz etkileyecek ve bu müşterimizin parasını alamaması ile sonuçlanabilecektir. Belki de bu ülkelerin yönetimleri, kendilerine destek vermeyen ülkelerle ticareti yasaklayacak ve müşterilerimizin alacağını tahsil etmesini engelleyecektir. Arap Baharı, aynı coğrafyayı ve kültürü paylaşan grupların etkileşim içine girerek yukarıda bahsi geçen risklerden başta yayılma riski olmak üzere hangi risklerin gerçekleşebileceğini son dönemde çok net gösteren bir örnektir.</a:t>
            </a:r>
          </a:p>
        </p:txBody>
      </p:sp>
      <p:sp>
        <p:nvSpPr>
          <p:cNvPr id="49154" name="Slide Number Placeholder 1">
            <a:extLst>
              <a:ext uri="{FF2B5EF4-FFF2-40B4-BE49-F238E27FC236}">
                <a16:creationId xmlns:a16="http://schemas.microsoft.com/office/drawing/2014/main" id="{9B4A1F40-52BD-22F2-2675-E91BAD3BC8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D1942C1-14E1-114C-9CCE-CE13AD0A60C2}" type="slidenum">
              <a:rPr lang="tr-TR" altLang="tr-TR" sz="1200" smtClean="0">
                <a:solidFill>
                  <a:srgbClr val="898989"/>
                </a:solidFill>
                <a:latin typeface="Arial" panose="020B0604020202020204" pitchFamily="34" charset="0"/>
              </a:rPr>
              <a:pPr>
                <a:spcBef>
                  <a:spcPct val="0"/>
                </a:spcBef>
                <a:buFontTx/>
                <a:buNone/>
              </a:pPr>
              <a:t>34</a:t>
            </a:fld>
            <a:endParaRPr lang="tr-TR" altLang="tr-TR" sz="1200">
              <a:solidFill>
                <a:srgbClr val="898989"/>
              </a:solidFill>
              <a:latin typeface="Arial" panose="020B0604020202020204" pitchFamily="34" charset="0"/>
            </a:endParaRPr>
          </a:p>
        </p:txBody>
      </p:sp>
      <p:sp>
        <p:nvSpPr>
          <p:cNvPr id="49155" name="Footer Placeholder 2">
            <a:extLst>
              <a:ext uri="{FF2B5EF4-FFF2-40B4-BE49-F238E27FC236}">
                <a16:creationId xmlns:a16="http://schemas.microsoft.com/office/drawing/2014/main" id="{BDFDCD01-1A3D-163E-C988-0AB9428DC3F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099B930D-A73E-88A9-B10E-8FBF09129819}"/>
              </a:ext>
            </a:extLst>
          </p:cNvPr>
          <p:cNvSpPr>
            <a:spLocks noGrp="1"/>
          </p:cNvSpPr>
          <p:nvPr>
            <p:ph idx="1"/>
          </p:nvPr>
        </p:nvSpPr>
        <p:spPr>
          <a:xfrm>
            <a:off x="457200" y="188913"/>
            <a:ext cx="8229600" cy="5937250"/>
          </a:xfrm>
        </p:spPr>
        <p:txBody>
          <a:bodyPr/>
          <a:lstStyle/>
          <a:p>
            <a:pPr marL="0" indent="0">
              <a:buFont typeface="Arial" panose="020B0604020202020204" pitchFamily="34" charset="0"/>
              <a:buNone/>
            </a:pPr>
            <a:r>
              <a:rPr lang="tr-TR" altLang="tr-TR" sz="1400"/>
              <a:t>	</a:t>
            </a:r>
            <a:r>
              <a:rPr lang="tr-TR" altLang="tr-TR" sz="2800"/>
              <a:t>Yakın geçmişten başka bir örnek, Fildişi Sahilinde 2010 Kasım’ında gerçekleşen devlet başkanı seçimini kaybeden mevcut başkanın görevini yeni başkana devretmemesi ve sonrasında iki tarafın kendilerine yakın olan devletin eğitimli ve silahlı güvenlik güçlerini alarak çatışmaya başlamasıyla siyasi risk giderek arttı. Dünyanın bir numaralı  kakao üreticisi olan ülkede kakao ihracatı durdu. Devletin tek gelir kaynağı ortadan kalkınca maaşlar ödenemedi. Ekonomik kriz nedeniyle ülkede faaliyet gösteren uluslararası bankalar hesaplarındaki varlıkları millileştirildi. Ülke dışına para çıkışı durdurulduğunda siyasi riske ek olarak konvertibilite riski de gerçekleştirilmiş oldu.</a:t>
            </a:r>
            <a:endParaRPr lang="tr-TR" altLang="tr-TR" sz="1600"/>
          </a:p>
          <a:p>
            <a:pPr marL="0" indent="0">
              <a:buFont typeface="Arial" panose="020B0604020202020204" pitchFamily="34" charset="0"/>
              <a:buNone/>
            </a:pPr>
            <a:r>
              <a:rPr lang="tr-TR" altLang="tr-TR" sz="1600"/>
              <a:t>	</a:t>
            </a:r>
          </a:p>
        </p:txBody>
      </p:sp>
      <p:sp>
        <p:nvSpPr>
          <p:cNvPr id="50178" name="Slide Number Placeholder 1">
            <a:extLst>
              <a:ext uri="{FF2B5EF4-FFF2-40B4-BE49-F238E27FC236}">
                <a16:creationId xmlns:a16="http://schemas.microsoft.com/office/drawing/2014/main" id="{0B104510-9F8B-7CDF-D08E-37719BEE14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4998E2-A0ED-E745-A702-71AB56E482E1}" type="slidenum">
              <a:rPr lang="tr-TR" altLang="tr-TR" sz="1200" smtClean="0">
                <a:solidFill>
                  <a:srgbClr val="898989"/>
                </a:solidFill>
                <a:latin typeface="Arial" panose="020B0604020202020204" pitchFamily="34" charset="0"/>
              </a:rPr>
              <a:pPr>
                <a:spcBef>
                  <a:spcPct val="0"/>
                </a:spcBef>
                <a:buFontTx/>
                <a:buNone/>
              </a:pPr>
              <a:t>35</a:t>
            </a:fld>
            <a:endParaRPr lang="tr-TR" altLang="tr-TR" sz="1200">
              <a:solidFill>
                <a:srgbClr val="898989"/>
              </a:solidFill>
              <a:latin typeface="Arial" panose="020B0604020202020204" pitchFamily="34" charset="0"/>
            </a:endParaRPr>
          </a:p>
        </p:txBody>
      </p:sp>
      <p:sp>
        <p:nvSpPr>
          <p:cNvPr id="50179" name="Footer Placeholder 3">
            <a:extLst>
              <a:ext uri="{FF2B5EF4-FFF2-40B4-BE49-F238E27FC236}">
                <a16:creationId xmlns:a16="http://schemas.microsoft.com/office/drawing/2014/main" id="{8B0C0CD3-F62A-4E95-ED3D-7FF96EA69C9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B1BDD2D7-9661-625C-E331-9615CEDB83E8}"/>
              </a:ext>
            </a:extLst>
          </p:cNvPr>
          <p:cNvSpPr>
            <a:spLocks noChangeArrowheads="1"/>
          </p:cNvSpPr>
          <p:nvPr/>
        </p:nvSpPr>
        <p:spPr bwMode="auto">
          <a:xfrm>
            <a:off x="827088" y="549275"/>
            <a:ext cx="79216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Ülke riskini değerlendirmede kullanılabilecek en pratik yöntem bir ülkenin borcunu ödememe ihtimalinin göstergesi olan CDS (Credit Default Swap) değerlerinin takip edilmesidir. CDS, güvenilirliğini gerek 2007’de global krizin yaklaştığının sinyalini; gerekse GIIPS denilen ülkeler grubu, Yunanistan, İtalya, İrlanda, Portekiz ve İspanya’da bu krizin etkilerinin sinyalini önceden vererek ispatlamış olan bir göstergedir.</a:t>
            </a:r>
          </a:p>
          <a:p>
            <a:pPr eaLnBrk="1" hangingPunct="1">
              <a:spcBef>
                <a:spcPct val="0"/>
              </a:spcBef>
              <a:buFontTx/>
              <a:buNone/>
            </a:pPr>
            <a:r>
              <a:rPr lang="tr-TR" altLang="tr-TR" sz="1800">
                <a:latin typeface="Arial" panose="020B0604020202020204" pitchFamily="34" charset="0"/>
              </a:rPr>
              <a:t>	Tabi ki CDS tek başına yeterli bir kriter değil. Ülke riskini değerlendirmedeki ikinci pratik yol ise derecelendirme kuruluşlarının değerlendirmeleri.</a:t>
            </a:r>
          </a:p>
          <a:p>
            <a:pPr eaLnBrk="1" hangingPunct="1">
              <a:spcBef>
                <a:spcPct val="0"/>
              </a:spcBef>
              <a:buFontTx/>
              <a:buNone/>
            </a:pPr>
            <a:r>
              <a:rPr lang="tr-TR" altLang="tr-TR" sz="1800">
                <a:latin typeface="Arial" panose="020B0604020202020204" pitchFamily="34" charset="0"/>
              </a:rPr>
              <a:t>	Yalnız bu değerlendirmeler CDS kadar güvenilir değil. Nedeni ise derecelendirme kuruluşlarının 2008 krizinin derin etkilerinin görüldüğü bankaları ve ülkeleri uzun süre «yatırım yapılabilir» olarak değerlendirmeye devam ederek piyasaların ve hatta işin içinde olan bankaların yanlış kararlar almasına neden olmalarıdır. Bu kuruluşlar aynı zamanda krizin çıkış noktası olan kompleks türev ürünleri (RMBS- Residential Mortgage Backed Securities) de yatırım yapılabilir olarak değerlendirdiler. Aslında ürünler o kadar karmaşıktı ki satanlar bile ürünü anlamadıkları için içerdiği riskin farkında değildi. Oysa ki sattıkları ürünü tüm detayları ve riskleriyle en iyi onların bilemeleri gerekiyordu.</a:t>
            </a:r>
          </a:p>
        </p:txBody>
      </p:sp>
      <p:sp>
        <p:nvSpPr>
          <p:cNvPr id="51202" name="Slide Number Placeholder 1">
            <a:extLst>
              <a:ext uri="{FF2B5EF4-FFF2-40B4-BE49-F238E27FC236}">
                <a16:creationId xmlns:a16="http://schemas.microsoft.com/office/drawing/2014/main" id="{FB1321DB-67EE-3E3E-1B76-DCA4D46AED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C9F5990-74E5-4C43-9662-642C0F40F2F1}" type="slidenum">
              <a:rPr lang="tr-TR" altLang="tr-TR" sz="1200" smtClean="0">
                <a:solidFill>
                  <a:srgbClr val="898989"/>
                </a:solidFill>
                <a:latin typeface="Arial" panose="020B0604020202020204" pitchFamily="34" charset="0"/>
              </a:rPr>
              <a:pPr>
                <a:spcBef>
                  <a:spcPct val="0"/>
                </a:spcBef>
                <a:buFontTx/>
                <a:buNone/>
              </a:pPr>
              <a:t>36</a:t>
            </a:fld>
            <a:endParaRPr lang="tr-TR" altLang="tr-TR" sz="1200">
              <a:solidFill>
                <a:srgbClr val="898989"/>
              </a:solidFill>
              <a:latin typeface="Arial" panose="020B0604020202020204" pitchFamily="34" charset="0"/>
            </a:endParaRPr>
          </a:p>
        </p:txBody>
      </p:sp>
      <p:sp>
        <p:nvSpPr>
          <p:cNvPr id="51203" name="Footer Placeholder 2">
            <a:extLst>
              <a:ext uri="{FF2B5EF4-FFF2-40B4-BE49-F238E27FC236}">
                <a16:creationId xmlns:a16="http://schemas.microsoft.com/office/drawing/2014/main" id="{01C47C27-A819-25B0-310D-8C39A8D34B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5E4FB4AA-0921-C683-D1A9-37F7CD6E196A}"/>
              </a:ext>
            </a:extLst>
          </p:cNvPr>
          <p:cNvSpPr>
            <a:spLocks noGrp="1"/>
          </p:cNvSpPr>
          <p:nvPr>
            <p:ph type="title"/>
          </p:nvPr>
        </p:nvSpPr>
        <p:spPr/>
        <p:txBody>
          <a:bodyPr/>
          <a:lstStyle/>
          <a:p>
            <a:pPr eaLnBrk="1" hangingPunct="1"/>
            <a:r>
              <a:rPr lang="tr-TR" altLang="tr-TR" sz="3200"/>
              <a:t>Kredi Derecelendirme Kuruluşları</a:t>
            </a:r>
            <a:endParaRPr lang="en-US" altLang="tr-TR" sz="3200"/>
          </a:p>
        </p:txBody>
      </p:sp>
      <p:sp>
        <p:nvSpPr>
          <p:cNvPr id="52226" name="Rectangle 3">
            <a:extLst>
              <a:ext uri="{FF2B5EF4-FFF2-40B4-BE49-F238E27FC236}">
                <a16:creationId xmlns:a16="http://schemas.microsoft.com/office/drawing/2014/main" id="{26F8BED3-6A7F-86DD-A204-C76CEB4B359B}"/>
              </a:ext>
            </a:extLst>
          </p:cNvPr>
          <p:cNvSpPr>
            <a:spLocks noGrp="1"/>
          </p:cNvSpPr>
          <p:nvPr>
            <p:ph idx="1"/>
          </p:nvPr>
        </p:nvSpPr>
        <p:spPr/>
        <p:txBody>
          <a:bodyPr/>
          <a:lstStyle/>
          <a:p>
            <a:pPr eaLnBrk="1" hangingPunct="1"/>
            <a:r>
              <a:rPr lang="tr-TR" altLang="tr-TR" sz="2400"/>
              <a:t>Finans dünyasının trafik ışıkları (?)</a:t>
            </a:r>
          </a:p>
          <a:p>
            <a:pPr eaLnBrk="1" hangingPunct="1"/>
            <a:r>
              <a:rPr lang="tr-TR" altLang="tr-TR" sz="2400"/>
              <a:t>Kredi derecelendirme Kuruluşları Krizleri tahmin edebiliyorlar mı ?</a:t>
            </a:r>
          </a:p>
          <a:p>
            <a:pPr lvl="2" eaLnBrk="1" hangingPunct="1"/>
            <a:r>
              <a:rPr lang="tr-TR" altLang="tr-TR" sz="1800"/>
              <a:t>Ülke notu ve şirket notu değerlendirmesinde bilgi asimetrisi</a:t>
            </a:r>
          </a:p>
          <a:p>
            <a:pPr lvl="2" eaLnBrk="1" hangingPunct="1"/>
            <a:r>
              <a:rPr lang="tr-TR" altLang="tr-TR" sz="1800"/>
              <a:t>Borç ödememe riskini ancak ülke bilir</a:t>
            </a:r>
          </a:p>
          <a:p>
            <a:pPr lvl="2" eaLnBrk="1" hangingPunct="1"/>
            <a:r>
              <a:rPr lang="tr-TR" altLang="tr-TR" sz="1800"/>
              <a:t>Derecelendirme ( rating) paralı bir iştir.(Ahlaki sorun)</a:t>
            </a:r>
          </a:p>
          <a:p>
            <a:pPr eaLnBrk="1" hangingPunct="1"/>
            <a:r>
              <a:rPr lang="tr-TR" altLang="tr-TR" sz="2400"/>
              <a:t>Buna rağmen yine de notları etkili-En azından yatırımcıyı sorumluluktan kurtarır. Kendileri günah keçisi olurlar.</a:t>
            </a:r>
          </a:p>
          <a:p>
            <a:pPr eaLnBrk="1" hangingPunct="1"/>
            <a:r>
              <a:rPr lang="tr-TR" altLang="tr-TR" sz="2400"/>
              <a:t>Son krizde çok eleştiri aldılar</a:t>
            </a:r>
            <a:endParaRPr lang="en-US" altLang="tr-TR" sz="2400"/>
          </a:p>
        </p:txBody>
      </p:sp>
      <p:sp>
        <p:nvSpPr>
          <p:cNvPr id="52227" name="Slide Number Placeholder 1">
            <a:extLst>
              <a:ext uri="{FF2B5EF4-FFF2-40B4-BE49-F238E27FC236}">
                <a16:creationId xmlns:a16="http://schemas.microsoft.com/office/drawing/2014/main" id="{8CC5E58B-7B12-C1D8-F5E4-24ED6FA933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148045-4799-4F45-86E4-3429FDE46352}" type="slidenum">
              <a:rPr lang="tr-TR" altLang="tr-TR" sz="1200" smtClean="0">
                <a:solidFill>
                  <a:srgbClr val="898989"/>
                </a:solidFill>
                <a:latin typeface="Arial" panose="020B0604020202020204" pitchFamily="34" charset="0"/>
              </a:rPr>
              <a:pPr>
                <a:spcBef>
                  <a:spcPct val="0"/>
                </a:spcBef>
                <a:buFontTx/>
                <a:buNone/>
              </a:pPr>
              <a:t>37</a:t>
            </a:fld>
            <a:endParaRPr lang="tr-TR" altLang="tr-TR" sz="1200">
              <a:solidFill>
                <a:srgbClr val="898989"/>
              </a:solidFill>
              <a:latin typeface="Arial" panose="020B0604020202020204" pitchFamily="34" charset="0"/>
            </a:endParaRPr>
          </a:p>
        </p:txBody>
      </p:sp>
      <p:sp>
        <p:nvSpPr>
          <p:cNvPr id="52228" name="Footer Placeholder 2">
            <a:extLst>
              <a:ext uri="{FF2B5EF4-FFF2-40B4-BE49-F238E27FC236}">
                <a16:creationId xmlns:a16="http://schemas.microsoft.com/office/drawing/2014/main" id="{21E781D6-F4DB-85F1-6F2C-7959478808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BC0E258-B119-D8AA-B303-6AABDD0C36BE}"/>
              </a:ext>
            </a:extLst>
          </p:cNvPr>
          <p:cNvSpPr>
            <a:spLocks noGrp="1"/>
          </p:cNvSpPr>
          <p:nvPr>
            <p:ph type="title"/>
          </p:nvPr>
        </p:nvSpPr>
        <p:spPr/>
        <p:txBody>
          <a:bodyPr/>
          <a:lstStyle/>
          <a:p>
            <a:pPr eaLnBrk="1" hangingPunct="1"/>
            <a:r>
              <a:rPr lang="tr-TR" altLang="tr-TR"/>
              <a:t>Kredi Notlaması</a:t>
            </a:r>
            <a:endParaRPr lang="en-US" altLang="tr-TR"/>
          </a:p>
        </p:txBody>
      </p:sp>
      <p:sp>
        <p:nvSpPr>
          <p:cNvPr id="53250" name="Rectangle 3">
            <a:extLst>
              <a:ext uri="{FF2B5EF4-FFF2-40B4-BE49-F238E27FC236}">
                <a16:creationId xmlns:a16="http://schemas.microsoft.com/office/drawing/2014/main" id="{7A81CA08-92B5-4238-CFC7-1755C22636CC}"/>
              </a:ext>
            </a:extLst>
          </p:cNvPr>
          <p:cNvSpPr>
            <a:spLocks noGrp="1"/>
          </p:cNvSpPr>
          <p:nvPr>
            <p:ph idx="1"/>
          </p:nvPr>
        </p:nvSpPr>
        <p:spPr/>
        <p:txBody>
          <a:bodyPr/>
          <a:lstStyle/>
          <a:p>
            <a:pPr eaLnBrk="1" hangingPunct="1">
              <a:lnSpc>
                <a:spcPct val="90000"/>
              </a:lnSpc>
            </a:pPr>
            <a:r>
              <a:rPr lang="tr-TR" altLang="tr-TR" sz="2800"/>
              <a:t>Borçlunun kredi riskini gösteren anlaşılması ve izlenmesi kolay bir sistem</a:t>
            </a:r>
          </a:p>
          <a:p>
            <a:pPr eaLnBrk="1" hangingPunct="1">
              <a:lnSpc>
                <a:spcPct val="90000"/>
              </a:lnSpc>
            </a:pPr>
            <a:r>
              <a:rPr lang="tr-TR" altLang="tr-TR" sz="2800"/>
              <a:t>Kredi notu borçlunun sermayeye daha kolay ulaşmasını sağlar</a:t>
            </a:r>
          </a:p>
          <a:p>
            <a:pPr eaLnBrk="1" hangingPunct="1">
              <a:lnSpc>
                <a:spcPct val="90000"/>
              </a:lnSpc>
            </a:pPr>
            <a:r>
              <a:rPr lang="tr-TR" altLang="tr-TR" sz="2800"/>
              <a:t>Yatırımcılara aynı bazda karşılaştırma yapma olanağı verir</a:t>
            </a:r>
          </a:p>
          <a:p>
            <a:pPr eaLnBrk="1" hangingPunct="1">
              <a:lnSpc>
                <a:spcPct val="90000"/>
              </a:lnSpc>
            </a:pPr>
            <a:r>
              <a:rPr lang="tr-TR" altLang="tr-TR" sz="2800"/>
              <a:t>Kısa ( 1 yıl içinde borç ödeyememe riski) ve uzun dönemli (borç portfolyosunun yaşam dönemi içindeki geri ödeyememe riski) derecelendirmede kullanılır.</a:t>
            </a:r>
            <a:endParaRPr lang="en-US" altLang="tr-TR" sz="2800"/>
          </a:p>
        </p:txBody>
      </p:sp>
      <p:sp>
        <p:nvSpPr>
          <p:cNvPr id="53251" name="Slide Number Placeholder 1">
            <a:extLst>
              <a:ext uri="{FF2B5EF4-FFF2-40B4-BE49-F238E27FC236}">
                <a16:creationId xmlns:a16="http://schemas.microsoft.com/office/drawing/2014/main" id="{C7D9C6E9-91E1-3CE0-94CB-7E6E2B55BF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0A279A2-AAAC-5946-970E-1D460879DE5A}" type="slidenum">
              <a:rPr lang="tr-TR" altLang="tr-TR" sz="1200" smtClean="0">
                <a:solidFill>
                  <a:srgbClr val="898989"/>
                </a:solidFill>
                <a:latin typeface="Arial" panose="020B0604020202020204" pitchFamily="34" charset="0"/>
              </a:rPr>
              <a:pPr>
                <a:spcBef>
                  <a:spcPct val="0"/>
                </a:spcBef>
                <a:buFontTx/>
                <a:buNone/>
              </a:pPr>
              <a:t>38</a:t>
            </a:fld>
            <a:endParaRPr lang="tr-TR" altLang="tr-TR" sz="1200">
              <a:solidFill>
                <a:srgbClr val="898989"/>
              </a:solidFill>
              <a:latin typeface="Arial" panose="020B0604020202020204" pitchFamily="34" charset="0"/>
            </a:endParaRPr>
          </a:p>
        </p:txBody>
      </p:sp>
      <p:sp>
        <p:nvSpPr>
          <p:cNvPr id="53252" name="Footer Placeholder 2">
            <a:extLst>
              <a:ext uri="{FF2B5EF4-FFF2-40B4-BE49-F238E27FC236}">
                <a16:creationId xmlns:a16="http://schemas.microsoft.com/office/drawing/2014/main" id="{25DCA82C-8341-C512-18D4-A04DF6F3B29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93A1D47-F4A4-770D-990F-A4A6D3C2F9C0}"/>
              </a:ext>
            </a:extLst>
          </p:cNvPr>
          <p:cNvSpPr>
            <a:spLocks noGrp="1"/>
          </p:cNvSpPr>
          <p:nvPr>
            <p:ph type="title"/>
          </p:nvPr>
        </p:nvSpPr>
        <p:spPr/>
        <p:txBody>
          <a:bodyPr/>
          <a:lstStyle/>
          <a:p>
            <a:pPr eaLnBrk="1" hangingPunct="1"/>
            <a:r>
              <a:rPr lang="tr-TR" altLang="tr-TR" sz="2400"/>
              <a:t>Başlıca Kredi Derecelendirme Kuruluşları</a:t>
            </a:r>
            <a:endParaRPr lang="en-US" altLang="tr-TR" sz="2400"/>
          </a:p>
        </p:txBody>
      </p:sp>
      <p:sp>
        <p:nvSpPr>
          <p:cNvPr id="54274" name="Rectangle 3">
            <a:extLst>
              <a:ext uri="{FF2B5EF4-FFF2-40B4-BE49-F238E27FC236}">
                <a16:creationId xmlns:a16="http://schemas.microsoft.com/office/drawing/2014/main" id="{4B294F68-1B79-1DAB-53C8-3B830E535E1F}"/>
              </a:ext>
            </a:extLst>
          </p:cNvPr>
          <p:cNvSpPr>
            <a:spLocks noGrp="1"/>
          </p:cNvSpPr>
          <p:nvPr>
            <p:ph idx="1"/>
          </p:nvPr>
        </p:nvSpPr>
        <p:spPr/>
        <p:txBody>
          <a:bodyPr/>
          <a:lstStyle/>
          <a:p>
            <a:pPr eaLnBrk="1" hangingPunct="1"/>
            <a:r>
              <a:rPr lang="tr-TR" altLang="tr-TR"/>
              <a:t>Standart and Poor’s (S and P) – 1806</a:t>
            </a:r>
          </a:p>
          <a:p>
            <a:pPr eaLnBrk="1" hangingPunct="1"/>
            <a:r>
              <a:rPr lang="tr-TR" altLang="tr-TR"/>
              <a:t>MOODY’S- 1900</a:t>
            </a:r>
          </a:p>
          <a:p>
            <a:pPr eaLnBrk="1" hangingPunct="1"/>
            <a:r>
              <a:rPr lang="tr-TR" altLang="tr-TR"/>
              <a:t>FITCH : 1913 </a:t>
            </a:r>
          </a:p>
          <a:p>
            <a:pPr eaLnBrk="1" hangingPunct="1"/>
            <a:r>
              <a:rPr lang="tr-TR" altLang="tr-TR"/>
              <a:t>JCR (Japon Kredi Derecelendirme Kuruluşu)</a:t>
            </a:r>
            <a:endParaRPr lang="en-US" altLang="tr-TR"/>
          </a:p>
        </p:txBody>
      </p:sp>
      <p:sp>
        <p:nvSpPr>
          <p:cNvPr id="54275" name="Slide Number Placeholder 1">
            <a:extLst>
              <a:ext uri="{FF2B5EF4-FFF2-40B4-BE49-F238E27FC236}">
                <a16:creationId xmlns:a16="http://schemas.microsoft.com/office/drawing/2014/main" id="{17887C61-196D-FFEB-6DE3-14E299D973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C1545D-FEA4-354D-8C63-8FA86676EA78}" type="slidenum">
              <a:rPr lang="tr-TR" altLang="tr-TR" sz="1200" smtClean="0">
                <a:solidFill>
                  <a:srgbClr val="898989"/>
                </a:solidFill>
                <a:latin typeface="Arial" panose="020B0604020202020204" pitchFamily="34" charset="0"/>
              </a:rPr>
              <a:pPr>
                <a:spcBef>
                  <a:spcPct val="0"/>
                </a:spcBef>
                <a:buFontTx/>
                <a:buNone/>
              </a:pPr>
              <a:t>39</a:t>
            </a:fld>
            <a:endParaRPr lang="tr-TR" altLang="tr-TR" sz="1200">
              <a:solidFill>
                <a:srgbClr val="898989"/>
              </a:solidFill>
              <a:latin typeface="Arial" panose="020B0604020202020204" pitchFamily="34" charset="0"/>
            </a:endParaRPr>
          </a:p>
        </p:txBody>
      </p:sp>
      <p:sp>
        <p:nvSpPr>
          <p:cNvPr id="54276" name="Footer Placeholder 2">
            <a:extLst>
              <a:ext uri="{FF2B5EF4-FFF2-40B4-BE49-F238E27FC236}">
                <a16:creationId xmlns:a16="http://schemas.microsoft.com/office/drawing/2014/main" id="{97CBD8C1-6908-7FEE-1E74-3FC616520A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lt Bilgi Yer Tutucusu 2">
            <a:extLst>
              <a:ext uri="{FF2B5EF4-FFF2-40B4-BE49-F238E27FC236}">
                <a16:creationId xmlns:a16="http://schemas.microsoft.com/office/drawing/2014/main" id="{5E15C757-1055-0C9F-5750-447591AD128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7411" name="Slayt Numarası Yer Tutucusu 3">
            <a:extLst>
              <a:ext uri="{FF2B5EF4-FFF2-40B4-BE49-F238E27FC236}">
                <a16:creationId xmlns:a16="http://schemas.microsoft.com/office/drawing/2014/main" id="{E7399924-D70C-786A-AF3E-0090C6A893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ED760-CBBF-B546-A295-20CA7AE7C38A}" type="slidenum">
              <a:rPr lang="tr-TR" altLang="tr-TR" sz="1200" smtClean="0">
                <a:solidFill>
                  <a:srgbClr val="898989"/>
                </a:solidFill>
                <a:latin typeface="Arial" panose="020B0604020202020204" pitchFamily="34" charset="0"/>
              </a:rPr>
              <a:pPr>
                <a:spcBef>
                  <a:spcPct val="0"/>
                </a:spcBef>
                <a:buFontTx/>
                <a:buNone/>
              </a:pPr>
              <a:t>4</a:t>
            </a:fld>
            <a:endParaRPr lang="tr-TR" altLang="tr-TR" sz="1200">
              <a:solidFill>
                <a:srgbClr val="898989"/>
              </a:solidFill>
              <a:latin typeface="Arial" panose="020B0604020202020204" pitchFamily="34" charset="0"/>
            </a:endParaRPr>
          </a:p>
        </p:txBody>
      </p:sp>
      <p:sp>
        <p:nvSpPr>
          <p:cNvPr id="17409" name="Unvan 1">
            <a:extLst>
              <a:ext uri="{FF2B5EF4-FFF2-40B4-BE49-F238E27FC236}">
                <a16:creationId xmlns:a16="http://schemas.microsoft.com/office/drawing/2014/main" id="{26FC7186-0A67-8A92-1263-640825AC4785}"/>
              </a:ext>
            </a:extLst>
          </p:cNvPr>
          <p:cNvSpPr>
            <a:spLocks noGrp="1"/>
          </p:cNvSpPr>
          <p:nvPr>
            <p:ph type="title" idx="4294967295"/>
          </p:nvPr>
        </p:nvSpPr>
        <p:spPr>
          <a:xfrm>
            <a:off x="0" y="274638"/>
            <a:ext cx="8229600" cy="1143000"/>
          </a:xfrm>
        </p:spPr>
        <p:txBody>
          <a:bodyPr/>
          <a:lstStyle/>
          <a:p>
            <a:r>
              <a:rPr lang="tr-TR" altLang="tr-TR"/>
              <a:t>Dışarıdan borç aldıkça büyüyebilen bir ekonomik model</a:t>
            </a:r>
          </a:p>
        </p:txBody>
      </p:sp>
      <p:pic>
        <p:nvPicPr>
          <p:cNvPr id="3" name="Resim 2"/>
          <p:cNvPicPr>
            <a:picLocks noChangeAspect="1"/>
          </p:cNvPicPr>
          <p:nvPr/>
        </p:nvPicPr>
        <p:blipFill>
          <a:blip r:embed="rId2"/>
          <a:stretch>
            <a:fillRect/>
          </a:stretch>
        </p:blipFill>
        <p:spPr>
          <a:xfrm>
            <a:off x="395536" y="1700808"/>
            <a:ext cx="8316400" cy="42066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9E144F0-3693-9DCE-7CF2-ADF34A39D01A}"/>
              </a:ext>
            </a:extLst>
          </p:cNvPr>
          <p:cNvSpPr>
            <a:spLocks noGrp="1"/>
          </p:cNvSpPr>
          <p:nvPr>
            <p:ph type="title"/>
          </p:nvPr>
        </p:nvSpPr>
        <p:spPr>
          <a:xfrm>
            <a:off x="457200" y="274638"/>
            <a:ext cx="8229600" cy="633412"/>
          </a:xfrm>
        </p:spPr>
        <p:txBody>
          <a:bodyPr/>
          <a:lstStyle/>
          <a:p>
            <a:pPr eaLnBrk="1" hangingPunct="1"/>
            <a:r>
              <a:rPr lang="tr-TR" altLang="tr-TR" sz="2800" b="1"/>
              <a:t>Ülke riski derecelendirmesi</a:t>
            </a:r>
          </a:p>
        </p:txBody>
      </p:sp>
      <p:sp>
        <p:nvSpPr>
          <p:cNvPr id="55298" name="Content Placeholder 2">
            <a:extLst>
              <a:ext uri="{FF2B5EF4-FFF2-40B4-BE49-F238E27FC236}">
                <a16:creationId xmlns:a16="http://schemas.microsoft.com/office/drawing/2014/main" id="{91B29839-1BAD-DB9F-6D02-4F6E19C3CF0F}"/>
              </a:ext>
            </a:extLst>
          </p:cNvPr>
          <p:cNvSpPr>
            <a:spLocks noGrp="1"/>
          </p:cNvSpPr>
          <p:nvPr>
            <p:ph idx="1"/>
          </p:nvPr>
        </p:nvSpPr>
        <p:spPr>
          <a:xfrm>
            <a:off x="457200" y="1052513"/>
            <a:ext cx="8229600" cy="5256212"/>
          </a:xfrm>
        </p:spPr>
        <p:txBody>
          <a:bodyPr/>
          <a:lstStyle/>
          <a:p>
            <a:pPr eaLnBrk="1" hangingPunct="1"/>
            <a:r>
              <a:rPr lang="tr-TR" altLang="tr-TR" b="1"/>
              <a:t>Demografik, eğitsel ve yapısal faktörler;</a:t>
            </a:r>
          </a:p>
          <a:p>
            <a:pPr lvl="1" eaLnBrk="1" hangingPunct="1"/>
            <a:r>
              <a:rPr lang="tr-TR" altLang="tr-TR" sz="2000"/>
              <a:t>Nüfus artış oranı,</a:t>
            </a:r>
          </a:p>
          <a:p>
            <a:pPr lvl="1" eaLnBrk="1" hangingPunct="1"/>
            <a:r>
              <a:rPr lang="tr-TR" altLang="tr-TR" sz="2000"/>
              <a:t>Yaş dağılımı ve bağımlılık oranı (14 altı + 65 üstü / 15-64 yaş arası)</a:t>
            </a:r>
          </a:p>
          <a:p>
            <a:pPr lvl="1" eaLnBrk="1" hangingPunct="1"/>
            <a:r>
              <a:rPr lang="tr-TR" altLang="tr-TR" sz="2000"/>
              <a:t>Kentsel nüfusun toplamı ve nüfusa oranı (şehirleşme)</a:t>
            </a:r>
          </a:p>
          <a:p>
            <a:pPr lvl="1" eaLnBrk="1" hangingPunct="1"/>
            <a:r>
              <a:rPr lang="tr-TR" altLang="tr-TR" sz="2000"/>
              <a:t>Etnik, dinsel ve dilsel azınlıkların dağılımı,</a:t>
            </a:r>
          </a:p>
          <a:p>
            <a:pPr lvl="1" eaLnBrk="1" hangingPunct="1"/>
            <a:r>
              <a:rPr lang="tr-TR" altLang="tr-TR" sz="2000"/>
              <a:t>İkinci ve yüksek eğitime katılım oranları,</a:t>
            </a:r>
          </a:p>
          <a:p>
            <a:pPr lvl="1" eaLnBrk="1" hangingPunct="1"/>
            <a:r>
              <a:rPr lang="tr-TR" altLang="tr-TR" sz="2000"/>
              <a:t>Özellikle uluslararası karşılaştrımaya yarayacak eğitim kalitesini ölçen herhangi bir ölçüt,</a:t>
            </a:r>
          </a:p>
          <a:p>
            <a:pPr lvl="1" eaLnBrk="1" hangingPunct="1"/>
            <a:r>
              <a:rPr lang="tr-TR" altLang="tr-TR" sz="2000"/>
              <a:t>Yaşam standartlarını ölçmeye yarayan; satın alma paritesine göre ölçülmüş kişi başına milli gelir, kişi başına düşen kredi miktarı,</a:t>
            </a:r>
          </a:p>
          <a:p>
            <a:pPr lvl="1" eaLnBrk="1" hangingPunct="1"/>
            <a:r>
              <a:rPr lang="tr-TR" altLang="tr-TR" sz="2000"/>
              <a:t>Gelir dağılımı, refah ve toprak sahipliği bilgileri,</a:t>
            </a:r>
          </a:p>
          <a:p>
            <a:pPr lvl="1" eaLnBrk="1" hangingPunct="1"/>
            <a:r>
              <a:rPr lang="tr-TR" altLang="tr-TR" sz="2000"/>
              <a:t>Ulaştırma ve telekomünikasyon alt yapısı standartları ve ana planları hakkındaki bilgiler,</a:t>
            </a:r>
          </a:p>
          <a:p>
            <a:pPr lvl="1" eaLnBrk="1" hangingPunct="1"/>
            <a:r>
              <a:rPr lang="tr-TR" altLang="tr-TR" sz="2000"/>
              <a:t>Çocuk ölümleri, hayat beklentisi ve sağlık hizmetlerinin gelişmişliği,</a:t>
            </a:r>
          </a:p>
        </p:txBody>
      </p:sp>
      <p:sp>
        <p:nvSpPr>
          <p:cNvPr id="55299" name="Slide Number Placeholder 1">
            <a:extLst>
              <a:ext uri="{FF2B5EF4-FFF2-40B4-BE49-F238E27FC236}">
                <a16:creationId xmlns:a16="http://schemas.microsoft.com/office/drawing/2014/main" id="{558C8935-2069-6102-A787-761AA02FE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379653-CE6D-2A4E-8F0C-E86EE716F9C2}" type="slidenum">
              <a:rPr lang="tr-TR" altLang="tr-TR" sz="1200" smtClean="0">
                <a:solidFill>
                  <a:srgbClr val="898989"/>
                </a:solidFill>
                <a:latin typeface="Arial" panose="020B0604020202020204" pitchFamily="34" charset="0"/>
              </a:rPr>
              <a:pPr>
                <a:spcBef>
                  <a:spcPct val="0"/>
                </a:spcBef>
                <a:buFontTx/>
                <a:buNone/>
              </a:pPr>
              <a:t>40</a:t>
            </a:fld>
            <a:endParaRPr lang="tr-TR" altLang="tr-TR" sz="1200">
              <a:solidFill>
                <a:srgbClr val="898989"/>
              </a:solidFill>
              <a:latin typeface="Arial" panose="020B0604020202020204" pitchFamily="34" charset="0"/>
            </a:endParaRPr>
          </a:p>
        </p:txBody>
      </p:sp>
      <p:sp>
        <p:nvSpPr>
          <p:cNvPr id="55300" name="Footer Placeholder 2">
            <a:extLst>
              <a:ext uri="{FF2B5EF4-FFF2-40B4-BE49-F238E27FC236}">
                <a16:creationId xmlns:a16="http://schemas.microsoft.com/office/drawing/2014/main" id="{BB317BD1-1C04-98A6-EB16-15FE5D4DE2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CE3F949-445A-DCC1-CB26-D5EBECAC71D0}"/>
              </a:ext>
            </a:extLst>
          </p:cNvPr>
          <p:cNvSpPr>
            <a:spLocks noGrp="1"/>
          </p:cNvSpPr>
          <p:nvPr>
            <p:ph type="title"/>
          </p:nvPr>
        </p:nvSpPr>
        <p:spPr>
          <a:xfrm>
            <a:off x="457200" y="274638"/>
            <a:ext cx="8229600" cy="368300"/>
          </a:xfrm>
        </p:spPr>
        <p:txBody>
          <a:bodyPr/>
          <a:lstStyle/>
          <a:p>
            <a:r>
              <a:rPr lang="tr-TR" altLang="tr-TR" sz="2400" b="1"/>
              <a:t>Politik risk: Devlet ve politik yapı</a:t>
            </a:r>
            <a:endParaRPr lang="tr-TR" altLang="tr-TR" sz="2400"/>
          </a:p>
        </p:txBody>
      </p:sp>
      <p:sp>
        <p:nvSpPr>
          <p:cNvPr id="56322" name="Content Placeholder 2">
            <a:extLst>
              <a:ext uri="{FF2B5EF4-FFF2-40B4-BE49-F238E27FC236}">
                <a16:creationId xmlns:a16="http://schemas.microsoft.com/office/drawing/2014/main" id="{F972FEC6-2BE3-BF85-1670-6EBFA49DD780}"/>
              </a:ext>
            </a:extLst>
          </p:cNvPr>
          <p:cNvSpPr>
            <a:spLocks noGrp="1"/>
          </p:cNvSpPr>
          <p:nvPr>
            <p:ph idx="1"/>
          </p:nvPr>
        </p:nvSpPr>
        <p:spPr>
          <a:xfrm>
            <a:off x="457200" y="785813"/>
            <a:ext cx="8229600" cy="5340350"/>
          </a:xfrm>
        </p:spPr>
        <p:txBody>
          <a:bodyPr/>
          <a:lstStyle/>
          <a:p>
            <a:pPr lvl="1"/>
            <a:r>
              <a:rPr lang="tr-TR" altLang="tr-TR" sz="1600"/>
              <a:t>Anayasada yasama, yürütme ve yargı arasındaki ve diğer devlet kurumlarının yeri ve yapısı. Politik kurumların kalıcılığı ve yasal altyapısı (devlettin kurumsal yapısındaki yeri)</a:t>
            </a:r>
          </a:p>
          <a:p>
            <a:pPr lvl="1"/>
            <a:r>
              <a:rPr lang="tr-TR" altLang="tr-TR" sz="1600"/>
              <a:t>Siyasi partilerin yapısı, destek aldıkları kesimler, oy oranları ve devamlılığı. Halkın politik sürece katılımı,</a:t>
            </a:r>
          </a:p>
          <a:p>
            <a:pPr lvl="1"/>
            <a:r>
              <a:rPr lang="tr-TR" altLang="tr-TR" sz="1600"/>
              <a:t>Ülkenin seçim takvimi; genel, yerel, cumhurbaşkanlığı vs.</a:t>
            </a:r>
          </a:p>
          <a:p>
            <a:pPr lvl="1"/>
            <a:r>
              <a:rPr lang="tr-TR" altLang="tr-TR" sz="1600"/>
              <a:t>Partiler arasında makro ve mikro ekonomik politikalara ortak bakış oranı,</a:t>
            </a:r>
          </a:p>
          <a:p>
            <a:pPr lvl="1"/>
            <a:r>
              <a:rPr lang="tr-TR" altLang="tr-TR" sz="1600"/>
              <a:t>Hükümetin başlattığı uygulamalara partilerin desteği ve sürdürülebilirliği,</a:t>
            </a:r>
          </a:p>
          <a:p>
            <a:pPr lvl="1"/>
            <a:r>
              <a:rPr lang="tr-TR" altLang="tr-TR" sz="1600"/>
              <a:t>Partilerde, özellikle iktidar partisinde, liderlik yapısı (değişimde kurumsallaşma),</a:t>
            </a:r>
          </a:p>
          <a:p>
            <a:pPr lvl="1"/>
            <a:r>
              <a:rPr lang="tr-TR" altLang="tr-TR" sz="1600"/>
              <a:t>Siyasi yapının ekonomik, özellikle finansal reformlar a yaklaşımı, ekonomi politikaların ve önceliklerin oluşturulmasındaki süreçlerin şeffaflığı,</a:t>
            </a:r>
          </a:p>
          <a:p>
            <a:pPr lvl="1"/>
            <a:r>
              <a:rPr lang="tr-TR" altLang="tr-TR" sz="1600"/>
              <a:t>Silahlı kuvvetlerin büyüklüğü ve önemi,</a:t>
            </a:r>
          </a:p>
          <a:p>
            <a:pPr lvl="1"/>
            <a:r>
              <a:rPr lang="tr-TR" altLang="tr-TR" sz="1600"/>
              <a:t>Önemli sosyal grupların ve partilerin  ülkenin temel sorunlarına yaklaşımda sergiledikleri alternatif politika seçenekleri, </a:t>
            </a:r>
          </a:p>
          <a:p>
            <a:pPr lvl="1"/>
            <a:r>
              <a:rPr lang="tr-TR" altLang="tr-TR" sz="1600"/>
              <a:t>Özel mülkiyet hakkı ve sözleşme özglüğü konusundaki yasal  ve idari yapı,</a:t>
            </a:r>
          </a:p>
          <a:p>
            <a:pPr lvl="1"/>
            <a:r>
              <a:rPr lang="tr-TR" altLang="tr-TR" sz="1600"/>
              <a:t>Vergi toplama sisteminin etkinliği, (kayıtdışılık, kayırmacılık vb),</a:t>
            </a:r>
          </a:p>
          <a:p>
            <a:pPr lvl="1"/>
            <a:r>
              <a:rPr lang="tr-TR" altLang="tr-TR" sz="1600"/>
              <a:t>Ana siyasi  aktörlerin özgeçmişleri,</a:t>
            </a:r>
          </a:p>
          <a:p>
            <a:pPr lvl="1" eaLnBrk="1" hangingPunct="1"/>
            <a:r>
              <a:rPr lang="tr-TR" altLang="tr-TR" sz="1800"/>
              <a:t>Kamu güvenliği,</a:t>
            </a:r>
          </a:p>
          <a:p>
            <a:pPr lvl="1">
              <a:buFont typeface="Arial" panose="020B0604020202020204" pitchFamily="34" charset="0"/>
              <a:buNone/>
            </a:pPr>
            <a:endParaRPr lang="tr-TR" altLang="tr-TR" sz="1800"/>
          </a:p>
          <a:p>
            <a:pPr lvl="1"/>
            <a:endParaRPr lang="tr-TR" altLang="tr-TR" sz="2000"/>
          </a:p>
          <a:p>
            <a:pPr lvl="1"/>
            <a:endParaRPr lang="tr-TR" altLang="tr-TR" sz="2000"/>
          </a:p>
          <a:p>
            <a:pPr lvl="1"/>
            <a:endParaRPr lang="tr-TR" altLang="tr-TR" sz="2000"/>
          </a:p>
        </p:txBody>
      </p:sp>
      <p:sp>
        <p:nvSpPr>
          <p:cNvPr id="56323" name="Slide Number Placeholder 1">
            <a:extLst>
              <a:ext uri="{FF2B5EF4-FFF2-40B4-BE49-F238E27FC236}">
                <a16:creationId xmlns:a16="http://schemas.microsoft.com/office/drawing/2014/main" id="{3F178205-1270-AC56-1F9C-57B62BD69A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62F9E-9B21-B443-87E2-0CF83C66F2EA}" type="slidenum">
              <a:rPr lang="tr-TR" altLang="tr-TR" sz="1200" smtClean="0">
                <a:solidFill>
                  <a:srgbClr val="898989"/>
                </a:solidFill>
                <a:latin typeface="Arial" panose="020B0604020202020204" pitchFamily="34" charset="0"/>
              </a:rPr>
              <a:pPr>
                <a:spcBef>
                  <a:spcPct val="0"/>
                </a:spcBef>
                <a:buFontTx/>
                <a:buNone/>
              </a:pPr>
              <a:t>41</a:t>
            </a:fld>
            <a:endParaRPr lang="tr-TR" altLang="tr-TR" sz="1200">
              <a:solidFill>
                <a:srgbClr val="898989"/>
              </a:solidFill>
              <a:latin typeface="Arial" panose="020B0604020202020204" pitchFamily="34" charset="0"/>
            </a:endParaRPr>
          </a:p>
        </p:txBody>
      </p:sp>
      <p:sp>
        <p:nvSpPr>
          <p:cNvPr id="56324" name="Footer Placeholder 2">
            <a:extLst>
              <a:ext uri="{FF2B5EF4-FFF2-40B4-BE49-F238E27FC236}">
                <a16:creationId xmlns:a16="http://schemas.microsoft.com/office/drawing/2014/main" id="{90AA9FA7-8402-C932-5EB7-38D74ABB55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4AF48E0-1417-BF6D-8456-A84B6CE482D7}"/>
              </a:ext>
            </a:extLst>
          </p:cNvPr>
          <p:cNvSpPr>
            <a:spLocks noGrp="1"/>
          </p:cNvSpPr>
          <p:nvPr>
            <p:ph type="title"/>
          </p:nvPr>
        </p:nvSpPr>
        <p:spPr>
          <a:xfrm>
            <a:off x="457200" y="274638"/>
            <a:ext cx="8229600" cy="561975"/>
          </a:xfrm>
        </p:spPr>
        <p:txBody>
          <a:bodyPr/>
          <a:lstStyle/>
          <a:p>
            <a:r>
              <a:rPr lang="tr-TR" altLang="tr-TR" sz="2800" b="1"/>
              <a:t>Politik risk: Dış politika objektifleri ve stratejisi</a:t>
            </a:r>
            <a:endParaRPr lang="tr-TR" altLang="tr-TR" sz="2800"/>
          </a:p>
        </p:txBody>
      </p:sp>
      <p:sp>
        <p:nvSpPr>
          <p:cNvPr id="57346" name="Content Placeholder 2">
            <a:extLst>
              <a:ext uri="{FF2B5EF4-FFF2-40B4-BE49-F238E27FC236}">
                <a16:creationId xmlns:a16="http://schemas.microsoft.com/office/drawing/2014/main" id="{1D037F93-5ED5-85C9-B94D-52A0D1BF2DBF}"/>
              </a:ext>
            </a:extLst>
          </p:cNvPr>
          <p:cNvSpPr>
            <a:spLocks noGrp="1"/>
          </p:cNvSpPr>
          <p:nvPr>
            <p:ph idx="1"/>
          </p:nvPr>
        </p:nvSpPr>
        <p:spPr>
          <a:xfrm>
            <a:off x="457200" y="1268413"/>
            <a:ext cx="8229600" cy="4857750"/>
          </a:xfrm>
        </p:spPr>
        <p:txBody>
          <a:bodyPr/>
          <a:lstStyle/>
          <a:p>
            <a:pPr lvl="1"/>
            <a:r>
              <a:rPr lang="tr-TR" altLang="tr-TR"/>
              <a:t>Ülkenin uluslararası, bölgesel kuruluşlar ve ticaret bloklarına üyelikleri,</a:t>
            </a:r>
          </a:p>
          <a:p>
            <a:pPr lvl="1"/>
            <a:r>
              <a:rPr lang="tr-TR" altLang="tr-TR"/>
              <a:t>En son 4. Madde Konültasyonu Raporunda yer aldığı şekliyle IMF ile ilişkiler,</a:t>
            </a:r>
          </a:p>
          <a:p>
            <a:pPr lvl="1"/>
            <a:r>
              <a:rPr lang="tr-TR" altLang="tr-TR"/>
              <a:t>Komşular ile ilişkiler, </a:t>
            </a:r>
          </a:p>
          <a:p>
            <a:pPr lvl="1"/>
            <a:r>
              <a:rPr lang="tr-TR" altLang="tr-TR"/>
              <a:t>Joepolitik risk,</a:t>
            </a:r>
          </a:p>
          <a:p>
            <a:pPr lvl="1"/>
            <a:r>
              <a:rPr lang="tr-TR" altLang="tr-TR"/>
              <a:t>Dış ve iç tehditlerin değerlendirilmesi,</a:t>
            </a:r>
          </a:p>
          <a:p>
            <a:pPr lvl="1"/>
            <a:r>
              <a:rPr lang="tr-TR" altLang="tr-TR"/>
              <a:t>AB, ABD ve Japonya ile ilişkiler, </a:t>
            </a:r>
          </a:p>
          <a:p>
            <a:pPr lvl="1"/>
            <a:endParaRPr lang="tr-TR" altLang="tr-TR"/>
          </a:p>
        </p:txBody>
      </p:sp>
      <p:sp>
        <p:nvSpPr>
          <p:cNvPr id="57347" name="Slide Number Placeholder 1">
            <a:extLst>
              <a:ext uri="{FF2B5EF4-FFF2-40B4-BE49-F238E27FC236}">
                <a16:creationId xmlns:a16="http://schemas.microsoft.com/office/drawing/2014/main" id="{E8DCA81E-1988-8D45-70C5-0773B05D23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F5B2848-7FC1-124A-BC65-B8CC73966D77}" type="slidenum">
              <a:rPr lang="tr-TR" altLang="tr-TR" sz="1200" smtClean="0">
                <a:solidFill>
                  <a:srgbClr val="898989"/>
                </a:solidFill>
                <a:latin typeface="Arial" panose="020B0604020202020204" pitchFamily="34" charset="0"/>
              </a:rPr>
              <a:pPr>
                <a:spcBef>
                  <a:spcPct val="0"/>
                </a:spcBef>
                <a:buFontTx/>
                <a:buNone/>
              </a:pPr>
              <a:t>42</a:t>
            </a:fld>
            <a:endParaRPr lang="tr-TR" altLang="tr-TR" sz="1200">
              <a:solidFill>
                <a:srgbClr val="898989"/>
              </a:solidFill>
              <a:latin typeface="Arial" panose="020B0604020202020204" pitchFamily="34" charset="0"/>
            </a:endParaRPr>
          </a:p>
        </p:txBody>
      </p:sp>
      <p:sp>
        <p:nvSpPr>
          <p:cNvPr id="57348" name="Footer Placeholder 2">
            <a:extLst>
              <a:ext uri="{FF2B5EF4-FFF2-40B4-BE49-F238E27FC236}">
                <a16:creationId xmlns:a16="http://schemas.microsoft.com/office/drawing/2014/main" id="{8A04E910-D49F-DF01-FC9C-F5D06CE359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48C9711-1324-8B20-8FF2-F1213BAFC023}"/>
              </a:ext>
            </a:extLst>
          </p:cNvPr>
          <p:cNvSpPr>
            <a:spLocks noGrp="1"/>
          </p:cNvSpPr>
          <p:nvPr>
            <p:ph type="title"/>
          </p:nvPr>
        </p:nvSpPr>
        <p:spPr>
          <a:xfrm>
            <a:off x="457200" y="274638"/>
            <a:ext cx="8229600" cy="296862"/>
          </a:xfrm>
        </p:spPr>
        <p:txBody>
          <a:bodyPr/>
          <a:lstStyle/>
          <a:p>
            <a:r>
              <a:rPr lang="tr-TR" altLang="tr-TR" sz="2000" b="1"/>
              <a:t>Makro ekonomik politikalar</a:t>
            </a:r>
            <a:endParaRPr lang="tr-TR" altLang="tr-TR" sz="2000"/>
          </a:p>
        </p:txBody>
      </p:sp>
      <p:sp>
        <p:nvSpPr>
          <p:cNvPr id="58370" name="Content Placeholder 2">
            <a:extLst>
              <a:ext uri="{FF2B5EF4-FFF2-40B4-BE49-F238E27FC236}">
                <a16:creationId xmlns:a16="http://schemas.microsoft.com/office/drawing/2014/main" id="{2FE90B51-D5C6-5B9D-9849-9E1A7EF5DC12}"/>
              </a:ext>
            </a:extLst>
          </p:cNvPr>
          <p:cNvSpPr>
            <a:spLocks noGrp="1"/>
          </p:cNvSpPr>
          <p:nvPr>
            <p:ph idx="1"/>
          </p:nvPr>
        </p:nvSpPr>
        <p:spPr>
          <a:xfrm>
            <a:off x="457200" y="785813"/>
            <a:ext cx="8229600" cy="5340350"/>
          </a:xfrm>
        </p:spPr>
        <p:txBody>
          <a:bodyPr/>
          <a:lstStyle/>
          <a:p>
            <a:pPr lvl="1"/>
            <a:r>
              <a:rPr lang="tr-TR" altLang="tr-TR" sz="1400"/>
              <a:t>Makro ekonomik politikaların yapısı ve öncelikleri; fiyat istikrarına verilen önem; merkez bankasının bağımsızlığı,</a:t>
            </a:r>
          </a:p>
          <a:p>
            <a:pPr lvl="1"/>
            <a:r>
              <a:rPr lang="tr-TR" altLang="tr-TR" sz="1400"/>
              <a:t>Enflasyondaki gelişmeler, TÜFE ve ÜFE, GSMH deflatörü, kamunun fiyatları etkileyen kesintileri (vergi, harç vs),</a:t>
            </a:r>
          </a:p>
          <a:p>
            <a:pPr lvl="1" eaLnBrk="1" hangingPunct="1"/>
            <a:r>
              <a:rPr lang="tr-TR" altLang="tr-TR" sz="1400"/>
              <a:t>Refah dağılımı, üretimde çeşitlilik ve ekonominin pazara açıklık derecesi,</a:t>
            </a:r>
          </a:p>
          <a:p>
            <a:pPr lvl="1" eaLnBrk="1" hangingPunct="1"/>
            <a:r>
              <a:rPr lang="tr-TR" altLang="tr-TR" sz="1400"/>
              <a:t>Gelir dağılımında eşitsizlikler (adalet),</a:t>
            </a:r>
          </a:p>
          <a:p>
            <a:pPr lvl="1"/>
            <a:r>
              <a:rPr lang="tr-TR" altLang="tr-TR" sz="1400"/>
              <a:t>Kur politikası ve kurlar üzerindeki son dönem baskılarının nedenleri, kurlar ile fiyat istikrarı arasında oluşabilecek çatışma ortamlarında öncelkleri belirleme ve çözüm yöntemlerinin netliği,</a:t>
            </a:r>
          </a:p>
          <a:p>
            <a:pPr lvl="1"/>
            <a:r>
              <a:rPr lang="tr-TR" altLang="tr-TR" sz="1400"/>
              <a:t>TÜFE’ye göre hesaplanmış reel ve nomimal faiz oranlarının vadelere göre dağılımı,</a:t>
            </a:r>
          </a:p>
          <a:p>
            <a:pPr lvl="1"/>
            <a:r>
              <a:rPr lang="tr-TR" altLang="tr-TR" sz="1400"/>
              <a:t>Kur oranlarında değişimin trendi, ana ticari partnerlerin döviz kurlarına ve birim emek maliyeti gibi seçeneklerle hesaplanmış rekabet ölçümleri,</a:t>
            </a:r>
          </a:p>
          <a:p>
            <a:pPr lvl="1"/>
            <a:r>
              <a:rPr lang="tr-TR" altLang="tr-TR" sz="1400"/>
              <a:t>Geniş ve dar para arzında genişleme trendi, kredi genişlemesi ve paranın değişim hızı (velosity) tahmini,</a:t>
            </a:r>
          </a:p>
          <a:p>
            <a:pPr lvl="1"/>
            <a:r>
              <a:rPr lang="tr-TR" altLang="tr-TR" sz="1400"/>
              <a:t>Maliye politikasının kurgusu, kısa ve uzun vadeli objektifleri, Kamu Kesimi Borçlanma Gereği (KKBG) , net kamu kesimi borcunun GSMH’ya oranı, kamu kesiminin net varlıklarının değeri,</a:t>
            </a:r>
          </a:p>
          <a:p>
            <a:pPr lvl="1"/>
            <a:r>
              <a:rPr lang="tr-TR" altLang="tr-TR" sz="1400"/>
              <a:t>Vergi kaynakları ve gelir yaratma potansiyeli, dolaylı ve doğrudan vergi dağılımı ve yıllar itibariyle değişimi,</a:t>
            </a:r>
          </a:p>
          <a:p>
            <a:pPr lvl="1"/>
            <a:r>
              <a:rPr lang="tr-TR" altLang="tr-TR" sz="1400"/>
              <a:t>Sosyal güvenlik prim tahsilatları ile vergilerin GSHM’ya oranı ve sosyal gruplara göre ayrımı,</a:t>
            </a:r>
          </a:p>
          <a:p>
            <a:pPr lvl="1"/>
            <a:r>
              <a:rPr lang="tr-TR" altLang="tr-TR" sz="1400"/>
              <a:t>Faiz, sosyal tarnsferler ve diğer ana kamu harcama kalemlerinin detaylandırılmış  değişimi, </a:t>
            </a:r>
          </a:p>
          <a:p>
            <a:pPr lvl="1"/>
            <a:r>
              <a:rPr lang="tr-TR" altLang="tr-TR" sz="1400"/>
              <a:t>KKBG’nin finansman kalemlerinin parasal olanlar ve olmayan şeklinde ayırımı (enflasyona etki)</a:t>
            </a:r>
          </a:p>
          <a:p>
            <a:pPr lvl="1"/>
            <a:r>
              <a:rPr lang="tr-TR" altLang="tr-TR" sz="1400"/>
              <a:t>Kamu borç stokunun KKBG’nin borçlu ve alacaklı bazında ve reel ve nominal değerlerle sınıflandırılması,</a:t>
            </a:r>
          </a:p>
        </p:txBody>
      </p:sp>
      <p:sp>
        <p:nvSpPr>
          <p:cNvPr id="58371" name="Slide Number Placeholder 1">
            <a:extLst>
              <a:ext uri="{FF2B5EF4-FFF2-40B4-BE49-F238E27FC236}">
                <a16:creationId xmlns:a16="http://schemas.microsoft.com/office/drawing/2014/main" id="{D4B2A0E8-D74F-2862-46FA-9E24371B40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01273DC-D899-ED46-B284-E2544C8C60BB}" type="slidenum">
              <a:rPr lang="tr-TR" altLang="tr-TR" sz="1200" smtClean="0">
                <a:solidFill>
                  <a:srgbClr val="898989"/>
                </a:solidFill>
                <a:latin typeface="Arial" panose="020B0604020202020204" pitchFamily="34" charset="0"/>
              </a:rPr>
              <a:pPr>
                <a:spcBef>
                  <a:spcPct val="0"/>
                </a:spcBef>
                <a:buFontTx/>
                <a:buNone/>
              </a:pPr>
              <a:t>43</a:t>
            </a:fld>
            <a:endParaRPr lang="tr-TR" altLang="tr-TR" sz="1200">
              <a:solidFill>
                <a:srgbClr val="898989"/>
              </a:solidFill>
              <a:latin typeface="Arial" panose="020B0604020202020204" pitchFamily="34" charset="0"/>
            </a:endParaRPr>
          </a:p>
        </p:txBody>
      </p:sp>
      <p:sp>
        <p:nvSpPr>
          <p:cNvPr id="58372" name="Footer Placeholder 2">
            <a:extLst>
              <a:ext uri="{FF2B5EF4-FFF2-40B4-BE49-F238E27FC236}">
                <a16:creationId xmlns:a16="http://schemas.microsoft.com/office/drawing/2014/main" id="{6AB126F4-119E-9A7E-7DEA-B0C2C2E23E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a:extLst>
              <a:ext uri="{FF2B5EF4-FFF2-40B4-BE49-F238E27FC236}">
                <a16:creationId xmlns:a16="http://schemas.microsoft.com/office/drawing/2014/main" id="{00DB32B8-AE27-5824-AD08-311244A13767}"/>
              </a:ext>
            </a:extLst>
          </p:cNvPr>
          <p:cNvSpPr>
            <a:spLocks noGrp="1"/>
          </p:cNvSpPr>
          <p:nvPr>
            <p:ph type="title"/>
          </p:nvPr>
        </p:nvSpPr>
        <p:spPr>
          <a:xfrm>
            <a:off x="457200" y="274638"/>
            <a:ext cx="8229600" cy="490537"/>
          </a:xfrm>
        </p:spPr>
        <p:txBody>
          <a:bodyPr/>
          <a:lstStyle/>
          <a:p>
            <a:r>
              <a:rPr lang="tr-TR" altLang="tr-TR" sz="2800" b="1"/>
              <a:t>Arz ve talep dengesi</a:t>
            </a:r>
            <a:endParaRPr lang="tr-TR" altLang="tr-TR" sz="2800"/>
          </a:p>
        </p:txBody>
      </p:sp>
      <p:sp>
        <p:nvSpPr>
          <p:cNvPr id="59394" name="Content Placeholder 5">
            <a:extLst>
              <a:ext uri="{FF2B5EF4-FFF2-40B4-BE49-F238E27FC236}">
                <a16:creationId xmlns:a16="http://schemas.microsoft.com/office/drawing/2014/main" id="{40572C51-A171-CDC1-2F46-9348328A61A9}"/>
              </a:ext>
            </a:extLst>
          </p:cNvPr>
          <p:cNvSpPr>
            <a:spLocks noGrp="1"/>
          </p:cNvSpPr>
          <p:nvPr>
            <p:ph idx="1"/>
          </p:nvPr>
        </p:nvSpPr>
        <p:spPr>
          <a:xfrm>
            <a:off x="457200" y="1052513"/>
            <a:ext cx="8229600" cy="5073650"/>
          </a:xfrm>
        </p:spPr>
        <p:txBody>
          <a:bodyPr/>
          <a:lstStyle/>
          <a:p>
            <a:pPr lvl="1"/>
            <a:r>
              <a:rPr lang="tr-TR" altLang="tr-TR" sz="2000"/>
              <a:t>İthal mallar ve turizm, navlun gibi hizmetler bazında detaylandırılmış  ve GSMH yüzdesi olarak toplam arz, </a:t>
            </a:r>
          </a:p>
          <a:p>
            <a:pPr lvl="1"/>
            <a:r>
              <a:rPr lang="tr-TR" altLang="tr-TR" sz="2000"/>
              <a:t>Aynı yaklaşımla toplam talep, (Tabi ithalat yerine ihracatı koyarak),</a:t>
            </a:r>
          </a:p>
          <a:p>
            <a:pPr lvl="1"/>
            <a:r>
              <a:rPr lang="tr-TR" altLang="tr-TR" sz="2000"/>
              <a:t>GSMH oranı olarak toplam iç harcamalar (iç tüketim, yatırımlar, stok)</a:t>
            </a:r>
          </a:p>
          <a:p>
            <a:pPr lvl="1"/>
            <a:r>
              <a:rPr lang="tr-TR" altLang="tr-TR" sz="2000"/>
              <a:t>Mal ve hizmetler bazında dış dengenin GSMH içindeki payı,</a:t>
            </a:r>
          </a:p>
          <a:p>
            <a:pPr lvl="1"/>
            <a:r>
              <a:rPr lang="tr-TR" altLang="tr-TR" sz="2000"/>
              <a:t>Toplam tasarrufların GSMH’ya oran olarak gelişimi,</a:t>
            </a:r>
          </a:p>
          <a:p>
            <a:pPr lvl="1"/>
            <a:r>
              <a:rPr lang="tr-TR" altLang="tr-TR" sz="2000"/>
              <a:t>Tüketim ve kamu harcamalarında yıllık yüzde değişim,</a:t>
            </a:r>
          </a:p>
          <a:p>
            <a:pPr lvl="1"/>
            <a:r>
              <a:rPr lang="tr-TR" altLang="tr-TR" sz="2000"/>
              <a:t>Kişilerin, şirketlerin ve kamunun tasarruflarının detaylı dağılımı (kayıtdışılık şartlarında ?),</a:t>
            </a:r>
          </a:p>
          <a:p>
            <a:pPr lvl="1"/>
            <a:r>
              <a:rPr lang="tr-TR" altLang="tr-TR" sz="2000"/>
              <a:t>Kamu ve özel sektörün toplam yatırımlarının detayı ve GSMH’ya oranı,</a:t>
            </a:r>
          </a:p>
          <a:p>
            <a:pPr lvl="1"/>
            <a:r>
              <a:rPr lang="tr-TR" altLang="tr-TR" sz="2000"/>
              <a:t>Nominal ve  reel GSYH ve GSMH,</a:t>
            </a:r>
          </a:p>
          <a:p>
            <a:pPr lvl="1"/>
            <a:r>
              <a:rPr lang="tr-TR" altLang="tr-TR" sz="2000"/>
              <a:t>GSYH’nın sektörel kompozisyonu (tarım, inşaat, sanayi, hizmetler vb),</a:t>
            </a:r>
          </a:p>
          <a:p>
            <a:pPr lvl="1"/>
            <a:r>
              <a:rPr lang="tr-TR" altLang="tr-TR" sz="2000"/>
              <a:t>Sektörler ve dönemler arasındaki verimlilik farklılıkları,</a:t>
            </a:r>
          </a:p>
          <a:p>
            <a:pPr lvl="1"/>
            <a:endParaRPr lang="tr-TR" altLang="tr-TR" sz="2000"/>
          </a:p>
          <a:p>
            <a:endParaRPr lang="tr-TR" altLang="tr-TR" sz="2000"/>
          </a:p>
          <a:p>
            <a:endParaRPr lang="tr-TR" altLang="tr-TR" sz="2000"/>
          </a:p>
          <a:p>
            <a:endParaRPr lang="tr-TR" altLang="tr-TR" sz="2000"/>
          </a:p>
        </p:txBody>
      </p:sp>
      <p:sp>
        <p:nvSpPr>
          <p:cNvPr id="59395" name="Slide Number Placeholder 1">
            <a:extLst>
              <a:ext uri="{FF2B5EF4-FFF2-40B4-BE49-F238E27FC236}">
                <a16:creationId xmlns:a16="http://schemas.microsoft.com/office/drawing/2014/main" id="{FFB2399D-3DD7-D3DF-1896-6C7F9D820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4251DB2-248B-024C-9EFE-EDFF5436E18A}" type="slidenum">
              <a:rPr lang="tr-TR" altLang="tr-TR" sz="1200" smtClean="0">
                <a:solidFill>
                  <a:srgbClr val="898989"/>
                </a:solidFill>
                <a:latin typeface="Arial" panose="020B0604020202020204" pitchFamily="34" charset="0"/>
              </a:rPr>
              <a:pPr>
                <a:spcBef>
                  <a:spcPct val="0"/>
                </a:spcBef>
                <a:buFontTx/>
                <a:buNone/>
              </a:pPr>
              <a:t>44</a:t>
            </a:fld>
            <a:endParaRPr lang="tr-TR" altLang="tr-TR" sz="1200">
              <a:solidFill>
                <a:srgbClr val="898989"/>
              </a:solidFill>
              <a:latin typeface="Arial" panose="020B0604020202020204" pitchFamily="34" charset="0"/>
            </a:endParaRPr>
          </a:p>
        </p:txBody>
      </p:sp>
      <p:sp>
        <p:nvSpPr>
          <p:cNvPr id="59396" name="Footer Placeholder 3">
            <a:extLst>
              <a:ext uri="{FF2B5EF4-FFF2-40B4-BE49-F238E27FC236}">
                <a16:creationId xmlns:a16="http://schemas.microsoft.com/office/drawing/2014/main" id="{D948F26A-470C-51D1-C6B6-38D3C31E6F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EE98281F-F78A-7F01-5B7B-0BF2A0A9F8EF}"/>
              </a:ext>
            </a:extLst>
          </p:cNvPr>
          <p:cNvSpPr>
            <a:spLocks noGrp="1"/>
          </p:cNvSpPr>
          <p:nvPr>
            <p:ph type="title"/>
          </p:nvPr>
        </p:nvSpPr>
        <p:spPr>
          <a:xfrm>
            <a:off x="457200" y="274638"/>
            <a:ext cx="8229600" cy="582612"/>
          </a:xfrm>
        </p:spPr>
        <p:txBody>
          <a:bodyPr/>
          <a:lstStyle/>
          <a:p>
            <a:r>
              <a:rPr lang="tr-TR" altLang="tr-TR" sz="3600" b="1"/>
              <a:t>Orta vadeli büyüme kısıtlarının analizi</a:t>
            </a:r>
            <a:endParaRPr lang="tr-TR" altLang="tr-TR" sz="3600"/>
          </a:p>
        </p:txBody>
      </p:sp>
      <p:sp>
        <p:nvSpPr>
          <p:cNvPr id="60418" name="Content Placeholder 2">
            <a:extLst>
              <a:ext uri="{FF2B5EF4-FFF2-40B4-BE49-F238E27FC236}">
                <a16:creationId xmlns:a16="http://schemas.microsoft.com/office/drawing/2014/main" id="{6BC9973D-27F5-4007-B2A2-325044470264}"/>
              </a:ext>
            </a:extLst>
          </p:cNvPr>
          <p:cNvSpPr>
            <a:spLocks noGrp="1"/>
          </p:cNvSpPr>
          <p:nvPr>
            <p:ph idx="1"/>
          </p:nvPr>
        </p:nvSpPr>
        <p:spPr>
          <a:xfrm>
            <a:off x="457200" y="1214438"/>
            <a:ext cx="8229600" cy="4911725"/>
          </a:xfrm>
        </p:spPr>
        <p:txBody>
          <a:bodyPr/>
          <a:lstStyle/>
          <a:p>
            <a:pPr lvl="1"/>
            <a:r>
              <a:rPr lang="tr-TR" altLang="tr-TR" sz="2400"/>
              <a:t>Enflasyon baskısından arındırılmış ortamda tam istihdamı sağlayacak büyüme tahmini,</a:t>
            </a:r>
          </a:p>
          <a:p>
            <a:pPr lvl="1"/>
            <a:r>
              <a:rPr lang="tr-TR" altLang="tr-TR" sz="2400"/>
              <a:t>Ekonomideki dönemselliklerden arındırılmış GSMH büyüme trendi tahmini,</a:t>
            </a:r>
          </a:p>
          <a:p>
            <a:pPr lvl="1"/>
            <a:r>
              <a:rPr lang="tr-TR" altLang="tr-TR" sz="2400"/>
              <a:t>Milli gelirin potansiyeline yönelik çeşitli yöntemlere göre hazırlanmış tahminler,</a:t>
            </a:r>
          </a:p>
          <a:p>
            <a:pPr lvl="1"/>
            <a:r>
              <a:rPr lang="tr-TR" altLang="tr-TR" sz="2400"/>
              <a:t>Büyüme trendinin yönünün değerlendirilmesi,</a:t>
            </a:r>
          </a:p>
          <a:p>
            <a:pPr lvl="1"/>
            <a:r>
              <a:rPr lang="tr-TR" altLang="tr-TR" sz="2400"/>
              <a:t>Büyüme ile sermaye hareketleri arasındaki bağlantıya yönelik tahminler,</a:t>
            </a:r>
          </a:p>
          <a:p>
            <a:pPr lvl="1" eaLnBrk="1" hangingPunct="1"/>
            <a:r>
              <a:rPr lang="tr-TR" altLang="tr-TR" sz="2400"/>
              <a:t>Tasarrufların ve yatırımların kompozisyonu ve büyüklüğü,</a:t>
            </a:r>
          </a:p>
          <a:p>
            <a:pPr lvl="1" eaLnBrk="1" hangingPunct="1"/>
            <a:r>
              <a:rPr lang="tr-TR" altLang="tr-TR" sz="2400"/>
              <a:t>Ekonomik büyümenin kaynakları ve oranı,</a:t>
            </a:r>
          </a:p>
          <a:p>
            <a:pPr lvl="1"/>
            <a:endParaRPr lang="tr-TR" altLang="tr-TR" sz="2400"/>
          </a:p>
        </p:txBody>
      </p:sp>
      <p:sp>
        <p:nvSpPr>
          <p:cNvPr id="60419" name="Slide Number Placeholder 1">
            <a:extLst>
              <a:ext uri="{FF2B5EF4-FFF2-40B4-BE49-F238E27FC236}">
                <a16:creationId xmlns:a16="http://schemas.microsoft.com/office/drawing/2014/main" id="{BFD847F9-3B80-4236-E389-1201C7BB90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35253E-A2EE-1342-A672-3C353BAED924}" type="slidenum">
              <a:rPr lang="tr-TR" altLang="tr-TR" sz="1200" smtClean="0">
                <a:solidFill>
                  <a:srgbClr val="898989"/>
                </a:solidFill>
                <a:latin typeface="Arial" panose="020B0604020202020204" pitchFamily="34" charset="0"/>
              </a:rPr>
              <a:pPr>
                <a:spcBef>
                  <a:spcPct val="0"/>
                </a:spcBef>
                <a:buFontTx/>
                <a:buNone/>
              </a:pPr>
              <a:t>45</a:t>
            </a:fld>
            <a:endParaRPr lang="tr-TR" altLang="tr-TR" sz="1200">
              <a:solidFill>
                <a:srgbClr val="898989"/>
              </a:solidFill>
              <a:latin typeface="Arial" panose="020B0604020202020204" pitchFamily="34" charset="0"/>
            </a:endParaRPr>
          </a:p>
        </p:txBody>
      </p:sp>
      <p:sp>
        <p:nvSpPr>
          <p:cNvPr id="60420" name="Footer Placeholder 2">
            <a:extLst>
              <a:ext uri="{FF2B5EF4-FFF2-40B4-BE49-F238E27FC236}">
                <a16:creationId xmlns:a16="http://schemas.microsoft.com/office/drawing/2014/main" id="{DA8DBDCB-B511-1905-4737-FE866EF4E3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364C0D6-CC55-A1CE-2CE3-1FC0B6FFB283}"/>
              </a:ext>
            </a:extLst>
          </p:cNvPr>
          <p:cNvSpPr>
            <a:spLocks noGrp="1"/>
          </p:cNvSpPr>
          <p:nvPr>
            <p:ph type="title"/>
          </p:nvPr>
        </p:nvSpPr>
        <p:spPr>
          <a:xfrm>
            <a:off x="457200" y="274638"/>
            <a:ext cx="8229600" cy="511175"/>
          </a:xfrm>
        </p:spPr>
        <p:txBody>
          <a:bodyPr/>
          <a:lstStyle/>
          <a:p>
            <a:r>
              <a:rPr lang="tr-TR" altLang="tr-TR" sz="3200" b="1"/>
              <a:t>Özel sektörün dinamizmi</a:t>
            </a:r>
            <a:endParaRPr lang="tr-TR" altLang="tr-TR" sz="3200"/>
          </a:p>
        </p:txBody>
      </p:sp>
      <p:sp>
        <p:nvSpPr>
          <p:cNvPr id="61442" name="Content Placeholder 2">
            <a:extLst>
              <a:ext uri="{FF2B5EF4-FFF2-40B4-BE49-F238E27FC236}">
                <a16:creationId xmlns:a16="http://schemas.microsoft.com/office/drawing/2014/main" id="{ACA6F11C-9BEB-D742-8D47-F62B51678D72}"/>
              </a:ext>
            </a:extLst>
          </p:cNvPr>
          <p:cNvSpPr>
            <a:spLocks noGrp="1"/>
          </p:cNvSpPr>
          <p:nvPr>
            <p:ph idx="1"/>
          </p:nvPr>
        </p:nvSpPr>
        <p:spPr>
          <a:xfrm>
            <a:off x="457200" y="928688"/>
            <a:ext cx="8229600" cy="5286375"/>
          </a:xfrm>
        </p:spPr>
        <p:txBody>
          <a:bodyPr/>
          <a:lstStyle/>
          <a:p>
            <a:pPr lvl="1"/>
            <a:r>
              <a:rPr lang="tr-TR" altLang="tr-TR" sz="2000"/>
              <a:t>Yeni iş yeri açma ve kapama ve yıllar itibariyle  gelişimi,</a:t>
            </a:r>
          </a:p>
          <a:p>
            <a:pPr lvl="1"/>
            <a:r>
              <a:rPr lang="tr-TR" altLang="tr-TR" sz="2000"/>
              <a:t>Kendi adına çalışanların sayısı ve gelişimi,</a:t>
            </a:r>
          </a:p>
          <a:p>
            <a:pPr lvl="1"/>
            <a:r>
              <a:rPr lang="tr-TR" altLang="tr-TR" sz="2000"/>
              <a:t>Özel sektörün ve pazar ekonomisinin ekonomi içindeki yeri,</a:t>
            </a:r>
          </a:p>
          <a:p>
            <a:pPr lvl="1"/>
            <a:r>
              <a:rPr lang="tr-TR" altLang="tr-TR" sz="2000"/>
              <a:t>Özel sektörün sabit sermeye yatırımları ve GSYH içindeki payı, gelişimi</a:t>
            </a:r>
          </a:p>
          <a:p>
            <a:pPr lvl="1"/>
            <a:r>
              <a:rPr lang="tr-TR" altLang="tr-TR" sz="2000"/>
              <a:t>Özel sektörün sermaye getirisi (yıllık kar/sermaye  vs  faiz ) ve trendi,</a:t>
            </a:r>
          </a:p>
          <a:p>
            <a:pPr lvl="1"/>
            <a:r>
              <a:rPr lang="tr-TR" altLang="tr-TR" sz="2000"/>
              <a:t>İş dünyasının toplam sermaye stoku ve gelişimi,</a:t>
            </a:r>
          </a:p>
          <a:p>
            <a:pPr lvl="1"/>
            <a:r>
              <a:rPr lang="tr-TR" altLang="tr-TR" sz="2000"/>
              <a:t>Rekebet şartları ve sektörel konsantrasyon oranı (tekel, oligopol ) ve karlılık,</a:t>
            </a:r>
          </a:p>
          <a:p>
            <a:pPr lvl="1"/>
            <a:r>
              <a:rPr lang="tr-TR" altLang="tr-TR" sz="2000"/>
              <a:t>Özel sektörün AR&amp;GE harcamaları ve patent faaliyetlerindeki gelişmeler,</a:t>
            </a:r>
          </a:p>
          <a:p>
            <a:pPr lvl="1"/>
            <a:r>
              <a:rPr lang="tr-TR" altLang="tr-TR" sz="2000"/>
              <a:t>Sanayi üretiminde ve sektörlerde KİT’lerin, BİT’lerin, daha doğrusu kamunun yeri,</a:t>
            </a:r>
          </a:p>
          <a:p>
            <a:pPr lvl="1"/>
            <a:r>
              <a:rPr lang="tr-TR" altLang="tr-TR" sz="2000"/>
              <a:t>Özelleştirme metodları ve çalışmaları</a:t>
            </a:r>
          </a:p>
          <a:p>
            <a:pPr lvl="1" eaLnBrk="1" hangingPunct="1"/>
            <a:r>
              <a:rPr lang="tr-TR" altLang="tr-TR" sz="2000"/>
              <a:t>Kamu sektörünün verimliliği,</a:t>
            </a:r>
          </a:p>
          <a:p>
            <a:pPr lvl="1" eaLnBrk="1" hangingPunct="1"/>
            <a:r>
              <a:rPr lang="tr-TR" altLang="tr-TR" sz="2000"/>
              <a:t>Korumacılık ve diğer piyasa dışı etkiler,</a:t>
            </a:r>
          </a:p>
          <a:p>
            <a:pPr lvl="1"/>
            <a:endParaRPr lang="tr-TR" altLang="tr-TR" sz="2000"/>
          </a:p>
          <a:p>
            <a:pPr lvl="1"/>
            <a:endParaRPr lang="tr-TR" altLang="tr-TR" sz="2000"/>
          </a:p>
          <a:p>
            <a:pPr lvl="1"/>
            <a:endParaRPr lang="tr-TR" altLang="tr-TR" sz="2000"/>
          </a:p>
          <a:p>
            <a:pPr lvl="1"/>
            <a:endParaRPr lang="tr-TR" altLang="tr-TR" sz="2000" b="1"/>
          </a:p>
        </p:txBody>
      </p:sp>
      <p:sp>
        <p:nvSpPr>
          <p:cNvPr id="61443" name="Slide Number Placeholder 1">
            <a:extLst>
              <a:ext uri="{FF2B5EF4-FFF2-40B4-BE49-F238E27FC236}">
                <a16:creationId xmlns:a16="http://schemas.microsoft.com/office/drawing/2014/main" id="{81692D02-2C0B-D828-AD7C-56CB0836EE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B8958C6-1BD5-5247-8D42-B34BFBA5377F}" type="slidenum">
              <a:rPr lang="tr-TR" altLang="tr-TR" sz="1200" smtClean="0">
                <a:solidFill>
                  <a:srgbClr val="898989"/>
                </a:solidFill>
                <a:latin typeface="Arial" panose="020B0604020202020204" pitchFamily="34" charset="0"/>
              </a:rPr>
              <a:pPr>
                <a:spcBef>
                  <a:spcPct val="0"/>
                </a:spcBef>
                <a:buFontTx/>
                <a:buNone/>
              </a:pPr>
              <a:t>46</a:t>
            </a:fld>
            <a:endParaRPr lang="tr-TR" altLang="tr-TR" sz="1200">
              <a:solidFill>
                <a:srgbClr val="898989"/>
              </a:solidFill>
              <a:latin typeface="Arial" panose="020B0604020202020204" pitchFamily="34" charset="0"/>
            </a:endParaRPr>
          </a:p>
        </p:txBody>
      </p:sp>
      <p:sp>
        <p:nvSpPr>
          <p:cNvPr id="61444" name="Footer Placeholder 2">
            <a:extLst>
              <a:ext uri="{FF2B5EF4-FFF2-40B4-BE49-F238E27FC236}">
                <a16:creationId xmlns:a16="http://schemas.microsoft.com/office/drawing/2014/main" id="{1C8A8530-E897-581A-7528-14439AA186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90C4A81-E476-15A8-782C-3990BF67C7DA}"/>
              </a:ext>
            </a:extLst>
          </p:cNvPr>
          <p:cNvSpPr>
            <a:spLocks noGrp="1"/>
          </p:cNvSpPr>
          <p:nvPr>
            <p:ph type="title"/>
          </p:nvPr>
        </p:nvSpPr>
        <p:spPr>
          <a:xfrm>
            <a:off x="457200" y="274638"/>
            <a:ext cx="8229600" cy="511175"/>
          </a:xfrm>
        </p:spPr>
        <p:txBody>
          <a:bodyPr/>
          <a:lstStyle/>
          <a:p>
            <a:r>
              <a:rPr lang="tr-TR" altLang="tr-TR" sz="3200" b="1"/>
              <a:t>Emek piyasası analizi</a:t>
            </a:r>
            <a:endParaRPr lang="tr-TR" altLang="tr-TR" sz="3200"/>
          </a:p>
        </p:txBody>
      </p:sp>
      <p:sp>
        <p:nvSpPr>
          <p:cNvPr id="62466" name="Content Placeholder 2">
            <a:extLst>
              <a:ext uri="{FF2B5EF4-FFF2-40B4-BE49-F238E27FC236}">
                <a16:creationId xmlns:a16="http://schemas.microsoft.com/office/drawing/2014/main" id="{CF9CFFE5-C11A-5BAD-969B-EB9F0D59A1B7}"/>
              </a:ext>
            </a:extLst>
          </p:cNvPr>
          <p:cNvSpPr>
            <a:spLocks noGrp="1"/>
          </p:cNvSpPr>
          <p:nvPr>
            <p:ph idx="1"/>
          </p:nvPr>
        </p:nvSpPr>
        <p:spPr>
          <a:xfrm>
            <a:off x="457200" y="1341438"/>
            <a:ext cx="8229600" cy="4784725"/>
          </a:xfrm>
        </p:spPr>
        <p:txBody>
          <a:bodyPr/>
          <a:lstStyle/>
          <a:p>
            <a:pPr lvl="1"/>
            <a:r>
              <a:rPr lang="tr-TR" altLang="tr-TR" sz="1800"/>
              <a:t>Toplam emek gücünün büyüklüğü,tarihsel gelişimi ve projeksiyonlar,</a:t>
            </a:r>
          </a:p>
          <a:p>
            <a:pPr lvl="1"/>
            <a:r>
              <a:rPr lang="tr-TR" altLang="tr-TR" sz="1800"/>
              <a:t>İstihdam oranı, çalışanların cinsiyet yapısı,  tam gün ve part-time çalışma oranları,</a:t>
            </a:r>
          </a:p>
          <a:p>
            <a:pPr lvl="1"/>
            <a:r>
              <a:rPr lang="tr-TR" altLang="tr-TR" sz="1800"/>
              <a:t>Emek piyasalarının esnekliği,</a:t>
            </a:r>
          </a:p>
          <a:p>
            <a:pPr lvl="1"/>
            <a:r>
              <a:rPr lang="tr-TR" altLang="tr-TR" sz="1800"/>
              <a:t>İstihdamın sektörel ayrımı, toplam içindeki sektörel dağılımı, zaman içinde sektörler arasındaki değişim oranı,</a:t>
            </a:r>
          </a:p>
          <a:p>
            <a:pPr lvl="1"/>
            <a:r>
              <a:rPr lang="tr-TR" altLang="tr-TR" sz="1800"/>
              <a:t>İşsizliğin cinsiyet, yaş, bölge, işsizlerin önceki iş alanı ve süresi bazında dağılımı,</a:t>
            </a:r>
          </a:p>
          <a:p>
            <a:pPr lvl="1"/>
            <a:r>
              <a:rPr lang="tr-TR" altLang="tr-TR" sz="1800"/>
              <a:t>Sendikalaşma oranı ve grevlerde kaybedilen iş günü sayısı,</a:t>
            </a:r>
          </a:p>
          <a:p>
            <a:pPr lvl="1"/>
            <a:r>
              <a:rPr lang="tr-TR" altLang="tr-TR" sz="1800"/>
              <a:t>Ücret belirlemede etkin olan ana etkenler, </a:t>
            </a:r>
          </a:p>
          <a:p>
            <a:pPr lvl="1"/>
            <a:endParaRPr lang="tr-TR" altLang="tr-TR" sz="1800"/>
          </a:p>
        </p:txBody>
      </p:sp>
      <p:sp>
        <p:nvSpPr>
          <p:cNvPr id="62467" name="Slide Number Placeholder 1">
            <a:extLst>
              <a:ext uri="{FF2B5EF4-FFF2-40B4-BE49-F238E27FC236}">
                <a16:creationId xmlns:a16="http://schemas.microsoft.com/office/drawing/2014/main" id="{523E5993-9328-BB75-15D5-D9DDBF63F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C5C4465-4589-DA47-BCCE-59824028B845}" type="slidenum">
              <a:rPr lang="tr-TR" altLang="tr-TR" sz="1200" smtClean="0">
                <a:solidFill>
                  <a:srgbClr val="898989"/>
                </a:solidFill>
                <a:latin typeface="Arial" panose="020B0604020202020204" pitchFamily="34" charset="0"/>
              </a:rPr>
              <a:pPr>
                <a:spcBef>
                  <a:spcPct val="0"/>
                </a:spcBef>
                <a:buFontTx/>
                <a:buNone/>
              </a:pPr>
              <a:t>47</a:t>
            </a:fld>
            <a:endParaRPr lang="tr-TR" altLang="tr-TR" sz="1200">
              <a:solidFill>
                <a:srgbClr val="898989"/>
              </a:solidFill>
              <a:latin typeface="Arial" panose="020B0604020202020204" pitchFamily="34" charset="0"/>
            </a:endParaRPr>
          </a:p>
        </p:txBody>
      </p:sp>
      <p:sp>
        <p:nvSpPr>
          <p:cNvPr id="62468" name="Footer Placeholder 2">
            <a:extLst>
              <a:ext uri="{FF2B5EF4-FFF2-40B4-BE49-F238E27FC236}">
                <a16:creationId xmlns:a16="http://schemas.microsoft.com/office/drawing/2014/main" id="{4484C3E4-DC4F-8222-AD9E-3B73258AD8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D5AEA2-A8DF-B077-D515-F00A51556622}"/>
              </a:ext>
            </a:extLst>
          </p:cNvPr>
          <p:cNvSpPr>
            <a:spLocks noGrp="1"/>
          </p:cNvSpPr>
          <p:nvPr>
            <p:ph type="title"/>
          </p:nvPr>
        </p:nvSpPr>
        <p:spPr>
          <a:xfrm>
            <a:off x="457200" y="274638"/>
            <a:ext cx="8229600" cy="439737"/>
          </a:xfrm>
        </p:spPr>
        <p:txBody>
          <a:bodyPr/>
          <a:lstStyle/>
          <a:p>
            <a:pPr eaLnBrk="1" hangingPunct="1"/>
            <a:r>
              <a:rPr lang="tr-TR" altLang="tr-TR" sz="2800" b="1"/>
              <a:t>Fiskal esneklik</a:t>
            </a:r>
          </a:p>
        </p:txBody>
      </p:sp>
      <p:sp>
        <p:nvSpPr>
          <p:cNvPr id="63490" name="Content Placeholder 2">
            <a:extLst>
              <a:ext uri="{FF2B5EF4-FFF2-40B4-BE49-F238E27FC236}">
                <a16:creationId xmlns:a16="http://schemas.microsoft.com/office/drawing/2014/main" id="{A6ADAD86-EB99-B55C-AE59-02BF42E2668F}"/>
              </a:ext>
            </a:extLst>
          </p:cNvPr>
          <p:cNvSpPr>
            <a:spLocks noGrp="1"/>
          </p:cNvSpPr>
          <p:nvPr>
            <p:ph idx="1"/>
          </p:nvPr>
        </p:nvSpPr>
        <p:spPr>
          <a:xfrm>
            <a:off x="457200" y="857250"/>
            <a:ext cx="8229600" cy="5268913"/>
          </a:xfrm>
        </p:spPr>
        <p:txBody>
          <a:bodyPr/>
          <a:lstStyle/>
          <a:p>
            <a:pPr lvl="1" eaLnBrk="1" hangingPunct="1"/>
            <a:r>
              <a:rPr lang="tr-TR" altLang="tr-TR" sz="2000"/>
              <a:t>Kamunun gelir, harcama ve açık/fazla trendleri,</a:t>
            </a:r>
          </a:p>
          <a:p>
            <a:pPr lvl="1" eaLnBrk="1" hangingPunct="1"/>
            <a:r>
              <a:rPr lang="tr-TR" altLang="tr-TR" sz="2000"/>
              <a:t>Fiskal duruşun para politikası ve dış faktörlere uyumu,</a:t>
            </a:r>
          </a:p>
          <a:p>
            <a:pPr lvl="1" eaLnBrk="1" hangingPunct="1"/>
            <a:r>
              <a:rPr lang="tr-TR" altLang="tr-TR" sz="2000"/>
              <a:t>Gelir yaratma esnekliği ve verimliliği,</a:t>
            </a:r>
          </a:p>
          <a:p>
            <a:pPr lvl="1" eaLnBrk="1" hangingPunct="1"/>
            <a:r>
              <a:rPr lang="tr-TR" altLang="tr-TR" sz="2000"/>
              <a:t>Harcamaların etkinliği ve baskınlığı,</a:t>
            </a:r>
          </a:p>
          <a:p>
            <a:pPr lvl="1" eaLnBrk="1" hangingPunct="1"/>
            <a:r>
              <a:rPr lang="tr-TR" altLang="tr-TR" sz="2000"/>
              <a:t>Yayımlanan raporların şeffaflığı,kapsamı ve zamanlaması,</a:t>
            </a:r>
          </a:p>
          <a:p>
            <a:pPr lvl="1" eaLnBrk="1" hangingPunct="1"/>
            <a:r>
              <a:rPr lang="tr-TR" altLang="tr-TR" sz="2000"/>
              <a:t>Emeklilik sistemlerinin yükümlülükleri,</a:t>
            </a:r>
          </a:p>
          <a:p>
            <a:pPr lvl="1" eaLnBrk="1" hangingPunct="1"/>
            <a:r>
              <a:rPr lang="tr-TR" altLang="tr-TR" sz="2400"/>
              <a:t>Kamu borç sorunları</a:t>
            </a:r>
          </a:p>
          <a:p>
            <a:pPr lvl="2" eaLnBrk="1" hangingPunct="1"/>
            <a:r>
              <a:rPr lang="tr-TR" altLang="tr-TR" sz="2000"/>
              <a:t>Brüt ve net borç stoku,</a:t>
            </a:r>
          </a:p>
          <a:p>
            <a:pPr lvl="2" eaLnBrk="1" hangingPunct="1"/>
            <a:r>
              <a:rPr lang="tr-TR" altLang="tr-TR" sz="2000"/>
              <a:t>Faiz ödemelerinin bütçe gelirlerine oranı,</a:t>
            </a:r>
          </a:p>
          <a:p>
            <a:pPr lvl="2" eaLnBrk="1" hangingPunct="1"/>
            <a:r>
              <a:rPr lang="tr-TR" altLang="tr-TR" sz="2000"/>
              <a:t>Stokun döviz ve vade yapısı,</a:t>
            </a:r>
          </a:p>
          <a:p>
            <a:pPr lvl="2" eaLnBrk="1" hangingPunct="1"/>
            <a:r>
              <a:rPr lang="tr-TR" altLang="tr-TR" sz="2000"/>
              <a:t>Yerel para sermeye piyasalarının derinliği ve genişliği,</a:t>
            </a:r>
          </a:p>
          <a:p>
            <a:pPr lvl="1" eaLnBrk="1" hangingPunct="1"/>
            <a:r>
              <a:rPr lang="tr-TR" altLang="tr-TR" sz="2000"/>
              <a:t>Bütçe dışı kamu sektörünün (KİT’ler, mahalli idareler, SGK, fonlar) boyutu ve sağlıklılığı,</a:t>
            </a:r>
          </a:p>
          <a:p>
            <a:pPr lvl="2" eaLnBrk="1" hangingPunct="1"/>
            <a:endParaRPr lang="tr-TR" altLang="tr-TR"/>
          </a:p>
          <a:p>
            <a:endParaRPr lang="tr-TR" altLang="tr-TR"/>
          </a:p>
        </p:txBody>
      </p:sp>
      <p:sp>
        <p:nvSpPr>
          <p:cNvPr id="63491" name="Slide Number Placeholder 1">
            <a:extLst>
              <a:ext uri="{FF2B5EF4-FFF2-40B4-BE49-F238E27FC236}">
                <a16:creationId xmlns:a16="http://schemas.microsoft.com/office/drawing/2014/main" id="{68655948-0920-541E-04F2-5AE49B6120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2903E6-2274-B347-B39D-36EF01F5F996}" type="slidenum">
              <a:rPr lang="tr-TR" altLang="tr-TR" sz="1200" smtClean="0">
                <a:solidFill>
                  <a:srgbClr val="898989"/>
                </a:solidFill>
                <a:latin typeface="Arial" panose="020B0604020202020204" pitchFamily="34" charset="0"/>
              </a:rPr>
              <a:pPr>
                <a:spcBef>
                  <a:spcPct val="0"/>
                </a:spcBef>
                <a:buFontTx/>
                <a:buNone/>
              </a:pPr>
              <a:t>48</a:t>
            </a:fld>
            <a:endParaRPr lang="tr-TR" altLang="tr-TR" sz="1200">
              <a:solidFill>
                <a:srgbClr val="898989"/>
              </a:solidFill>
              <a:latin typeface="Arial" panose="020B0604020202020204" pitchFamily="34" charset="0"/>
            </a:endParaRPr>
          </a:p>
        </p:txBody>
      </p:sp>
      <p:sp>
        <p:nvSpPr>
          <p:cNvPr id="63492" name="Footer Placeholder 2">
            <a:extLst>
              <a:ext uri="{FF2B5EF4-FFF2-40B4-BE49-F238E27FC236}">
                <a16:creationId xmlns:a16="http://schemas.microsoft.com/office/drawing/2014/main" id="{2B8896AE-AA8F-482F-3EB0-ABF8849E24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310511F-A1F3-8207-5F44-8E67D0B7C92A}"/>
              </a:ext>
            </a:extLst>
          </p:cNvPr>
          <p:cNvSpPr>
            <a:spLocks noGrp="1"/>
          </p:cNvSpPr>
          <p:nvPr>
            <p:ph type="title"/>
          </p:nvPr>
        </p:nvSpPr>
        <p:spPr>
          <a:xfrm>
            <a:off x="457200" y="274638"/>
            <a:ext cx="8229600" cy="582612"/>
          </a:xfrm>
        </p:spPr>
        <p:txBody>
          <a:bodyPr/>
          <a:lstStyle/>
          <a:p>
            <a:pPr eaLnBrk="1" hangingPunct="1"/>
            <a:r>
              <a:rPr lang="tr-TR" altLang="tr-TR" sz="2800" b="1"/>
              <a:t>Parasal esneklik</a:t>
            </a:r>
            <a:endParaRPr lang="tr-TR" altLang="tr-TR" sz="2800"/>
          </a:p>
        </p:txBody>
      </p:sp>
      <p:sp>
        <p:nvSpPr>
          <p:cNvPr id="64514" name="Content Placeholder 2">
            <a:extLst>
              <a:ext uri="{FF2B5EF4-FFF2-40B4-BE49-F238E27FC236}">
                <a16:creationId xmlns:a16="http://schemas.microsoft.com/office/drawing/2014/main" id="{3CD22DC3-1AD2-3821-D1CB-EE0367BE3E76}"/>
              </a:ext>
            </a:extLst>
          </p:cNvPr>
          <p:cNvSpPr>
            <a:spLocks noGrp="1"/>
          </p:cNvSpPr>
          <p:nvPr>
            <p:ph idx="1"/>
          </p:nvPr>
        </p:nvSpPr>
        <p:spPr>
          <a:xfrm>
            <a:off x="457200" y="1143000"/>
            <a:ext cx="8229600" cy="4983163"/>
          </a:xfrm>
        </p:spPr>
        <p:txBody>
          <a:bodyPr/>
          <a:lstStyle/>
          <a:p>
            <a:pPr lvl="1" eaLnBrk="1" hangingPunct="1"/>
            <a:r>
              <a:rPr lang="tr-TR" altLang="tr-TR"/>
              <a:t>Ekonomik devrelerin fiyat davranışları,</a:t>
            </a:r>
          </a:p>
          <a:p>
            <a:pPr lvl="1" eaLnBrk="1" hangingPunct="1"/>
            <a:r>
              <a:rPr lang="tr-TR" altLang="tr-TR"/>
              <a:t>Parasal ve kredi genişlemeleri,</a:t>
            </a:r>
          </a:p>
          <a:p>
            <a:pPr lvl="1" eaLnBrk="1" hangingPunct="1"/>
            <a:r>
              <a:rPr lang="tr-TR" altLang="tr-TR"/>
              <a:t>Kur rejimi ile para politikasının uyumu,</a:t>
            </a:r>
          </a:p>
          <a:p>
            <a:pPr lvl="1" eaLnBrk="1" hangingPunct="1"/>
            <a:r>
              <a:rPr lang="tr-TR" altLang="tr-TR"/>
              <a:t>Merkez bankasının bağımsızlığı vb kurumsal faktörler,</a:t>
            </a:r>
          </a:p>
          <a:p>
            <a:pPr lvl="1" eaLnBrk="1" hangingPunct="1"/>
            <a:r>
              <a:rPr lang="tr-TR" altLang="tr-TR"/>
              <a:t>Para politikası araçlarının fiskal duruş ve sermaye piyasası karşısındaki etkinliği,</a:t>
            </a:r>
          </a:p>
          <a:p>
            <a:pPr lvl="1" eaLnBrk="1" hangingPunct="1"/>
            <a:r>
              <a:rPr lang="tr-TR" altLang="tr-TR"/>
              <a:t>Dolarizasyon ve endeksleme,</a:t>
            </a:r>
          </a:p>
          <a:p>
            <a:pPr lvl="1" eaLnBrk="1" hangingPunct="1"/>
            <a:endParaRPr lang="tr-TR" altLang="tr-TR"/>
          </a:p>
        </p:txBody>
      </p:sp>
      <p:sp>
        <p:nvSpPr>
          <p:cNvPr id="64515" name="Slide Number Placeholder 1">
            <a:extLst>
              <a:ext uri="{FF2B5EF4-FFF2-40B4-BE49-F238E27FC236}">
                <a16:creationId xmlns:a16="http://schemas.microsoft.com/office/drawing/2014/main" id="{A8291D16-33A5-0F41-0BBC-6CC27003F8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9CB4EC9-DE6E-E84F-A9D2-E9891A396158}" type="slidenum">
              <a:rPr lang="tr-TR" altLang="tr-TR" sz="1200" smtClean="0">
                <a:solidFill>
                  <a:srgbClr val="898989"/>
                </a:solidFill>
                <a:latin typeface="Arial" panose="020B0604020202020204" pitchFamily="34" charset="0"/>
              </a:rPr>
              <a:pPr>
                <a:spcBef>
                  <a:spcPct val="0"/>
                </a:spcBef>
                <a:buFontTx/>
                <a:buNone/>
              </a:pPr>
              <a:t>49</a:t>
            </a:fld>
            <a:endParaRPr lang="tr-TR" altLang="tr-TR" sz="1200">
              <a:solidFill>
                <a:srgbClr val="898989"/>
              </a:solidFill>
              <a:latin typeface="Arial" panose="020B0604020202020204" pitchFamily="34" charset="0"/>
            </a:endParaRPr>
          </a:p>
        </p:txBody>
      </p:sp>
      <p:sp>
        <p:nvSpPr>
          <p:cNvPr id="64516" name="Footer Placeholder 2">
            <a:extLst>
              <a:ext uri="{FF2B5EF4-FFF2-40B4-BE49-F238E27FC236}">
                <a16:creationId xmlns:a16="http://schemas.microsoft.com/office/drawing/2014/main" id="{A903E439-A141-5B40-46AC-9F755CC6E57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pPr>
              <a:defRPr/>
            </a:pPr>
            <a:r>
              <a:rPr lang="pl-PL" altLang="tr-TR" smtClean="0"/>
              <a:t>www.hakanozyildiz.com</a:t>
            </a:r>
            <a:endParaRPr lang="tr-TR" altLang="tr-TR"/>
          </a:p>
        </p:txBody>
      </p:sp>
      <p:sp>
        <p:nvSpPr>
          <p:cNvPr id="4" name="Slayt Numarası Yer Tutucusu 3"/>
          <p:cNvSpPr>
            <a:spLocks noGrp="1"/>
          </p:cNvSpPr>
          <p:nvPr>
            <p:ph type="sldNum" sz="quarter" idx="12"/>
          </p:nvPr>
        </p:nvSpPr>
        <p:spPr/>
        <p:txBody>
          <a:bodyPr/>
          <a:lstStyle/>
          <a:p>
            <a:pPr>
              <a:defRPr/>
            </a:pPr>
            <a:fld id="{37B44EDA-7741-6542-84E1-2830425861AF}" type="slidenum">
              <a:rPr lang="tr-TR" altLang="tr-TR" smtClean="0"/>
              <a:pPr>
                <a:defRPr/>
              </a:pPr>
              <a:t>5</a:t>
            </a:fld>
            <a:endParaRPr lang="tr-TR" altLang="tr-TR"/>
          </a:p>
        </p:txBody>
      </p:sp>
      <p:pic>
        <p:nvPicPr>
          <p:cNvPr id="5" name="Resim 4"/>
          <p:cNvPicPr>
            <a:picLocks noChangeAspect="1"/>
          </p:cNvPicPr>
          <p:nvPr/>
        </p:nvPicPr>
        <p:blipFill>
          <a:blip r:embed="rId2"/>
          <a:stretch>
            <a:fillRect/>
          </a:stretch>
        </p:blipFill>
        <p:spPr>
          <a:xfrm>
            <a:off x="467544" y="548680"/>
            <a:ext cx="8219256" cy="5256584"/>
          </a:xfrm>
          <a:prstGeom prst="rect">
            <a:avLst/>
          </a:prstGeom>
        </p:spPr>
      </p:pic>
    </p:spTree>
    <p:extLst>
      <p:ext uri="{BB962C8B-B14F-4D97-AF65-F5344CB8AC3E}">
        <p14:creationId xmlns:p14="http://schemas.microsoft.com/office/powerpoint/2010/main" val="1108993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70AA9D7-ED8F-3EEA-1C74-0F04374F588C}"/>
              </a:ext>
            </a:extLst>
          </p:cNvPr>
          <p:cNvSpPr>
            <a:spLocks noGrp="1"/>
          </p:cNvSpPr>
          <p:nvPr>
            <p:ph type="title"/>
          </p:nvPr>
        </p:nvSpPr>
        <p:spPr>
          <a:xfrm>
            <a:off x="457200" y="274638"/>
            <a:ext cx="8229600" cy="490537"/>
          </a:xfrm>
        </p:spPr>
        <p:txBody>
          <a:bodyPr/>
          <a:lstStyle/>
          <a:p>
            <a:r>
              <a:rPr lang="tr-TR" altLang="tr-TR" sz="2800" b="1"/>
              <a:t>Bankacılık ve finans</a:t>
            </a:r>
            <a:endParaRPr lang="tr-TR" altLang="tr-TR" sz="2800"/>
          </a:p>
        </p:txBody>
      </p:sp>
      <p:sp>
        <p:nvSpPr>
          <p:cNvPr id="65538" name="Content Placeholder 2">
            <a:extLst>
              <a:ext uri="{FF2B5EF4-FFF2-40B4-BE49-F238E27FC236}">
                <a16:creationId xmlns:a16="http://schemas.microsoft.com/office/drawing/2014/main" id="{9C7FCE11-C1D2-BB65-A079-2052BAA732AD}"/>
              </a:ext>
            </a:extLst>
          </p:cNvPr>
          <p:cNvSpPr>
            <a:spLocks noGrp="1"/>
          </p:cNvSpPr>
          <p:nvPr>
            <p:ph idx="1"/>
          </p:nvPr>
        </p:nvSpPr>
        <p:spPr>
          <a:xfrm>
            <a:off x="457200" y="1052513"/>
            <a:ext cx="8229600" cy="5073650"/>
          </a:xfrm>
        </p:spPr>
        <p:txBody>
          <a:bodyPr/>
          <a:lstStyle/>
          <a:p>
            <a:pPr lvl="1"/>
            <a:r>
              <a:rPr lang="tr-TR" altLang="tr-TR" sz="2000"/>
              <a:t>Finansal sektörün sağlıklılığı,</a:t>
            </a:r>
          </a:p>
          <a:p>
            <a:pPr lvl="1"/>
            <a:r>
              <a:rPr lang="tr-TR" altLang="tr-TR" sz="2000"/>
              <a:t>Finansal sektörün fon akımlarındaki etkinliği (kayıtdışılık, yastık altında tasarruf vb) ve kredilendirme olanakları,</a:t>
            </a:r>
          </a:p>
          <a:p>
            <a:pPr lvl="1"/>
            <a:r>
              <a:rPr lang="tr-TR" altLang="tr-TR" sz="2000"/>
              <a:t>Kredilerin sektörel ve kurumsal analizi,</a:t>
            </a:r>
          </a:p>
          <a:p>
            <a:pPr lvl="1"/>
            <a:r>
              <a:rPr lang="tr-TR" altLang="tr-TR" sz="2000"/>
              <a:t>Kamu ve özel sektörün borçlanma projeksiyonları,</a:t>
            </a:r>
          </a:p>
          <a:p>
            <a:pPr lvl="1"/>
            <a:r>
              <a:rPr lang="tr-TR" altLang="tr-TR" sz="2000"/>
              <a:t>Kredilendirme politikalarının tanımı, açık piyasa işlemleri (APİ) nin detayları, munzam karşılıklar, kredi kontrolleri, faiz politikaları, iskonto uygulamaları,</a:t>
            </a:r>
          </a:p>
          <a:p>
            <a:pPr lvl="1"/>
            <a:r>
              <a:rPr lang="tr-TR" altLang="tr-TR" sz="2000"/>
              <a:t>Temel bankacılık ilkelerine yaklaşım, bankacılık uygulama kuralları (sermeye yeterliği, kredi karşılık oranları vb) ve tahsili gecikmiş alacakların detayı,</a:t>
            </a:r>
          </a:p>
          <a:p>
            <a:pPr lvl="1"/>
            <a:r>
              <a:rPr lang="tr-TR" altLang="tr-TR" sz="2000"/>
              <a:t>Ülkedeki sermeye piyalarının durumu, piyasalardaki likidite oranı, hisse senedi ve borç piyasalarının  toplam piyasa değerlerinin GSYH’ya oranı,</a:t>
            </a:r>
          </a:p>
          <a:p>
            <a:pPr lvl="1">
              <a:buFont typeface="Arial" panose="020B0604020202020204" pitchFamily="34" charset="0"/>
              <a:buNone/>
            </a:pPr>
            <a:endParaRPr lang="tr-TR" altLang="tr-TR" sz="2000"/>
          </a:p>
          <a:p>
            <a:pPr lvl="1"/>
            <a:endParaRPr lang="tr-TR" altLang="tr-TR" sz="2000"/>
          </a:p>
        </p:txBody>
      </p:sp>
      <p:sp>
        <p:nvSpPr>
          <p:cNvPr id="65539" name="Slide Number Placeholder 1">
            <a:extLst>
              <a:ext uri="{FF2B5EF4-FFF2-40B4-BE49-F238E27FC236}">
                <a16:creationId xmlns:a16="http://schemas.microsoft.com/office/drawing/2014/main" id="{519B5196-E526-D38B-F6DF-47B324DF6F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0CF333-6A96-4A4F-A785-FFC667336251}" type="slidenum">
              <a:rPr lang="tr-TR" altLang="tr-TR" sz="1200" smtClean="0">
                <a:solidFill>
                  <a:srgbClr val="898989"/>
                </a:solidFill>
                <a:latin typeface="Arial" panose="020B0604020202020204" pitchFamily="34" charset="0"/>
              </a:rPr>
              <a:pPr>
                <a:spcBef>
                  <a:spcPct val="0"/>
                </a:spcBef>
                <a:buFontTx/>
                <a:buNone/>
              </a:pPr>
              <a:t>50</a:t>
            </a:fld>
            <a:endParaRPr lang="tr-TR" altLang="tr-TR" sz="1200">
              <a:solidFill>
                <a:srgbClr val="898989"/>
              </a:solidFill>
              <a:latin typeface="Arial" panose="020B0604020202020204" pitchFamily="34" charset="0"/>
            </a:endParaRPr>
          </a:p>
        </p:txBody>
      </p:sp>
      <p:sp>
        <p:nvSpPr>
          <p:cNvPr id="65540" name="Footer Placeholder 2">
            <a:extLst>
              <a:ext uri="{FF2B5EF4-FFF2-40B4-BE49-F238E27FC236}">
                <a16:creationId xmlns:a16="http://schemas.microsoft.com/office/drawing/2014/main" id="{E3D9F3E7-8A70-FF94-DAE6-A964A3DE97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90AC0C7-6276-88B3-9A44-9A995DE7CC6A}"/>
              </a:ext>
            </a:extLst>
          </p:cNvPr>
          <p:cNvSpPr>
            <a:spLocks noGrp="1"/>
          </p:cNvSpPr>
          <p:nvPr>
            <p:ph type="title"/>
          </p:nvPr>
        </p:nvSpPr>
        <p:spPr>
          <a:xfrm>
            <a:off x="457200" y="274638"/>
            <a:ext cx="8229600" cy="511175"/>
          </a:xfrm>
        </p:spPr>
        <p:txBody>
          <a:bodyPr/>
          <a:lstStyle/>
          <a:p>
            <a:pPr eaLnBrk="1" hangingPunct="1"/>
            <a:r>
              <a:rPr lang="tr-TR" altLang="tr-TR" sz="2800" b="1"/>
              <a:t>Döviz dengesi</a:t>
            </a:r>
          </a:p>
        </p:txBody>
      </p:sp>
      <p:sp>
        <p:nvSpPr>
          <p:cNvPr id="66562" name="Content Placeholder 2">
            <a:extLst>
              <a:ext uri="{FF2B5EF4-FFF2-40B4-BE49-F238E27FC236}">
                <a16:creationId xmlns:a16="http://schemas.microsoft.com/office/drawing/2014/main" id="{DA086FD0-A85B-424F-7C14-B2B51C5259D1}"/>
              </a:ext>
            </a:extLst>
          </p:cNvPr>
          <p:cNvSpPr>
            <a:spLocks noGrp="1"/>
          </p:cNvSpPr>
          <p:nvPr>
            <p:ph idx="1"/>
          </p:nvPr>
        </p:nvSpPr>
        <p:spPr>
          <a:xfrm>
            <a:off x="457200" y="1000125"/>
            <a:ext cx="8229600" cy="5126038"/>
          </a:xfrm>
        </p:spPr>
        <p:txBody>
          <a:bodyPr/>
          <a:lstStyle/>
          <a:p>
            <a:pPr eaLnBrk="1" hangingPunct="1"/>
            <a:r>
              <a:rPr lang="tr-TR" altLang="tr-TR" sz="2400" b="1"/>
              <a:t>Döviz likiditesi;</a:t>
            </a:r>
          </a:p>
          <a:p>
            <a:pPr lvl="1" eaLnBrk="1" hangingPunct="1"/>
            <a:r>
              <a:rPr lang="tr-TR" altLang="tr-TR" sz="2000"/>
              <a:t>Fiskal ve parasal politikaların dış alem hesaplarına etkisi,</a:t>
            </a:r>
          </a:p>
          <a:p>
            <a:pPr lvl="1" eaLnBrk="1" hangingPunct="1"/>
            <a:r>
              <a:rPr lang="tr-TR" altLang="tr-TR" sz="2000"/>
              <a:t>Ödemeler dengesinin yapısı,</a:t>
            </a:r>
          </a:p>
          <a:p>
            <a:pPr lvl="1" eaLnBrk="1" hangingPunct="1"/>
            <a:r>
              <a:rPr lang="tr-TR" altLang="tr-TR" sz="2000"/>
              <a:t>Sermaye akımlarının kompozisyonu,</a:t>
            </a:r>
          </a:p>
          <a:p>
            <a:pPr lvl="1" eaLnBrk="1" hangingPunct="1"/>
            <a:r>
              <a:rPr lang="tr-TR" altLang="tr-TR" sz="2000"/>
              <a:t>Döviz rezervlerinin yeterliliği,</a:t>
            </a:r>
          </a:p>
          <a:p>
            <a:pPr eaLnBrk="1" hangingPunct="1"/>
            <a:r>
              <a:rPr lang="tr-TR" altLang="tr-TR" sz="2400" b="1"/>
              <a:t>Dış borç yükü;</a:t>
            </a:r>
          </a:p>
          <a:p>
            <a:pPr lvl="1" eaLnBrk="1" hangingPunct="1"/>
            <a:r>
              <a:rPr lang="tr-TR" altLang="tr-TR" sz="2000"/>
              <a:t>Yeniden yapılandırılan borçlar ve yurtdışı yerleşiklerin mevduatı dahil brüt ve net dış borçlar,</a:t>
            </a:r>
          </a:p>
          <a:p>
            <a:pPr lvl="1" eaLnBrk="1" hangingPunct="1"/>
            <a:r>
              <a:rPr lang="tr-TR" altLang="tr-TR" sz="2000"/>
              <a:t>Vade yapısı, döviz kompozisyonu ve faiz değişimlerine duyarlılığı,</a:t>
            </a:r>
          </a:p>
          <a:p>
            <a:pPr lvl="1" eaLnBrk="1" hangingPunct="1"/>
            <a:r>
              <a:rPr lang="tr-TR" altLang="tr-TR" sz="2000"/>
              <a:t>Borç geri ödeme yükü,</a:t>
            </a:r>
          </a:p>
          <a:p>
            <a:pPr lvl="1" eaLnBrk="1" hangingPunct="1"/>
            <a:r>
              <a:rPr lang="tr-TR" altLang="tr-TR" sz="2000"/>
              <a:t>Ucuz fonlamaya ulaşma kolaylığı,</a:t>
            </a:r>
          </a:p>
          <a:p>
            <a:pPr lvl="1" eaLnBrk="1" hangingPunct="1"/>
            <a:endParaRPr lang="tr-TR" altLang="tr-TR" sz="2400"/>
          </a:p>
        </p:txBody>
      </p:sp>
      <p:sp>
        <p:nvSpPr>
          <p:cNvPr id="66563" name="Slide Number Placeholder 1">
            <a:extLst>
              <a:ext uri="{FF2B5EF4-FFF2-40B4-BE49-F238E27FC236}">
                <a16:creationId xmlns:a16="http://schemas.microsoft.com/office/drawing/2014/main" id="{5A351BFE-E00F-5869-B7FC-95D0E85827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66DA4-B1E0-6B4F-9CFD-A41726A3499C}" type="slidenum">
              <a:rPr lang="tr-TR" altLang="tr-TR" sz="1200" smtClean="0">
                <a:solidFill>
                  <a:srgbClr val="898989"/>
                </a:solidFill>
                <a:latin typeface="Arial" panose="020B0604020202020204" pitchFamily="34" charset="0"/>
              </a:rPr>
              <a:pPr>
                <a:spcBef>
                  <a:spcPct val="0"/>
                </a:spcBef>
                <a:buFontTx/>
                <a:buNone/>
              </a:pPr>
              <a:t>51</a:t>
            </a:fld>
            <a:endParaRPr lang="tr-TR" altLang="tr-TR" sz="1200">
              <a:solidFill>
                <a:srgbClr val="898989"/>
              </a:solidFill>
              <a:latin typeface="Arial" panose="020B0604020202020204" pitchFamily="34" charset="0"/>
            </a:endParaRPr>
          </a:p>
        </p:txBody>
      </p:sp>
      <p:sp>
        <p:nvSpPr>
          <p:cNvPr id="66564" name="Footer Placeholder 2">
            <a:extLst>
              <a:ext uri="{FF2B5EF4-FFF2-40B4-BE49-F238E27FC236}">
                <a16:creationId xmlns:a16="http://schemas.microsoft.com/office/drawing/2014/main" id="{E74E2B3D-DC6C-D2FF-C097-3233E02A2B1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0343010A-4165-9803-4420-43975C0F1219}"/>
              </a:ext>
            </a:extLst>
          </p:cNvPr>
          <p:cNvSpPr>
            <a:spLocks noGrp="1"/>
          </p:cNvSpPr>
          <p:nvPr>
            <p:ph type="title"/>
          </p:nvPr>
        </p:nvSpPr>
        <p:spPr>
          <a:xfrm>
            <a:off x="457200" y="274638"/>
            <a:ext cx="8229600" cy="368300"/>
          </a:xfrm>
        </p:spPr>
        <p:txBody>
          <a:bodyPr/>
          <a:lstStyle/>
          <a:p>
            <a:r>
              <a:rPr lang="tr-TR" altLang="tr-TR" sz="2400" b="1"/>
              <a:t>Dış ticaret ve yabancı sermeye politikaları</a:t>
            </a:r>
            <a:endParaRPr lang="tr-TR" altLang="tr-TR" sz="2400"/>
          </a:p>
        </p:txBody>
      </p:sp>
      <p:sp>
        <p:nvSpPr>
          <p:cNvPr id="67586" name="Content Placeholder 2">
            <a:extLst>
              <a:ext uri="{FF2B5EF4-FFF2-40B4-BE49-F238E27FC236}">
                <a16:creationId xmlns:a16="http://schemas.microsoft.com/office/drawing/2014/main" id="{F84395BA-484F-9206-C211-3391EF35E633}"/>
              </a:ext>
            </a:extLst>
          </p:cNvPr>
          <p:cNvSpPr>
            <a:spLocks noGrp="1"/>
          </p:cNvSpPr>
          <p:nvPr>
            <p:ph idx="1"/>
          </p:nvPr>
        </p:nvSpPr>
        <p:spPr>
          <a:xfrm>
            <a:off x="457200" y="857250"/>
            <a:ext cx="8229600" cy="5595938"/>
          </a:xfrm>
        </p:spPr>
        <p:txBody>
          <a:bodyPr/>
          <a:lstStyle/>
          <a:p>
            <a:pPr lvl="1"/>
            <a:r>
              <a:rPr lang="tr-TR" altLang="tr-TR" sz="1600"/>
              <a:t>İthalat ve ihracatın GSYH içindeki payı ve zaman içindeki eğilimi,</a:t>
            </a:r>
          </a:p>
          <a:p>
            <a:pPr lvl="1"/>
            <a:r>
              <a:rPr lang="tr-TR" altLang="tr-TR" sz="1600"/>
              <a:t>Sektörler itibariyle ithalat kontrol tedbirleri[kotalar, tarifeler (gümrük vergisi, ithalden alınan KDV vs) , tarife dışı engeller (standartlar, uzak gümrük kapısı vs)]</a:t>
            </a:r>
          </a:p>
          <a:p>
            <a:pPr lvl="1"/>
            <a:r>
              <a:rPr lang="tr-TR" altLang="tr-TR" sz="1600"/>
              <a:t>Sanayi ürünlerine uygulanan ortalama gümrük tarifelerinin efektif koruma etkisi,</a:t>
            </a:r>
          </a:p>
          <a:p>
            <a:pPr lvl="1"/>
            <a:r>
              <a:rPr lang="tr-TR" altLang="tr-TR" sz="1600"/>
              <a:t>Petrol tüketiminin GSYH içindeki yeri,</a:t>
            </a:r>
          </a:p>
          <a:p>
            <a:pPr lvl="1"/>
            <a:r>
              <a:rPr lang="tr-TR" altLang="tr-TR" sz="1600"/>
              <a:t>Mal gruplarına göre ithalat ve ihracatın yapısı,</a:t>
            </a:r>
          </a:p>
          <a:p>
            <a:pPr lvl="1"/>
            <a:r>
              <a:rPr lang="tr-TR" altLang="tr-TR" sz="1600"/>
              <a:t>Dış ticaretin coğrafik bölgelere göre dağılımı,</a:t>
            </a:r>
          </a:p>
          <a:p>
            <a:pPr lvl="1"/>
            <a:r>
              <a:rPr lang="tr-TR" altLang="tr-TR" sz="1600"/>
              <a:t>Tarımsal ithalat rejiminin tanımı,</a:t>
            </a:r>
          </a:p>
          <a:p>
            <a:pPr lvl="1"/>
            <a:r>
              <a:rPr lang="tr-TR" altLang="tr-TR" sz="1600"/>
              <a:t>Ucuz kredi uygulamaları dahil ihracat teşvikleri,</a:t>
            </a:r>
          </a:p>
          <a:p>
            <a:pPr lvl="1"/>
            <a:r>
              <a:rPr lang="tr-TR" altLang="tr-TR" sz="1600"/>
              <a:t>Varsa dış tiarette liberalizasyon programı,  kısıtlayıcı önlemlerin kaldıtrılmasına yönelik zamanlama,</a:t>
            </a:r>
          </a:p>
          <a:p>
            <a:pPr lvl="1"/>
            <a:r>
              <a:rPr lang="tr-TR" altLang="tr-TR" sz="1600"/>
              <a:t>Doğrudan yabancı sermeye yatırım (DYSY) sistemi; varsa yasaklı sektörler, bölgeler ve yabancılar için sahiplik sınırlaması hakkında bilgiler,</a:t>
            </a:r>
          </a:p>
          <a:p>
            <a:pPr lvl="1"/>
            <a:r>
              <a:rPr lang="tr-TR" altLang="tr-TR" sz="1600"/>
              <a:t>Elde edilen karların, faiz ve hisse satışları gelirlerinin yurt dışına çıkarılmasındaki prosedür, yatırımı elden çıkarmadaki süreç (varsa kısıtlar)</a:t>
            </a:r>
          </a:p>
          <a:p>
            <a:pPr lvl="1"/>
            <a:r>
              <a:rPr lang="tr-TR" altLang="tr-TR" sz="1600"/>
              <a:t>Portföy yatırımları dahil yabancılara uygulanan herhangi bir pozitif veya negatif yerlilerden farklı yasal kural veya vergi uygulaması,</a:t>
            </a:r>
          </a:p>
          <a:p>
            <a:pPr lvl="1"/>
            <a:r>
              <a:rPr lang="tr-TR" altLang="tr-TR" sz="1600"/>
              <a:t>DYSY stokunun çeşit (hisse senedi, doğrudan, borç), geldiği ülke ve sektör olarak dağılımı,</a:t>
            </a:r>
            <a:endParaRPr lang="tr-TR" altLang="tr-TR" sz="1800"/>
          </a:p>
        </p:txBody>
      </p:sp>
      <p:sp>
        <p:nvSpPr>
          <p:cNvPr id="67587" name="Slide Number Placeholder 1">
            <a:extLst>
              <a:ext uri="{FF2B5EF4-FFF2-40B4-BE49-F238E27FC236}">
                <a16:creationId xmlns:a16="http://schemas.microsoft.com/office/drawing/2014/main" id="{C5D01BA9-8128-951D-BDDF-3BBEACE90B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D0F1B1-EB5A-4D4C-AAEC-EE854E8ADB24}" type="slidenum">
              <a:rPr lang="tr-TR" altLang="tr-TR" sz="1200" smtClean="0">
                <a:solidFill>
                  <a:srgbClr val="898989"/>
                </a:solidFill>
                <a:latin typeface="Arial" panose="020B0604020202020204" pitchFamily="34" charset="0"/>
              </a:rPr>
              <a:pPr>
                <a:spcBef>
                  <a:spcPct val="0"/>
                </a:spcBef>
                <a:buFontTx/>
                <a:buNone/>
              </a:pPr>
              <a:t>52</a:t>
            </a:fld>
            <a:endParaRPr lang="tr-TR" altLang="tr-TR" sz="1200">
              <a:solidFill>
                <a:srgbClr val="898989"/>
              </a:solidFill>
              <a:latin typeface="Arial" panose="020B0604020202020204" pitchFamily="34" charset="0"/>
            </a:endParaRPr>
          </a:p>
        </p:txBody>
      </p:sp>
      <p:sp>
        <p:nvSpPr>
          <p:cNvPr id="67588" name="Footer Placeholder 2">
            <a:extLst>
              <a:ext uri="{FF2B5EF4-FFF2-40B4-BE49-F238E27FC236}">
                <a16:creationId xmlns:a16="http://schemas.microsoft.com/office/drawing/2014/main" id="{D56B1A89-2BAF-8B3B-BEE3-9ECB024E47B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1A476A01-D78D-379B-0404-F9EF14414214}"/>
              </a:ext>
            </a:extLst>
          </p:cNvPr>
          <p:cNvSpPr>
            <a:spLocks noGrp="1"/>
          </p:cNvSpPr>
          <p:nvPr>
            <p:ph type="title"/>
          </p:nvPr>
        </p:nvSpPr>
        <p:spPr>
          <a:xfrm>
            <a:off x="457200" y="274638"/>
            <a:ext cx="8229600" cy="368300"/>
          </a:xfrm>
        </p:spPr>
        <p:txBody>
          <a:bodyPr/>
          <a:lstStyle/>
          <a:p>
            <a:r>
              <a:rPr lang="tr-TR" altLang="tr-TR" sz="2000" b="1"/>
              <a:t>Ödemeler dengesi</a:t>
            </a:r>
            <a:endParaRPr lang="tr-TR" altLang="tr-TR" sz="2000"/>
          </a:p>
        </p:txBody>
      </p:sp>
      <p:sp>
        <p:nvSpPr>
          <p:cNvPr id="68610" name="Content Placeholder 2">
            <a:extLst>
              <a:ext uri="{FF2B5EF4-FFF2-40B4-BE49-F238E27FC236}">
                <a16:creationId xmlns:a16="http://schemas.microsoft.com/office/drawing/2014/main" id="{C7826CB4-5489-C02B-E23D-CDAAAE1457C4}"/>
              </a:ext>
            </a:extLst>
          </p:cNvPr>
          <p:cNvSpPr>
            <a:spLocks noGrp="1"/>
          </p:cNvSpPr>
          <p:nvPr>
            <p:ph idx="1"/>
          </p:nvPr>
        </p:nvSpPr>
        <p:spPr>
          <a:xfrm>
            <a:off x="457200" y="785813"/>
            <a:ext cx="8229600" cy="5572125"/>
          </a:xfrm>
        </p:spPr>
        <p:txBody>
          <a:bodyPr/>
          <a:lstStyle/>
          <a:p>
            <a:pPr lvl="1"/>
            <a:r>
              <a:rPr lang="tr-TR" altLang="tr-TR" sz="1500"/>
              <a:t>İhracat ve ithalattın mal ve hizmetler bazında detaylı analizi,</a:t>
            </a:r>
          </a:p>
          <a:p>
            <a:pPr lvl="1"/>
            <a:r>
              <a:rPr lang="tr-TR" altLang="tr-TR" sz="1500"/>
              <a:t>Döviz işlemlerinin konvertıbl ve konvertıbl olmayan bazında ayırımı,</a:t>
            </a:r>
          </a:p>
          <a:p>
            <a:pPr lvl="1"/>
            <a:r>
              <a:rPr lang="tr-TR" altLang="tr-TR" sz="1500"/>
              <a:t>Sanayi ürünlerinin dış ticaret dengesi,</a:t>
            </a:r>
          </a:p>
          <a:p>
            <a:pPr lvl="1"/>
            <a:r>
              <a:rPr lang="tr-TR" altLang="tr-TR" sz="1500"/>
              <a:t>Hizmetler sektöründe döviz giriş çıkışlarının detayları,</a:t>
            </a:r>
          </a:p>
          <a:p>
            <a:pPr lvl="1"/>
            <a:r>
              <a:rPr lang="tr-TR" altLang="tr-TR" sz="1500"/>
              <a:t>Kamu ve özel sektörün döviz transferleri (işlemleri),</a:t>
            </a:r>
          </a:p>
          <a:p>
            <a:pPr lvl="1"/>
            <a:r>
              <a:rPr lang="tr-TR" altLang="tr-TR" sz="1500"/>
              <a:t>Endeks ve volume olarak ithalat ve ihracat ve </a:t>
            </a:r>
            <a:r>
              <a:rPr lang="tr-TR" altLang="tr-TR" sz="1500" b="1" u="sng"/>
              <a:t>dış ticaret hadleri </a:t>
            </a:r>
            <a:r>
              <a:rPr lang="tr-TR" altLang="tr-TR" sz="1500"/>
              <a:t>(ihraç malları fiyat endeksi nin ithal malları fiyat endeksine bölünmesi ile elde edilir. Dış ticaret hadleri kavramını kullanarak belli bir dönemde bir ülkenin dış ticaretinin lehte mi aleyhte mi geliştiğini saptamak mümkündür. Genel olarak ihraç mallarının fiyatlarının artması, ithal edilen malların fiyatlarının sabit kalması, düşmesi ya da ihraç mallarından daha yavaş artması dış ticaret hadlerinin lehte gelişmesi anlamına gelmektedir.)</a:t>
            </a:r>
          </a:p>
          <a:p>
            <a:pPr lvl="1"/>
            <a:r>
              <a:rPr lang="tr-TR" altLang="tr-TR" sz="1500"/>
              <a:t>Cari işlemler dengesinin TL, dolar ve GSMH’ya oran olarak değeri,</a:t>
            </a:r>
          </a:p>
          <a:p>
            <a:pPr lvl="1"/>
            <a:r>
              <a:rPr lang="tr-TR" altLang="tr-TR" sz="1500"/>
              <a:t>Uzun ve kısa vadeli sermaye akımlarınının, borçlu, alacaklı, çeşitleri bazında ayırımı,</a:t>
            </a:r>
          </a:p>
          <a:p>
            <a:pPr lvl="1"/>
            <a:r>
              <a:rPr lang="tr-TR" altLang="tr-TR" sz="1500"/>
              <a:t>İthlat ve ihracat yapılan ülkeler bazında yapılacak karşılaştırmalı üstünlükler analizleri,</a:t>
            </a:r>
          </a:p>
          <a:p>
            <a:pPr lvl="1"/>
            <a:r>
              <a:rPr lang="tr-TR" altLang="tr-TR" sz="1500"/>
              <a:t>İhracat ve ithalatın gelir ve fiyat esnekliği tahminleri,</a:t>
            </a:r>
          </a:p>
          <a:p>
            <a:pPr lvl="1"/>
            <a:r>
              <a:rPr lang="tr-TR" altLang="tr-TR" sz="1500"/>
              <a:t>Yurtiçinde yerleşiklerin dışarıya verdikleri borçlar ve yurtdışına yatırdıkları paralara ilişkin tahminler,</a:t>
            </a:r>
          </a:p>
          <a:p>
            <a:pPr lvl="1"/>
            <a:r>
              <a:rPr lang="tr-TR" altLang="tr-TR" sz="1500"/>
              <a:t>İhracatta düşük , ithalatta şişkin fatura gösterme eğilimleri,</a:t>
            </a:r>
          </a:p>
          <a:p>
            <a:pPr lvl="1"/>
            <a:r>
              <a:rPr lang="tr-TR" altLang="tr-TR" sz="1500"/>
              <a:t>Net hata ve noksan kalemindeki gelişmeler,</a:t>
            </a:r>
          </a:p>
          <a:p>
            <a:pPr lvl="1"/>
            <a:r>
              <a:rPr lang="tr-TR" altLang="tr-TR" sz="1500"/>
              <a:t>Uluslararası rezervler</a:t>
            </a:r>
          </a:p>
        </p:txBody>
      </p:sp>
      <p:sp>
        <p:nvSpPr>
          <p:cNvPr id="68611" name="Slide Number Placeholder 1">
            <a:extLst>
              <a:ext uri="{FF2B5EF4-FFF2-40B4-BE49-F238E27FC236}">
                <a16:creationId xmlns:a16="http://schemas.microsoft.com/office/drawing/2014/main" id="{4FEED05A-C940-10E1-9583-0D38E74BC6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497973B-4A23-B841-8B73-12F3B80629F7}" type="slidenum">
              <a:rPr lang="tr-TR" altLang="tr-TR" sz="1200" smtClean="0">
                <a:solidFill>
                  <a:srgbClr val="898989"/>
                </a:solidFill>
                <a:latin typeface="Arial" panose="020B0604020202020204" pitchFamily="34" charset="0"/>
              </a:rPr>
              <a:pPr>
                <a:spcBef>
                  <a:spcPct val="0"/>
                </a:spcBef>
                <a:buFontTx/>
                <a:buNone/>
              </a:pPr>
              <a:t>53</a:t>
            </a:fld>
            <a:endParaRPr lang="tr-TR" altLang="tr-TR" sz="1200">
              <a:solidFill>
                <a:srgbClr val="898989"/>
              </a:solidFill>
              <a:latin typeface="Arial" panose="020B0604020202020204" pitchFamily="34" charset="0"/>
            </a:endParaRPr>
          </a:p>
        </p:txBody>
      </p:sp>
      <p:sp>
        <p:nvSpPr>
          <p:cNvPr id="68612" name="Footer Placeholder 2">
            <a:extLst>
              <a:ext uri="{FF2B5EF4-FFF2-40B4-BE49-F238E27FC236}">
                <a16:creationId xmlns:a16="http://schemas.microsoft.com/office/drawing/2014/main" id="{9F03722B-C2B7-6497-8025-81D84E74CC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33300D2-2335-3AEC-FBC1-12E911FC0226}"/>
              </a:ext>
            </a:extLst>
          </p:cNvPr>
          <p:cNvSpPr>
            <a:spLocks noGrp="1"/>
          </p:cNvSpPr>
          <p:nvPr>
            <p:ph type="title"/>
          </p:nvPr>
        </p:nvSpPr>
        <p:spPr>
          <a:xfrm>
            <a:off x="457200" y="274638"/>
            <a:ext cx="8229600" cy="633412"/>
          </a:xfrm>
        </p:spPr>
        <p:txBody>
          <a:bodyPr/>
          <a:lstStyle/>
          <a:p>
            <a:r>
              <a:rPr lang="tr-TR" altLang="tr-TR" sz="2400" b="1"/>
              <a:t>Dış (dövize natık) varlıklar</a:t>
            </a:r>
            <a:endParaRPr lang="tr-TR" altLang="tr-TR" sz="2400"/>
          </a:p>
        </p:txBody>
      </p:sp>
      <p:sp>
        <p:nvSpPr>
          <p:cNvPr id="69634" name="Content Placeholder 2">
            <a:extLst>
              <a:ext uri="{FF2B5EF4-FFF2-40B4-BE49-F238E27FC236}">
                <a16:creationId xmlns:a16="http://schemas.microsoft.com/office/drawing/2014/main" id="{8227C906-D257-F2B8-5E5C-855C6C16F5F4}"/>
              </a:ext>
            </a:extLst>
          </p:cNvPr>
          <p:cNvSpPr>
            <a:spLocks noGrp="1"/>
          </p:cNvSpPr>
          <p:nvPr>
            <p:ph idx="1"/>
          </p:nvPr>
        </p:nvSpPr>
        <p:spPr>
          <a:xfrm>
            <a:off x="457200" y="1196975"/>
            <a:ext cx="8229600" cy="4929188"/>
          </a:xfrm>
        </p:spPr>
        <p:txBody>
          <a:bodyPr/>
          <a:lstStyle/>
          <a:p>
            <a:pPr lvl="1"/>
            <a:r>
              <a:rPr lang="tr-TR" altLang="tr-TR" sz="1600"/>
              <a:t>Merkez bankasının dış varlıkları (altın, döviz kompozisyonu ve enstrümanların vadesi ayrımında)</a:t>
            </a:r>
          </a:p>
          <a:p>
            <a:pPr lvl="1"/>
            <a:r>
              <a:rPr lang="tr-TR" altLang="tr-TR" sz="1600"/>
              <a:t>Rezervlerin ithalata oranı (ay bazında) ve zaman içinde değişimi,</a:t>
            </a:r>
          </a:p>
          <a:p>
            <a:pPr lvl="1"/>
            <a:r>
              <a:rPr lang="tr-TR" altLang="tr-TR" sz="1600"/>
              <a:t>Bankacılık sektörünün dövizli varlıkları,</a:t>
            </a:r>
          </a:p>
          <a:p>
            <a:pPr lvl="1"/>
            <a:r>
              <a:rPr lang="tr-TR" altLang="tr-TR" sz="1600"/>
              <a:t>Kamu sektörünün dış varlıkları (verilen krediler ve ihracat kredileri),</a:t>
            </a:r>
          </a:p>
          <a:p>
            <a:pPr lvl="1"/>
            <a:r>
              <a:rPr lang="tr-TR" altLang="tr-TR" sz="1600"/>
              <a:t>Tahvil, hisse senedi ve doğrudan yatırımlar bazında şirketler kesimi ve hanehalkının dış varlıkları,</a:t>
            </a:r>
          </a:p>
          <a:p>
            <a:endParaRPr lang="tr-TR" altLang="tr-TR" sz="1600"/>
          </a:p>
          <a:p>
            <a:pPr lvl="1"/>
            <a:endParaRPr lang="tr-TR" altLang="tr-TR" sz="1600"/>
          </a:p>
        </p:txBody>
      </p:sp>
      <p:sp>
        <p:nvSpPr>
          <p:cNvPr id="69635" name="Slide Number Placeholder 1">
            <a:extLst>
              <a:ext uri="{FF2B5EF4-FFF2-40B4-BE49-F238E27FC236}">
                <a16:creationId xmlns:a16="http://schemas.microsoft.com/office/drawing/2014/main" id="{82345DB9-99B7-E629-52F4-05C8CE8AF5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EE7F5F7-608A-844E-921B-A8C975FD2E4B}" type="slidenum">
              <a:rPr lang="tr-TR" altLang="tr-TR" sz="1200" smtClean="0">
                <a:solidFill>
                  <a:srgbClr val="898989"/>
                </a:solidFill>
                <a:latin typeface="Arial" panose="020B0604020202020204" pitchFamily="34" charset="0"/>
              </a:rPr>
              <a:pPr>
                <a:spcBef>
                  <a:spcPct val="0"/>
                </a:spcBef>
                <a:buFontTx/>
                <a:buNone/>
              </a:pPr>
              <a:t>54</a:t>
            </a:fld>
            <a:endParaRPr lang="tr-TR" altLang="tr-TR" sz="1200">
              <a:solidFill>
                <a:srgbClr val="898989"/>
              </a:solidFill>
              <a:latin typeface="Arial" panose="020B0604020202020204" pitchFamily="34" charset="0"/>
            </a:endParaRPr>
          </a:p>
        </p:txBody>
      </p:sp>
      <p:sp>
        <p:nvSpPr>
          <p:cNvPr id="69636" name="Footer Placeholder 2">
            <a:extLst>
              <a:ext uri="{FF2B5EF4-FFF2-40B4-BE49-F238E27FC236}">
                <a16:creationId xmlns:a16="http://schemas.microsoft.com/office/drawing/2014/main" id="{5B30440F-7A02-569B-93CA-080EA7801A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A983C0A-31AE-49BE-A5DC-45A525C1A017}"/>
              </a:ext>
            </a:extLst>
          </p:cNvPr>
          <p:cNvSpPr>
            <a:spLocks noGrp="1"/>
          </p:cNvSpPr>
          <p:nvPr>
            <p:ph type="title"/>
          </p:nvPr>
        </p:nvSpPr>
        <p:spPr>
          <a:xfrm>
            <a:off x="457200" y="274638"/>
            <a:ext cx="8229600" cy="633412"/>
          </a:xfrm>
        </p:spPr>
        <p:txBody>
          <a:bodyPr/>
          <a:lstStyle/>
          <a:p>
            <a:r>
              <a:rPr lang="tr-TR" altLang="tr-TR" sz="2000" b="1"/>
              <a:t>Dış (dövizli) yükümlülükler</a:t>
            </a:r>
          </a:p>
        </p:txBody>
      </p:sp>
      <p:sp>
        <p:nvSpPr>
          <p:cNvPr id="70658" name="Content Placeholder 2">
            <a:extLst>
              <a:ext uri="{FF2B5EF4-FFF2-40B4-BE49-F238E27FC236}">
                <a16:creationId xmlns:a16="http://schemas.microsoft.com/office/drawing/2014/main" id="{D277D348-4254-CE80-0BB1-A34F32E01F95}"/>
              </a:ext>
            </a:extLst>
          </p:cNvPr>
          <p:cNvSpPr>
            <a:spLocks noGrp="1"/>
          </p:cNvSpPr>
          <p:nvPr>
            <p:ph idx="1"/>
          </p:nvPr>
        </p:nvSpPr>
        <p:spPr>
          <a:xfrm>
            <a:off x="457200" y="1052513"/>
            <a:ext cx="8229600" cy="5073650"/>
          </a:xfrm>
        </p:spPr>
        <p:txBody>
          <a:bodyPr/>
          <a:lstStyle/>
          <a:p>
            <a:pPr lvl="1"/>
            <a:r>
              <a:rPr lang="tr-TR" altLang="tr-TR" sz="1600"/>
              <a:t>Otoritelerin borçlanma stratejileri,</a:t>
            </a:r>
          </a:p>
          <a:p>
            <a:pPr lvl="1"/>
            <a:r>
              <a:rPr lang="tr-TR" altLang="tr-TR" sz="1600"/>
              <a:t>Kamunun ve diğerlerinin dövizli borçlanmadaki yasal kısıtları, faiz oranı swapları ve diğer türev ürünler dahil bilanço dışı yükümlülüklerdeki sınırlamalar,</a:t>
            </a:r>
          </a:p>
          <a:p>
            <a:pPr lvl="1"/>
            <a:r>
              <a:rPr lang="tr-TR" altLang="tr-TR" sz="1600"/>
              <a:t>Merkezi hükümetin diğer kamu kurumlarının dışa borçlanmasını izleme yöntemi,</a:t>
            </a:r>
          </a:p>
          <a:p>
            <a:pPr lvl="1"/>
            <a:r>
              <a:rPr lang="tr-TR" altLang="tr-TR" sz="1600"/>
              <a:t>Borçlu ve alacaklılar bazında dış borçların detayı,</a:t>
            </a:r>
          </a:p>
          <a:p>
            <a:pPr lvl="1"/>
            <a:r>
              <a:rPr lang="tr-TR" altLang="tr-TR" sz="1600"/>
              <a:t>Net dış borç (stok – dış varlıklar (rezervler, ticari bankaların döviz varlıkları)] ,</a:t>
            </a:r>
          </a:p>
          <a:p>
            <a:pPr lvl="1"/>
            <a:r>
              <a:rPr lang="tr-TR" altLang="tr-TR" sz="1600"/>
              <a:t>Net dış yükümlülükler ( net dış borç + DYSY net stoku + net portföy yatırımları) (net = dışardan alınanlar – dışarıya gidenler),</a:t>
            </a:r>
          </a:p>
          <a:p>
            <a:pPr lvl="1"/>
            <a:r>
              <a:rPr lang="tr-TR" altLang="tr-TR" sz="1600"/>
              <a:t>Dış borç geri ödemelerinin tarih ve döviz kuru bazında detayı,</a:t>
            </a:r>
          </a:p>
          <a:p>
            <a:pPr lvl="1"/>
            <a:r>
              <a:rPr lang="tr-TR" altLang="tr-TR" sz="1600"/>
              <a:t>Değişken faizli dış borcun toplama içindeki payı; bu borçların örneğin LİBOR’a göre ortalama spread (ödenen faiz farkı) oranı,</a:t>
            </a:r>
          </a:p>
          <a:p>
            <a:pPr lvl="1"/>
            <a:r>
              <a:rPr lang="tr-TR" altLang="tr-TR" sz="1600"/>
              <a:t>Son dönemde yapılan sabit faizli dış tahvil ihraçlarının kuponları, ihaleye gelen teklifler, vadesi vb hakkındaki bilgiler,</a:t>
            </a:r>
          </a:p>
          <a:p>
            <a:pPr lvl="1"/>
            <a:r>
              <a:rPr lang="tr-TR" altLang="tr-TR" sz="1600"/>
              <a:t>Dış borcun döviz gelirlerine ve GSMH’ya oranı, dış borç servisinin (geri ödemeleri) döviz gelirlerine (ihracat + turizm vb) oranı,</a:t>
            </a:r>
          </a:p>
          <a:p>
            <a:pPr lvl="1"/>
            <a:r>
              <a:rPr lang="tr-TR" altLang="tr-TR" sz="1600"/>
              <a:t>Net faiz ve yatırım ödemeleri,</a:t>
            </a:r>
          </a:p>
        </p:txBody>
      </p:sp>
      <p:sp>
        <p:nvSpPr>
          <p:cNvPr id="70659" name="Slide Number Placeholder 1">
            <a:extLst>
              <a:ext uri="{FF2B5EF4-FFF2-40B4-BE49-F238E27FC236}">
                <a16:creationId xmlns:a16="http://schemas.microsoft.com/office/drawing/2014/main" id="{21D115AA-2758-967B-466C-1C7A868D10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F7D3989-9F04-BE42-8CEF-4C78823CAFB7}" type="slidenum">
              <a:rPr lang="tr-TR" altLang="tr-TR" sz="1200" smtClean="0">
                <a:solidFill>
                  <a:srgbClr val="898989"/>
                </a:solidFill>
                <a:latin typeface="Arial" panose="020B0604020202020204" pitchFamily="34" charset="0"/>
              </a:rPr>
              <a:pPr>
                <a:spcBef>
                  <a:spcPct val="0"/>
                </a:spcBef>
                <a:buFontTx/>
                <a:buNone/>
              </a:pPr>
              <a:t>55</a:t>
            </a:fld>
            <a:endParaRPr lang="tr-TR" altLang="tr-TR" sz="1200">
              <a:solidFill>
                <a:srgbClr val="898989"/>
              </a:solidFill>
              <a:latin typeface="Arial" panose="020B0604020202020204" pitchFamily="34" charset="0"/>
            </a:endParaRPr>
          </a:p>
        </p:txBody>
      </p:sp>
      <p:sp>
        <p:nvSpPr>
          <p:cNvPr id="70660" name="Footer Placeholder 2">
            <a:extLst>
              <a:ext uri="{FF2B5EF4-FFF2-40B4-BE49-F238E27FC236}">
                <a16:creationId xmlns:a16="http://schemas.microsoft.com/office/drawing/2014/main" id="{E20CFA6B-FA52-1BC0-77A0-145433ADC87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212AEB66-3B9F-CA34-EA36-87769B9C46DA}"/>
              </a:ext>
            </a:extLst>
          </p:cNvPr>
          <p:cNvSpPr>
            <a:spLocks noGrp="1"/>
          </p:cNvSpPr>
          <p:nvPr>
            <p:ph type="title"/>
          </p:nvPr>
        </p:nvSpPr>
        <p:spPr/>
        <p:txBody>
          <a:bodyPr/>
          <a:lstStyle/>
          <a:p>
            <a:pPr eaLnBrk="1" hangingPunct="1"/>
            <a:r>
              <a:rPr lang="tr-TR" altLang="tr-TR"/>
              <a:t>NOT Yapısı</a:t>
            </a:r>
            <a:endParaRPr lang="en-US" altLang="tr-TR"/>
          </a:p>
        </p:txBody>
      </p:sp>
      <p:pic>
        <p:nvPicPr>
          <p:cNvPr id="71682" name="Picture 3">
            <a:extLst>
              <a:ext uri="{FF2B5EF4-FFF2-40B4-BE49-F238E27FC236}">
                <a16:creationId xmlns:a16="http://schemas.microsoft.com/office/drawing/2014/main" id="{373E2809-D0E5-04E9-6DA7-71413F474B91}"/>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1187450" y="1484313"/>
            <a:ext cx="6840538" cy="4872037"/>
          </a:xfrm>
          <a:noFill/>
        </p:spPr>
      </p:pic>
      <p:sp>
        <p:nvSpPr>
          <p:cNvPr id="71683" name="Slide Number Placeholder 1">
            <a:extLst>
              <a:ext uri="{FF2B5EF4-FFF2-40B4-BE49-F238E27FC236}">
                <a16:creationId xmlns:a16="http://schemas.microsoft.com/office/drawing/2014/main" id="{645944B3-A5BB-E272-36C2-7AD022EBB5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08B4173-829F-2747-9BA3-1FADDEA61EE4}" type="slidenum">
              <a:rPr lang="tr-TR" altLang="tr-TR" sz="1200" smtClean="0">
                <a:solidFill>
                  <a:srgbClr val="898989"/>
                </a:solidFill>
                <a:latin typeface="Arial" panose="020B0604020202020204" pitchFamily="34" charset="0"/>
              </a:rPr>
              <a:pPr>
                <a:spcBef>
                  <a:spcPct val="0"/>
                </a:spcBef>
                <a:buFontTx/>
                <a:buNone/>
              </a:pPr>
              <a:t>56</a:t>
            </a:fld>
            <a:endParaRPr lang="tr-TR" altLang="tr-TR" sz="1200">
              <a:solidFill>
                <a:srgbClr val="898989"/>
              </a:solidFill>
              <a:latin typeface="Arial" panose="020B0604020202020204" pitchFamily="34" charset="0"/>
            </a:endParaRPr>
          </a:p>
        </p:txBody>
      </p:sp>
      <p:sp>
        <p:nvSpPr>
          <p:cNvPr id="71684" name="Footer Placeholder 2">
            <a:extLst>
              <a:ext uri="{FF2B5EF4-FFF2-40B4-BE49-F238E27FC236}">
                <a16:creationId xmlns:a16="http://schemas.microsoft.com/office/drawing/2014/main" id="{9972900B-C093-CBF2-C0CA-DF7DF6D1CA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C19ADF6-5D73-D9D1-7590-CDC3E02F5AE5}"/>
              </a:ext>
            </a:extLst>
          </p:cNvPr>
          <p:cNvSpPr>
            <a:spLocks noGrp="1"/>
          </p:cNvSpPr>
          <p:nvPr>
            <p:ph type="title"/>
          </p:nvPr>
        </p:nvSpPr>
        <p:spPr>
          <a:xfrm>
            <a:off x="1150938" y="214313"/>
            <a:ext cx="7793037" cy="982662"/>
          </a:xfrm>
        </p:spPr>
        <p:txBody>
          <a:bodyPr/>
          <a:lstStyle/>
          <a:p>
            <a:pPr eaLnBrk="1" hangingPunct="1"/>
            <a:r>
              <a:rPr lang="tr-TR" altLang="tr-TR" sz="4000"/>
              <a:t>Her zaman doğru notluyorlar mı ?</a:t>
            </a:r>
            <a:endParaRPr lang="en-US" altLang="tr-TR" sz="4000"/>
          </a:p>
        </p:txBody>
      </p:sp>
      <p:pic>
        <p:nvPicPr>
          <p:cNvPr id="72706" name="Picture 3">
            <a:extLst>
              <a:ext uri="{FF2B5EF4-FFF2-40B4-BE49-F238E27FC236}">
                <a16:creationId xmlns:a16="http://schemas.microsoft.com/office/drawing/2014/main" id="{B61864D5-A7FB-1029-DD6D-0A884F70DFB1}"/>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1181100" y="2312988"/>
            <a:ext cx="7343775" cy="2746375"/>
          </a:xfrm>
          <a:noFill/>
        </p:spPr>
      </p:pic>
      <p:sp>
        <p:nvSpPr>
          <p:cNvPr id="72707" name="Slide Number Placeholder 1">
            <a:extLst>
              <a:ext uri="{FF2B5EF4-FFF2-40B4-BE49-F238E27FC236}">
                <a16:creationId xmlns:a16="http://schemas.microsoft.com/office/drawing/2014/main" id="{4579D1CC-B5BA-A768-9D5F-1CB8C34257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86C17FC-3B76-B048-B6B8-D20C12457435}" type="slidenum">
              <a:rPr lang="tr-TR" altLang="tr-TR" sz="1200" smtClean="0">
                <a:solidFill>
                  <a:srgbClr val="898989"/>
                </a:solidFill>
                <a:latin typeface="Arial" panose="020B0604020202020204" pitchFamily="34" charset="0"/>
              </a:rPr>
              <a:pPr>
                <a:spcBef>
                  <a:spcPct val="0"/>
                </a:spcBef>
                <a:buFontTx/>
                <a:buNone/>
              </a:pPr>
              <a:t>57</a:t>
            </a:fld>
            <a:endParaRPr lang="tr-TR" altLang="tr-TR" sz="1200">
              <a:solidFill>
                <a:srgbClr val="898989"/>
              </a:solidFill>
              <a:latin typeface="Arial" panose="020B0604020202020204" pitchFamily="34" charset="0"/>
            </a:endParaRPr>
          </a:p>
        </p:txBody>
      </p:sp>
      <p:sp>
        <p:nvSpPr>
          <p:cNvPr id="72708" name="Footer Placeholder 2">
            <a:extLst>
              <a:ext uri="{FF2B5EF4-FFF2-40B4-BE49-F238E27FC236}">
                <a16:creationId xmlns:a16="http://schemas.microsoft.com/office/drawing/2014/main" id="{87228B07-BD26-7EEA-EECB-108E88E9FC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3">
            <a:extLst>
              <a:ext uri="{FF2B5EF4-FFF2-40B4-BE49-F238E27FC236}">
                <a16:creationId xmlns:a16="http://schemas.microsoft.com/office/drawing/2014/main" id="{6523727E-7C1A-AB24-4D3A-8D2BBD3FA0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3730" name="Slide Number Placeholder 4">
            <a:extLst>
              <a:ext uri="{FF2B5EF4-FFF2-40B4-BE49-F238E27FC236}">
                <a16:creationId xmlns:a16="http://schemas.microsoft.com/office/drawing/2014/main" id="{46DBC7C4-1F48-11E1-E089-F06A35C30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370997C-672B-F643-B041-8F839D45C80B}" type="slidenum">
              <a:rPr lang="tr-TR" altLang="tr-TR" sz="1200" smtClean="0">
                <a:solidFill>
                  <a:srgbClr val="898989"/>
                </a:solidFill>
                <a:latin typeface="Arial" panose="020B0604020202020204" pitchFamily="34" charset="0"/>
              </a:rPr>
              <a:pPr>
                <a:spcBef>
                  <a:spcPct val="0"/>
                </a:spcBef>
                <a:buFontTx/>
                <a:buNone/>
              </a:pPr>
              <a:t>58</a:t>
            </a:fld>
            <a:endParaRPr lang="tr-TR" altLang="tr-TR" sz="1200">
              <a:solidFill>
                <a:srgbClr val="898989"/>
              </a:solidFill>
              <a:latin typeface="Arial" panose="020B0604020202020204" pitchFamily="34" charset="0"/>
            </a:endParaRPr>
          </a:p>
        </p:txBody>
      </p:sp>
      <p:pic>
        <p:nvPicPr>
          <p:cNvPr id="2" name="Resim 1"/>
          <p:cNvPicPr>
            <a:picLocks noChangeAspect="1"/>
          </p:cNvPicPr>
          <p:nvPr/>
        </p:nvPicPr>
        <p:blipFill>
          <a:blip r:embed="rId2"/>
          <a:stretch>
            <a:fillRect/>
          </a:stretch>
        </p:blipFill>
        <p:spPr>
          <a:xfrm>
            <a:off x="611560" y="764704"/>
            <a:ext cx="7848872" cy="532859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1">
            <a:extLst>
              <a:ext uri="{FF2B5EF4-FFF2-40B4-BE49-F238E27FC236}">
                <a16:creationId xmlns:a16="http://schemas.microsoft.com/office/drawing/2014/main" id="{9531CF3E-1680-3723-3906-1CBC982383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4754" name="Slide Number Placeholder 2">
            <a:extLst>
              <a:ext uri="{FF2B5EF4-FFF2-40B4-BE49-F238E27FC236}">
                <a16:creationId xmlns:a16="http://schemas.microsoft.com/office/drawing/2014/main" id="{C09AF93E-6CC8-18D9-13A9-C2138EFE91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F302F46-26DB-EA4C-8139-211DD55A8867}" type="slidenum">
              <a:rPr lang="tr-TR" altLang="tr-TR" sz="1200" smtClean="0">
                <a:solidFill>
                  <a:srgbClr val="898989"/>
                </a:solidFill>
                <a:latin typeface="Arial" panose="020B0604020202020204" pitchFamily="34" charset="0"/>
              </a:rPr>
              <a:pPr>
                <a:spcBef>
                  <a:spcPct val="0"/>
                </a:spcBef>
                <a:buFontTx/>
                <a:buNone/>
              </a:pPr>
              <a:t>59</a:t>
            </a:fld>
            <a:endParaRPr lang="tr-TR" altLang="tr-TR" sz="1200">
              <a:solidFill>
                <a:srgbClr val="898989"/>
              </a:solidFill>
              <a:latin typeface="Arial" panose="020B0604020202020204" pitchFamily="34" charset="0"/>
            </a:endParaRPr>
          </a:p>
        </p:txBody>
      </p:sp>
      <p:pic>
        <p:nvPicPr>
          <p:cNvPr id="2" name="Resim 1"/>
          <p:cNvPicPr>
            <a:picLocks noChangeAspect="1"/>
          </p:cNvPicPr>
          <p:nvPr/>
        </p:nvPicPr>
        <p:blipFill>
          <a:blip r:embed="rId2"/>
          <a:stretch>
            <a:fillRect/>
          </a:stretch>
        </p:blipFill>
        <p:spPr>
          <a:xfrm>
            <a:off x="971600" y="836712"/>
            <a:ext cx="7056784" cy="51845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D9AEF268-F22D-2B3F-5D01-9A604C89F457}"/>
              </a:ext>
            </a:extLst>
          </p:cNvPr>
          <p:cNvSpPr>
            <a:spLocks noGrp="1"/>
          </p:cNvSpPr>
          <p:nvPr>
            <p:ph type="title"/>
          </p:nvPr>
        </p:nvSpPr>
        <p:spPr>
          <a:xfrm>
            <a:off x="457200" y="274638"/>
            <a:ext cx="4114800" cy="777875"/>
          </a:xfrm>
        </p:spPr>
        <p:txBody>
          <a:bodyPr/>
          <a:lstStyle/>
          <a:p>
            <a:r>
              <a:rPr lang="tr-TR" altLang="tr-TR" sz="3200" b="1"/>
              <a:t>Hangisi dış borç?</a:t>
            </a:r>
          </a:p>
        </p:txBody>
      </p:sp>
      <p:graphicFrame>
        <p:nvGraphicFramePr>
          <p:cNvPr id="13" name="Content Placeholder 12">
            <a:extLst>
              <a:ext uri="{FF2B5EF4-FFF2-40B4-BE49-F238E27FC236}">
                <a16:creationId xmlns:a16="http://schemas.microsoft.com/office/drawing/2014/main" id="{36B7F20E-7738-3563-3394-E9282F9B7AB9}"/>
              </a:ext>
            </a:extLst>
          </p:cNvPr>
          <p:cNvGraphicFramePr>
            <a:graphicFrameLocks noGrp="1"/>
          </p:cNvGraphicFramePr>
          <p:nvPr>
            <p:ph sz="half" idx="1"/>
          </p:nvPr>
        </p:nvGraphicFramePr>
        <p:xfrm>
          <a:off x="457200" y="1600200"/>
          <a:ext cx="4038600" cy="3503613"/>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4636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Uluslararası piyasalarda ihraç edilen dövizli tahviller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Yurtiçinde ihraç edilen TL kamu borç senetleri</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6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Yurtdışında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A</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33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Yurtiçinde 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B</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D</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8452" name="Content Placeholder 14">
            <a:extLst>
              <a:ext uri="{FF2B5EF4-FFF2-40B4-BE49-F238E27FC236}">
                <a16:creationId xmlns:a16="http://schemas.microsoft.com/office/drawing/2014/main" id="{70C63C82-AC4D-E94D-08EC-C373AA1E0A56}"/>
              </a:ext>
            </a:extLst>
          </p:cNvPr>
          <p:cNvSpPr>
            <a:spLocks noGrp="1"/>
          </p:cNvSpPr>
          <p:nvPr>
            <p:ph sz="half" idx="2"/>
          </p:nvPr>
        </p:nvSpPr>
        <p:spPr>
          <a:xfrm>
            <a:off x="4648200" y="404813"/>
            <a:ext cx="4038600" cy="5903912"/>
          </a:xfrm>
        </p:spPr>
        <p:txBody>
          <a:bodyPr/>
          <a:lstStyle/>
          <a:p>
            <a:r>
              <a:rPr lang="tr-TR" altLang="tr-TR" sz="2000" b="1"/>
              <a:t>Ekonomik olarak dış borç tanımı yerleşiklik ilkesine göre tanımlanır. Yani A ve C grupları dış borca girer.</a:t>
            </a:r>
          </a:p>
          <a:p>
            <a:r>
              <a:rPr lang="tr-TR" altLang="tr-TR" sz="2000" b="1"/>
              <a:t>Yasal olarak durum biraz farklıdır. Tahvillerin hangi ülkenin yasalarına göre işlem göreceği öne çıkar. Bu durumda da A ve B dış borç kabul edilir. </a:t>
            </a:r>
          </a:p>
          <a:p>
            <a:r>
              <a:rPr lang="tr-TR" altLang="tr-TR" sz="2000" b="1"/>
              <a:t>Dolayısıyla, dış piyasalarda ihraç edilen ama yurtiçine yerleşiklerin satın aldığı borçlanma senetleri (B) yasal olarak dış borçtur  ama ekonomik olarak değildir.</a:t>
            </a:r>
            <a:r>
              <a:rPr lang="tr-TR" altLang="tr-TR" sz="2000"/>
              <a:t> </a:t>
            </a:r>
          </a:p>
          <a:p>
            <a:r>
              <a:rPr lang="tr-TR" altLang="tr-TR" sz="2000" b="1"/>
              <a:t>Buna karşılık yurtiçinde ihraç edilen fakat yurtdışı yerleşiklerin satın aldığı (C) tahviller ekonomik olarak dış borçtur  ancak yasal olarak değildir.</a:t>
            </a:r>
          </a:p>
        </p:txBody>
      </p:sp>
      <p:sp>
        <p:nvSpPr>
          <p:cNvPr id="18453" name="Footer Placeholder 3">
            <a:extLst>
              <a:ext uri="{FF2B5EF4-FFF2-40B4-BE49-F238E27FC236}">
                <a16:creationId xmlns:a16="http://schemas.microsoft.com/office/drawing/2014/main" id="{002AF44E-F400-BFAF-8C0C-A9DE32EB8B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8454" name="Slide Number Placeholder 4">
            <a:extLst>
              <a:ext uri="{FF2B5EF4-FFF2-40B4-BE49-F238E27FC236}">
                <a16:creationId xmlns:a16="http://schemas.microsoft.com/office/drawing/2014/main" id="{28C74687-3998-872F-C602-F28E30F02B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B319CEA-89EA-5546-9E60-8048058A7B7D}" type="slidenum">
              <a:rPr lang="tr-TR" altLang="tr-TR" sz="1200" smtClean="0">
                <a:solidFill>
                  <a:srgbClr val="898989"/>
                </a:solidFill>
                <a:latin typeface="Arial" panose="020B0604020202020204" pitchFamily="34" charset="0"/>
              </a:rPr>
              <a:pPr>
                <a:spcBef>
                  <a:spcPct val="0"/>
                </a:spcBef>
                <a:buFontTx/>
                <a:buNone/>
              </a:pPr>
              <a:t>6</a:t>
            </a:fld>
            <a:endParaRPr lang="tr-TR" altLang="tr-TR" sz="1200">
              <a:solidFill>
                <a:srgbClr val="898989"/>
              </a:solidFill>
              <a:latin typeface="Arial" panose="020B0604020202020204" pitchFamily="34" charset="0"/>
            </a:endParaRPr>
          </a:p>
        </p:txBody>
      </p:sp>
      <p:sp>
        <p:nvSpPr>
          <p:cNvPr id="18455" name="Text Placeholder 11">
            <a:extLst>
              <a:ext uri="{FF2B5EF4-FFF2-40B4-BE49-F238E27FC236}">
                <a16:creationId xmlns:a16="http://schemas.microsoft.com/office/drawing/2014/main" id="{DC1C9B3A-F3A4-3230-7F79-9B695C827E98}"/>
              </a:ext>
            </a:extLst>
          </p:cNvPr>
          <p:cNvSpPr>
            <a:spLocks noGrp="1"/>
          </p:cNvSpPr>
          <p:nvPr>
            <p:ph type="body" idx="4294967295"/>
          </p:nvPr>
        </p:nvSpPr>
        <p:spPr>
          <a:xfrm>
            <a:off x="0" y="1535113"/>
            <a:ext cx="4040188" cy="639762"/>
          </a:xfrm>
        </p:spPr>
        <p:txBody>
          <a:bodyPr/>
          <a:lstStyle/>
          <a:p>
            <a:r>
              <a:rPr lang="tr-TR" altLang="tr-TR"/>
              <a:t>	</a:t>
            </a:r>
            <a:endParaRPr lang="tr-TR" altLang="tr-T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848ECCE1-6386-0067-47EA-55248C2F3D3C}"/>
              </a:ext>
            </a:extLst>
          </p:cNvPr>
          <p:cNvSpPr>
            <a:spLocks noGrp="1"/>
          </p:cNvSpPr>
          <p:nvPr>
            <p:ph type="title"/>
          </p:nvPr>
        </p:nvSpPr>
        <p:spPr/>
        <p:txBody>
          <a:bodyPr/>
          <a:lstStyle/>
          <a:p>
            <a:r>
              <a:rPr lang="tr-TR" sz="3600" b="1" dirty="0"/>
              <a:t>Bir yıl içinde ödenecek ve/veya çevrilecek dış borç tutarı tarihi </a:t>
            </a:r>
            <a:r>
              <a:rPr lang="tr-TR" sz="3600" b="1" dirty="0" smtClean="0"/>
              <a:t>zirvelerde.</a:t>
            </a:r>
            <a:endParaRPr lang="tr-TR" sz="3600" b="1" dirty="0"/>
          </a:p>
        </p:txBody>
      </p:sp>
      <p:sp>
        <p:nvSpPr>
          <p:cNvPr id="2" name="Alt Bilgi Yer Tutucusu 1">
            <a:extLst>
              <a:ext uri="{FF2B5EF4-FFF2-40B4-BE49-F238E27FC236}">
                <a16:creationId xmlns:a16="http://schemas.microsoft.com/office/drawing/2014/main" id="{20660487-22B3-AE58-AC67-81735EDECA84}"/>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3" name="Slayt Numarası Yer Tutucusu 2">
            <a:extLst>
              <a:ext uri="{FF2B5EF4-FFF2-40B4-BE49-F238E27FC236}">
                <a16:creationId xmlns:a16="http://schemas.microsoft.com/office/drawing/2014/main" id="{A5AF6190-2C5C-147E-C4F0-0F1150330231}"/>
              </a:ext>
            </a:extLst>
          </p:cNvPr>
          <p:cNvSpPr>
            <a:spLocks noGrp="1"/>
          </p:cNvSpPr>
          <p:nvPr>
            <p:ph type="sldNum" sz="quarter" idx="12"/>
          </p:nvPr>
        </p:nvSpPr>
        <p:spPr/>
        <p:txBody>
          <a:bodyPr/>
          <a:lstStyle/>
          <a:p>
            <a:pPr>
              <a:defRPr/>
            </a:pPr>
            <a:fld id="{ABA5225E-8BD6-3741-B9C1-476CE2D559EC}" type="slidenum">
              <a:rPr lang="tr-TR" altLang="tr-TR" smtClean="0"/>
              <a:pPr>
                <a:defRPr/>
              </a:pPr>
              <a:t>60</a:t>
            </a:fld>
            <a:endParaRPr lang="tr-TR" altLang="tr-TR"/>
          </a:p>
        </p:txBody>
      </p:sp>
      <p:pic>
        <p:nvPicPr>
          <p:cNvPr id="5" name="Resim 4"/>
          <p:cNvPicPr>
            <a:picLocks noChangeAspect="1"/>
          </p:cNvPicPr>
          <p:nvPr/>
        </p:nvPicPr>
        <p:blipFill>
          <a:blip r:embed="rId2"/>
          <a:stretch>
            <a:fillRect/>
          </a:stretch>
        </p:blipFill>
        <p:spPr>
          <a:xfrm>
            <a:off x="611560" y="1846950"/>
            <a:ext cx="7920880" cy="4318353"/>
          </a:xfrm>
          <a:prstGeom prst="rect">
            <a:avLst/>
          </a:prstGeom>
        </p:spPr>
      </p:pic>
    </p:spTree>
    <p:extLst>
      <p:ext uri="{BB962C8B-B14F-4D97-AF65-F5344CB8AC3E}">
        <p14:creationId xmlns:p14="http://schemas.microsoft.com/office/powerpoint/2010/main" val="279065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3A24CBA-FEB9-0EFA-D0D4-B5363ABF655C}"/>
              </a:ext>
            </a:extLst>
          </p:cNvPr>
          <p:cNvSpPr>
            <a:spLocks noGrp="1"/>
          </p:cNvSpPr>
          <p:nvPr>
            <p:ph type="title"/>
          </p:nvPr>
        </p:nvSpPr>
        <p:spPr/>
        <p:txBody>
          <a:bodyPr/>
          <a:lstStyle/>
          <a:p>
            <a:pPr eaLnBrk="1" hangingPunct="1"/>
            <a:r>
              <a:rPr lang="tr-TR" altLang="tr-TR" sz="2800"/>
              <a:t>Dış Borç Stokunun Analizi</a:t>
            </a:r>
            <a:br>
              <a:rPr lang="tr-TR" altLang="tr-TR" sz="2800"/>
            </a:br>
            <a:r>
              <a:rPr lang="tr-TR" altLang="tr-TR" sz="2800"/>
              <a:t>Ne nasıl analiz edilebilir ?</a:t>
            </a:r>
            <a:endParaRPr lang="en-US" altLang="tr-TR" sz="2800"/>
          </a:p>
        </p:txBody>
      </p:sp>
      <p:sp>
        <p:nvSpPr>
          <p:cNvPr id="75778" name="Rectangle 3">
            <a:extLst>
              <a:ext uri="{FF2B5EF4-FFF2-40B4-BE49-F238E27FC236}">
                <a16:creationId xmlns:a16="http://schemas.microsoft.com/office/drawing/2014/main" id="{C18D2CF9-BFA9-BB0E-7997-12D4F3F2FEB7}"/>
              </a:ext>
            </a:extLst>
          </p:cNvPr>
          <p:cNvSpPr>
            <a:spLocks noGrp="1"/>
          </p:cNvSpPr>
          <p:nvPr>
            <p:ph idx="1"/>
          </p:nvPr>
        </p:nvSpPr>
        <p:spPr/>
        <p:txBody>
          <a:bodyPr/>
          <a:lstStyle/>
          <a:p>
            <a:pPr eaLnBrk="1" hangingPunct="1"/>
            <a:r>
              <a:rPr lang="tr-TR" altLang="tr-TR"/>
              <a:t>Borçlular açısından,alacaklılar ve vadeler açısından , faiz ve döviz kompozisyonu açısından analiz </a:t>
            </a:r>
          </a:p>
          <a:p>
            <a:pPr eaLnBrk="1" hangingPunct="1"/>
            <a:r>
              <a:rPr lang="tr-TR" altLang="tr-TR"/>
              <a:t>Ülke dış borcu Hazine web sitesinde her üç ayda bir yayınlanır.</a:t>
            </a:r>
          </a:p>
          <a:p>
            <a:pPr eaLnBrk="1" hangingPunct="1"/>
            <a:r>
              <a:rPr lang="tr-TR" altLang="tr-TR"/>
              <a:t>Kamu Borç Yönetimi raporunda da ayrıntılı bilgi yer alır</a:t>
            </a:r>
          </a:p>
          <a:p>
            <a:pPr eaLnBrk="1" hangingPunct="1"/>
            <a:endParaRPr lang="en-US" altLang="tr-TR"/>
          </a:p>
        </p:txBody>
      </p:sp>
      <p:sp>
        <p:nvSpPr>
          <p:cNvPr id="75779" name="Slide Number Placeholder 1">
            <a:extLst>
              <a:ext uri="{FF2B5EF4-FFF2-40B4-BE49-F238E27FC236}">
                <a16:creationId xmlns:a16="http://schemas.microsoft.com/office/drawing/2014/main" id="{A6675575-9A0A-6C6C-62E4-55398096D8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5B90CBB-D369-1F4B-8DEF-DFDF4BBFCDD3}" type="slidenum">
              <a:rPr lang="tr-TR" altLang="tr-TR" sz="1200" smtClean="0">
                <a:solidFill>
                  <a:srgbClr val="898989"/>
                </a:solidFill>
                <a:latin typeface="Arial" panose="020B0604020202020204" pitchFamily="34" charset="0"/>
              </a:rPr>
              <a:pPr>
                <a:spcBef>
                  <a:spcPct val="0"/>
                </a:spcBef>
                <a:buFontTx/>
                <a:buNone/>
              </a:pPr>
              <a:t>61</a:t>
            </a:fld>
            <a:endParaRPr lang="tr-TR" altLang="tr-TR" sz="1200">
              <a:solidFill>
                <a:srgbClr val="898989"/>
              </a:solidFill>
              <a:latin typeface="Arial" panose="020B0604020202020204" pitchFamily="34" charset="0"/>
            </a:endParaRPr>
          </a:p>
        </p:txBody>
      </p:sp>
      <p:sp>
        <p:nvSpPr>
          <p:cNvPr id="75780" name="Footer Placeholder 2">
            <a:extLst>
              <a:ext uri="{FF2B5EF4-FFF2-40B4-BE49-F238E27FC236}">
                <a16:creationId xmlns:a16="http://schemas.microsoft.com/office/drawing/2014/main" id="{1A6E17AC-1AA7-F105-C167-3468230621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96DBDAD7-9EBD-95D9-7FEF-255ADDBF7E05}"/>
              </a:ext>
            </a:extLst>
          </p:cNvPr>
          <p:cNvSpPr>
            <a:spLocks noGrp="1"/>
          </p:cNvSpPr>
          <p:nvPr>
            <p:ph type="title"/>
          </p:nvPr>
        </p:nvSpPr>
        <p:spPr/>
        <p:txBody>
          <a:bodyPr/>
          <a:lstStyle/>
          <a:p>
            <a:pPr eaLnBrk="1" hangingPunct="1"/>
            <a:r>
              <a:rPr lang="tr-TR" altLang="tr-TR" sz="2400"/>
              <a:t>Bazı Dış Borç Göstergeleri</a:t>
            </a:r>
            <a:endParaRPr lang="en-US" altLang="tr-TR" sz="2400"/>
          </a:p>
        </p:txBody>
      </p:sp>
      <p:sp>
        <p:nvSpPr>
          <p:cNvPr id="76802" name="Rectangle 3">
            <a:extLst>
              <a:ext uri="{FF2B5EF4-FFF2-40B4-BE49-F238E27FC236}">
                <a16:creationId xmlns:a16="http://schemas.microsoft.com/office/drawing/2014/main" id="{4C0460F0-5615-B690-AD57-6A7674B491C8}"/>
              </a:ext>
            </a:extLst>
          </p:cNvPr>
          <p:cNvSpPr>
            <a:spLocks noGrp="1"/>
          </p:cNvSpPr>
          <p:nvPr>
            <p:ph idx="1"/>
          </p:nvPr>
        </p:nvSpPr>
        <p:spPr/>
        <p:txBody>
          <a:bodyPr/>
          <a:lstStyle/>
          <a:p>
            <a:pPr eaLnBrk="1" hangingPunct="1"/>
            <a:r>
              <a:rPr lang="tr-TR" altLang="tr-TR"/>
              <a:t>Toplam DBS / GSMH</a:t>
            </a:r>
          </a:p>
          <a:p>
            <a:pPr eaLnBrk="1" hangingPunct="1"/>
            <a:r>
              <a:rPr lang="tr-TR" altLang="tr-TR"/>
              <a:t>TDBS / İhracat</a:t>
            </a:r>
          </a:p>
          <a:p>
            <a:pPr eaLnBrk="1" hangingPunct="1"/>
            <a:r>
              <a:rPr lang="tr-TR" altLang="tr-TR"/>
              <a:t>Dış Borç Servisi / İhracat</a:t>
            </a:r>
          </a:p>
          <a:p>
            <a:pPr eaLnBrk="1" hangingPunct="1"/>
            <a:r>
              <a:rPr lang="tr-TR" altLang="tr-TR"/>
              <a:t>TCMB Rezervler (Net) / KV Borçlar</a:t>
            </a:r>
          </a:p>
          <a:p>
            <a:pPr eaLnBrk="1" hangingPunct="1"/>
            <a:r>
              <a:rPr lang="tr-TR" altLang="tr-TR"/>
              <a:t>Dış Borç Servisi / GSMH </a:t>
            </a:r>
            <a:endParaRPr lang="en-US" altLang="tr-TR"/>
          </a:p>
        </p:txBody>
      </p:sp>
      <p:sp>
        <p:nvSpPr>
          <p:cNvPr id="76803" name="Slide Number Placeholder 1">
            <a:extLst>
              <a:ext uri="{FF2B5EF4-FFF2-40B4-BE49-F238E27FC236}">
                <a16:creationId xmlns:a16="http://schemas.microsoft.com/office/drawing/2014/main" id="{C07EAFCE-1D55-8B0D-054D-DA57DDFCC3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E28E0C1-8357-7A4F-BEF1-9676D99C0611}" type="slidenum">
              <a:rPr lang="tr-TR" altLang="tr-TR" sz="1200" smtClean="0">
                <a:solidFill>
                  <a:srgbClr val="898989"/>
                </a:solidFill>
                <a:latin typeface="Arial" panose="020B0604020202020204" pitchFamily="34" charset="0"/>
              </a:rPr>
              <a:pPr>
                <a:spcBef>
                  <a:spcPct val="0"/>
                </a:spcBef>
                <a:buFontTx/>
                <a:buNone/>
              </a:pPr>
              <a:t>62</a:t>
            </a:fld>
            <a:endParaRPr lang="tr-TR" altLang="tr-TR" sz="1200">
              <a:solidFill>
                <a:srgbClr val="898989"/>
              </a:solidFill>
              <a:latin typeface="Arial" panose="020B0604020202020204" pitchFamily="34" charset="0"/>
            </a:endParaRPr>
          </a:p>
        </p:txBody>
      </p:sp>
      <p:sp>
        <p:nvSpPr>
          <p:cNvPr id="76804" name="Footer Placeholder 2">
            <a:extLst>
              <a:ext uri="{FF2B5EF4-FFF2-40B4-BE49-F238E27FC236}">
                <a16:creationId xmlns:a16="http://schemas.microsoft.com/office/drawing/2014/main" id="{9675092C-214F-36FE-7D76-D0772CA7AA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E3A767C-7F14-90A4-7E8A-377EE5502BD9}"/>
              </a:ext>
            </a:extLst>
          </p:cNvPr>
          <p:cNvSpPr>
            <a:spLocks noGrp="1"/>
          </p:cNvSpPr>
          <p:nvPr>
            <p:ph type="title"/>
          </p:nvPr>
        </p:nvSpPr>
        <p:spPr/>
        <p:txBody>
          <a:bodyPr/>
          <a:lstStyle/>
          <a:p>
            <a:pPr eaLnBrk="1" hangingPunct="1"/>
            <a:r>
              <a:rPr lang="tr-TR" altLang="tr-TR"/>
              <a:t>Stok ve Yük</a:t>
            </a:r>
          </a:p>
        </p:txBody>
      </p:sp>
      <p:sp>
        <p:nvSpPr>
          <p:cNvPr id="19458" name="Content Placeholder 2">
            <a:extLst>
              <a:ext uri="{FF2B5EF4-FFF2-40B4-BE49-F238E27FC236}">
                <a16:creationId xmlns:a16="http://schemas.microsoft.com/office/drawing/2014/main" id="{6C5BB891-95D7-803B-3FCF-999E42A40332}"/>
              </a:ext>
            </a:extLst>
          </p:cNvPr>
          <p:cNvSpPr>
            <a:spLocks noGrp="1"/>
          </p:cNvSpPr>
          <p:nvPr>
            <p:ph idx="1"/>
          </p:nvPr>
        </p:nvSpPr>
        <p:spPr/>
        <p:txBody>
          <a:bodyPr/>
          <a:lstStyle/>
          <a:p>
            <a:pPr eaLnBrk="1" hangingPunct="1"/>
            <a:r>
              <a:rPr lang="tr-TR" altLang="tr-TR"/>
              <a:t>Toplam Borç Stoku = İç Borç Stoku + Dış Borç Stoku</a:t>
            </a:r>
          </a:p>
          <a:p>
            <a:pPr eaLnBrk="1" hangingPunct="1"/>
            <a:r>
              <a:rPr lang="tr-TR" altLang="tr-TR"/>
              <a:t>Toplam Borç Yükü = Toplam Borç Stoku/ GSYH</a:t>
            </a:r>
          </a:p>
        </p:txBody>
      </p:sp>
      <p:sp>
        <p:nvSpPr>
          <p:cNvPr id="19459" name="Slide Number Placeholder 1">
            <a:extLst>
              <a:ext uri="{FF2B5EF4-FFF2-40B4-BE49-F238E27FC236}">
                <a16:creationId xmlns:a16="http://schemas.microsoft.com/office/drawing/2014/main" id="{603EE8EB-29BB-4A60-58FF-A46B530C9A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FB66F0D-AF2F-E842-A71F-C5D106BCA70F}" type="slidenum">
              <a:rPr lang="tr-TR" altLang="tr-TR" sz="1200" smtClean="0">
                <a:solidFill>
                  <a:srgbClr val="898989"/>
                </a:solidFill>
                <a:latin typeface="Arial" panose="020B0604020202020204" pitchFamily="34" charset="0"/>
              </a:rPr>
              <a:pPr>
                <a:spcBef>
                  <a:spcPct val="0"/>
                </a:spcBef>
                <a:buFontTx/>
                <a:buNone/>
              </a:pPr>
              <a:t>7</a:t>
            </a:fld>
            <a:endParaRPr lang="tr-TR" altLang="tr-TR" sz="1200">
              <a:solidFill>
                <a:srgbClr val="898989"/>
              </a:solidFill>
              <a:latin typeface="Arial" panose="020B0604020202020204" pitchFamily="34" charset="0"/>
            </a:endParaRPr>
          </a:p>
        </p:txBody>
      </p:sp>
      <p:sp>
        <p:nvSpPr>
          <p:cNvPr id="19460" name="Footer Placeholder 2">
            <a:extLst>
              <a:ext uri="{FF2B5EF4-FFF2-40B4-BE49-F238E27FC236}">
                <a16:creationId xmlns:a16="http://schemas.microsoft.com/office/drawing/2014/main" id="{9A7A45E4-D173-AB8D-F6E9-983B1B64081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C59943C6-A249-8B6A-F075-3306E821BA1D}"/>
              </a:ext>
            </a:extLst>
          </p:cNvPr>
          <p:cNvSpPr>
            <a:spLocks noGrp="1"/>
          </p:cNvSpPr>
          <p:nvPr>
            <p:ph type="title"/>
          </p:nvPr>
        </p:nvSpPr>
        <p:spPr>
          <a:xfrm>
            <a:off x="762000" y="2590800"/>
            <a:ext cx="7772400" cy="1143000"/>
          </a:xfrm>
        </p:spPr>
        <p:txBody>
          <a:bodyPr/>
          <a:lstStyle/>
          <a:p>
            <a:pPr eaLnBrk="1" hangingPunct="1"/>
            <a:r>
              <a:rPr lang="tr-TR" altLang="tr-TR" sz="4000" b="1"/>
              <a:t>DIŞ BORÇLANMA</a:t>
            </a:r>
            <a:endParaRPr lang="en-US" altLang="tr-TR" sz="4000" b="1"/>
          </a:p>
        </p:txBody>
      </p:sp>
      <p:sp>
        <p:nvSpPr>
          <p:cNvPr id="20482" name="Slide Number Placeholder 1">
            <a:extLst>
              <a:ext uri="{FF2B5EF4-FFF2-40B4-BE49-F238E27FC236}">
                <a16:creationId xmlns:a16="http://schemas.microsoft.com/office/drawing/2014/main" id="{C37FCBD9-D7E7-B4ED-6C32-D83734BD53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03DADDF-E1D5-D54E-B146-1797F92C343B}" type="slidenum">
              <a:rPr lang="tr-TR" altLang="tr-TR" sz="1200" smtClean="0">
                <a:solidFill>
                  <a:srgbClr val="898989"/>
                </a:solidFill>
                <a:latin typeface="Arial" panose="020B0604020202020204" pitchFamily="34" charset="0"/>
              </a:rPr>
              <a:pPr>
                <a:spcBef>
                  <a:spcPct val="0"/>
                </a:spcBef>
                <a:buFontTx/>
                <a:buNone/>
              </a:pPr>
              <a:t>8</a:t>
            </a:fld>
            <a:endParaRPr lang="tr-TR" altLang="tr-TR" sz="1200">
              <a:solidFill>
                <a:srgbClr val="898989"/>
              </a:solidFill>
              <a:latin typeface="Arial" panose="020B0604020202020204" pitchFamily="34" charset="0"/>
            </a:endParaRPr>
          </a:p>
        </p:txBody>
      </p:sp>
      <p:sp>
        <p:nvSpPr>
          <p:cNvPr id="20483" name="Footer Placeholder 2">
            <a:extLst>
              <a:ext uri="{FF2B5EF4-FFF2-40B4-BE49-F238E27FC236}">
                <a16:creationId xmlns:a16="http://schemas.microsoft.com/office/drawing/2014/main" id="{09DD3273-E2F5-1732-8BE0-B40760B0C5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8DC5BDC-E123-B570-0BB1-2F7E1F88C7EA}"/>
              </a:ext>
            </a:extLst>
          </p:cNvPr>
          <p:cNvSpPr>
            <a:spLocks noGrp="1"/>
          </p:cNvSpPr>
          <p:nvPr>
            <p:ph type="title"/>
          </p:nvPr>
        </p:nvSpPr>
        <p:spPr>
          <a:xfrm>
            <a:off x="1219200" y="228600"/>
            <a:ext cx="7772400" cy="1219200"/>
          </a:xfrm>
        </p:spPr>
        <p:txBody>
          <a:bodyPr/>
          <a:lstStyle/>
          <a:p>
            <a:pPr eaLnBrk="1" hangingPunct="1"/>
            <a:r>
              <a:rPr lang="tr-TR" altLang="tr-TR"/>
              <a:t>Temel Dış Borçlanma Kavramları</a:t>
            </a:r>
          </a:p>
        </p:txBody>
      </p:sp>
      <p:sp>
        <p:nvSpPr>
          <p:cNvPr id="21506" name="Rectangle 3">
            <a:extLst>
              <a:ext uri="{FF2B5EF4-FFF2-40B4-BE49-F238E27FC236}">
                <a16:creationId xmlns:a16="http://schemas.microsoft.com/office/drawing/2014/main" id="{5683C87F-2BA1-E2B1-4D9D-E974AC56A9CC}"/>
              </a:ext>
            </a:extLst>
          </p:cNvPr>
          <p:cNvSpPr>
            <a:spLocks noGrp="1"/>
          </p:cNvSpPr>
          <p:nvPr>
            <p:ph idx="1"/>
          </p:nvPr>
        </p:nvSpPr>
        <p:spPr>
          <a:xfrm>
            <a:off x="1219200" y="2286000"/>
            <a:ext cx="7772400" cy="2971800"/>
          </a:xfrm>
        </p:spPr>
        <p:txBody>
          <a:bodyPr/>
          <a:lstStyle/>
          <a:p>
            <a:pPr eaLnBrk="1" hangingPunct="1">
              <a:lnSpc>
                <a:spcPct val="80000"/>
              </a:lnSpc>
            </a:pPr>
            <a:r>
              <a:rPr lang="tr-TR" altLang="tr-TR" sz="1600"/>
              <a:t>Dış Borç</a:t>
            </a:r>
          </a:p>
          <a:p>
            <a:pPr eaLnBrk="1" hangingPunct="1">
              <a:lnSpc>
                <a:spcPct val="80000"/>
              </a:lnSpc>
            </a:pPr>
            <a:r>
              <a:rPr lang="tr-TR" altLang="tr-TR" sz="1600"/>
              <a:t>Dış Borç Stoku</a:t>
            </a:r>
          </a:p>
          <a:p>
            <a:pPr eaLnBrk="1" hangingPunct="1">
              <a:lnSpc>
                <a:spcPct val="80000"/>
              </a:lnSpc>
            </a:pPr>
            <a:r>
              <a:rPr lang="tr-TR" altLang="tr-TR" sz="1600"/>
              <a:t>Dış Borç Servisi</a:t>
            </a:r>
          </a:p>
          <a:p>
            <a:pPr eaLnBrk="1" hangingPunct="1">
              <a:lnSpc>
                <a:spcPct val="80000"/>
              </a:lnSpc>
            </a:pPr>
            <a:r>
              <a:rPr lang="tr-TR" altLang="tr-TR" sz="1600"/>
              <a:t>Kullanım ve Kullanıma bağlı ödeme</a:t>
            </a:r>
          </a:p>
          <a:p>
            <a:pPr eaLnBrk="1" hangingPunct="1">
              <a:lnSpc>
                <a:spcPct val="80000"/>
              </a:lnSpc>
            </a:pPr>
            <a:r>
              <a:rPr lang="tr-TR" altLang="tr-TR" sz="1600"/>
              <a:t>Dış Proje Kredisi</a:t>
            </a:r>
          </a:p>
          <a:p>
            <a:pPr eaLnBrk="1" hangingPunct="1">
              <a:lnSpc>
                <a:spcPct val="80000"/>
              </a:lnSpc>
            </a:pPr>
            <a:r>
              <a:rPr lang="tr-TR" altLang="tr-TR" sz="1600"/>
              <a:t>Program Kredisi</a:t>
            </a:r>
          </a:p>
          <a:p>
            <a:pPr eaLnBrk="1" hangingPunct="1">
              <a:lnSpc>
                <a:spcPct val="80000"/>
              </a:lnSpc>
            </a:pPr>
            <a:r>
              <a:rPr lang="tr-TR" altLang="tr-TR" sz="1600"/>
              <a:t>Çapraz Kur Etkisi</a:t>
            </a:r>
          </a:p>
          <a:p>
            <a:pPr eaLnBrk="1" hangingPunct="1">
              <a:lnSpc>
                <a:spcPct val="80000"/>
              </a:lnSpc>
            </a:pPr>
            <a:r>
              <a:rPr lang="tr-TR" altLang="tr-TR" sz="1600"/>
              <a:t>Risk primi</a:t>
            </a:r>
          </a:p>
          <a:p>
            <a:pPr eaLnBrk="1" hangingPunct="1">
              <a:lnSpc>
                <a:spcPct val="80000"/>
              </a:lnSpc>
            </a:pPr>
            <a:r>
              <a:rPr lang="tr-TR" altLang="tr-TR" sz="1600"/>
              <a:t>Tahvil İhracı</a:t>
            </a:r>
          </a:p>
          <a:p>
            <a:pPr eaLnBrk="1" hangingPunct="1">
              <a:lnSpc>
                <a:spcPct val="80000"/>
              </a:lnSpc>
            </a:pPr>
            <a:r>
              <a:rPr lang="tr-TR" altLang="tr-TR" sz="1600"/>
              <a:t>Bullet Ödeme</a:t>
            </a:r>
          </a:p>
          <a:p>
            <a:pPr eaLnBrk="1" hangingPunct="1">
              <a:lnSpc>
                <a:spcPct val="80000"/>
              </a:lnSpc>
            </a:pPr>
            <a:r>
              <a:rPr lang="tr-TR" altLang="tr-TR" sz="1600"/>
              <a:t>Normal Dışı Borç Ödeme Kavramları</a:t>
            </a:r>
          </a:p>
          <a:p>
            <a:pPr eaLnBrk="1" hangingPunct="1">
              <a:lnSpc>
                <a:spcPct val="80000"/>
              </a:lnSpc>
              <a:buFont typeface="Wingdings" pitchFamily="2" charset="2"/>
              <a:buNone/>
            </a:pPr>
            <a:endParaRPr lang="tr-TR" altLang="tr-TR" sz="1600"/>
          </a:p>
          <a:p>
            <a:pPr eaLnBrk="1" hangingPunct="1">
              <a:lnSpc>
                <a:spcPct val="80000"/>
              </a:lnSpc>
            </a:pPr>
            <a:endParaRPr lang="tr-TR" altLang="tr-TR" sz="1600"/>
          </a:p>
          <a:p>
            <a:pPr eaLnBrk="1" hangingPunct="1">
              <a:lnSpc>
                <a:spcPct val="80000"/>
              </a:lnSpc>
            </a:pPr>
            <a:endParaRPr lang="tr-TR" altLang="tr-TR" sz="1200"/>
          </a:p>
        </p:txBody>
      </p:sp>
      <p:sp>
        <p:nvSpPr>
          <p:cNvPr id="21507" name="Slide Number Placeholder 1">
            <a:extLst>
              <a:ext uri="{FF2B5EF4-FFF2-40B4-BE49-F238E27FC236}">
                <a16:creationId xmlns:a16="http://schemas.microsoft.com/office/drawing/2014/main" id="{3F05F44A-8993-C3DD-1D80-78BDEC2DBF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CCA21AE-F2FD-0645-A506-46A7B5ABF6D9}" type="slidenum">
              <a:rPr lang="tr-TR" altLang="tr-TR" sz="1200" smtClean="0">
                <a:solidFill>
                  <a:srgbClr val="898989"/>
                </a:solidFill>
                <a:latin typeface="Arial" panose="020B0604020202020204" pitchFamily="34" charset="0"/>
              </a:rPr>
              <a:pPr>
                <a:spcBef>
                  <a:spcPct val="0"/>
                </a:spcBef>
                <a:buFontTx/>
                <a:buNone/>
              </a:pPr>
              <a:t>9</a:t>
            </a:fld>
            <a:endParaRPr lang="tr-TR" altLang="tr-TR" sz="1200">
              <a:solidFill>
                <a:srgbClr val="898989"/>
              </a:solidFill>
              <a:latin typeface="Arial" panose="020B0604020202020204" pitchFamily="34" charset="0"/>
            </a:endParaRPr>
          </a:p>
        </p:txBody>
      </p:sp>
      <p:sp>
        <p:nvSpPr>
          <p:cNvPr id="21508" name="Footer Placeholder 2">
            <a:extLst>
              <a:ext uri="{FF2B5EF4-FFF2-40B4-BE49-F238E27FC236}">
                <a16:creationId xmlns:a16="http://schemas.microsoft.com/office/drawing/2014/main" id="{386F2347-FBA5-39CD-BE30-947D6FF825C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5177</Words>
  <Application>Microsoft Office PowerPoint</Application>
  <PresentationFormat>Ekran Gösterisi (4:3)</PresentationFormat>
  <Paragraphs>571</Paragraphs>
  <Slides>62</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62</vt:i4>
      </vt:variant>
    </vt:vector>
  </HeadingPairs>
  <TitlesOfParts>
    <vt:vector size="69" baseType="lpstr">
      <vt:lpstr>ＭＳ Ｐゴシック</vt:lpstr>
      <vt:lpstr>ＭＳ Ｐゴシック</vt:lpstr>
      <vt:lpstr>Arial</vt:lpstr>
      <vt:lpstr>Arial Unicode MS</vt:lpstr>
      <vt:lpstr>Calibri</vt:lpstr>
      <vt:lpstr>Wingdings</vt:lpstr>
      <vt:lpstr>Office Theme</vt:lpstr>
      <vt:lpstr>DIŞ BORÇLANMA  ve Ülke Kredi Derecelendirmesi </vt:lpstr>
      <vt:lpstr>1881’den önceki Osmanlı dış borçları</vt:lpstr>
      <vt:lpstr>Dış borç alıp saray yapmak! Tarih tekerrür mü ediyor?</vt:lpstr>
      <vt:lpstr>Dışarıdan borç aldıkça büyüyebilen bir ekonomik model</vt:lpstr>
      <vt:lpstr>PowerPoint Sunusu</vt:lpstr>
      <vt:lpstr>Hangisi dış borç?</vt:lpstr>
      <vt:lpstr>Stok ve Yük</vt:lpstr>
      <vt:lpstr>DIŞ BORÇLANMA</vt:lpstr>
      <vt:lpstr>Temel Dış Borçlanma Kavramları</vt:lpstr>
      <vt:lpstr>Kavramlar (Devam)</vt:lpstr>
      <vt:lpstr>Kavramlar (devam)</vt:lpstr>
      <vt:lpstr>Kavramlar</vt:lpstr>
      <vt:lpstr>Dış Borçlanma Temel Kavramlar</vt:lpstr>
      <vt:lpstr>AMAÇ TİPİNE GÖRE DIŞ BORÇLAR</vt:lpstr>
      <vt:lpstr>PROGRAM FİNANSMANI</vt:lpstr>
      <vt:lpstr>PowerPoint Sunusu</vt:lpstr>
      <vt:lpstr>PowerPoint Sunusu</vt:lpstr>
      <vt:lpstr>Dış Borçlanmada Tahvil İhraçları</vt:lpstr>
      <vt:lpstr>Tahvil Ihracı</vt:lpstr>
      <vt:lpstr>Tahvil İhracı Hazırlıkları</vt:lpstr>
      <vt:lpstr>Devam</vt:lpstr>
      <vt:lpstr>Borç Erteleme  Normal Dışı Borç Ödeme Yöntemleri</vt:lpstr>
      <vt:lpstr>Borç Ertelemeleri</vt:lpstr>
      <vt:lpstr>Borç ertelemeleri</vt:lpstr>
      <vt:lpstr>Borç Ertelemeleri</vt:lpstr>
      <vt:lpstr>Diğer Normal Dışı Borç Ödeme Yöntemleri</vt:lpstr>
      <vt:lpstr>Dış Borçlanmada Bazı Noktalar</vt:lpstr>
      <vt:lpstr>Dış Borçlanmada Bazı Noktalar</vt:lpstr>
      <vt:lpstr>ÜLKE RİSKİ DEĞERLENDİRMESİ </vt:lpstr>
      <vt:lpstr>Kredi temerrüt takasları (CDS):</vt:lpstr>
      <vt:lpstr>ÜLKE RİSKİ NEDİR?</vt:lpstr>
      <vt:lpstr>PowerPoint Sunusu</vt:lpstr>
      <vt:lpstr>DİREK VE İNDİREKT ÜLKE RİSKİ ÖRNEKLERİ</vt:lpstr>
      <vt:lpstr>PowerPoint Sunusu</vt:lpstr>
      <vt:lpstr>PowerPoint Sunusu</vt:lpstr>
      <vt:lpstr>PowerPoint Sunusu</vt:lpstr>
      <vt:lpstr>Kredi Derecelendirme Kuruluşları</vt:lpstr>
      <vt:lpstr>Kredi Notlaması</vt:lpstr>
      <vt:lpstr>Başlıca Kredi Derecelendirme Kuruluşları</vt:lpstr>
      <vt:lpstr>Ülke riski derecelendirmesi</vt:lpstr>
      <vt:lpstr>Politik risk: Devlet ve politik yapı</vt:lpstr>
      <vt:lpstr>Politik risk: Dış politika objektifleri ve stratejisi</vt:lpstr>
      <vt:lpstr>Makro ekonomik politikalar</vt:lpstr>
      <vt:lpstr>Arz ve talep dengesi</vt:lpstr>
      <vt:lpstr>Orta vadeli büyüme kısıtlarının analizi</vt:lpstr>
      <vt:lpstr>Özel sektörün dinamizmi</vt:lpstr>
      <vt:lpstr>Emek piyasası analizi</vt:lpstr>
      <vt:lpstr>Fiskal esneklik</vt:lpstr>
      <vt:lpstr>Parasal esneklik</vt:lpstr>
      <vt:lpstr>Bankacılık ve finans</vt:lpstr>
      <vt:lpstr>Döviz dengesi</vt:lpstr>
      <vt:lpstr>Dış ticaret ve yabancı sermeye politikaları</vt:lpstr>
      <vt:lpstr>Ödemeler dengesi</vt:lpstr>
      <vt:lpstr>Dış (dövize natık) varlıklar</vt:lpstr>
      <vt:lpstr>Dış (dövizli) yükümlülükler</vt:lpstr>
      <vt:lpstr>NOT Yapısı</vt:lpstr>
      <vt:lpstr>Her zaman doğru notluyorlar mı ?</vt:lpstr>
      <vt:lpstr>PowerPoint Sunusu</vt:lpstr>
      <vt:lpstr>PowerPoint Sunusu</vt:lpstr>
      <vt:lpstr>Bir yıl içinde ödenecek ve/veya çevrilecek dış borç tutarı tarihi zirvelerde.</vt:lpstr>
      <vt:lpstr>Dış Borç Stokunun Analizi Ne nasıl analiz edilebilir ?</vt:lpstr>
      <vt:lpstr>Bazı Dış Borç Göstergeleri</vt:lpstr>
    </vt:vector>
  </TitlesOfParts>
  <Company>femilia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femil</dc:creator>
  <cp:lastModifiedBy>Recep Hakan Özyıldız</cp:lastModifiedBy>
  <cp:revision>164</cp:revision>
  <dcterms:created xsi:type="dcterms:W3CDTF">2008-03-07T10:32:36Z</dcterms:created>
  <dcterms:modified xsi:type="dcterms:W3CDTF">2025-03-17T10:52:25Z</dcterms:modified>
</cp:coreProperties>
</file>