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Lst>
  <p:notesMasterIdLst>
    <p:notesMasterId r:id="rId88"/>
  </p:notesMasterIdLst>
  <p:handoutMasterIdLst>
    <p:handoutMasterId r:id="rId89"/>
  </p:handoutMasterIdLst>
  <p:sldIdLst>
    <p:sldId id="261" r:id="rId4"/>
    <p:sldId id="338" r:id="rId5"/>
    <p:sldId id="557" r:id="rId6"/>
    <p:sldId id="558" r:id="rId7"/>
    <p:sldId id="586" r:id="rId8"/>
    <p:sldId id="587" r:id="rId9"/>
    <p:sldId id="554" r:id="rId10"/>
    <p:sldId id="588" r:id="rId11"/>
    <p:sldId id="573" r:id="rId12"/>
    <p:sldId id="490" r:id="rId13"/>
    <p:sldId id="491" r:id="rId14"/>
    <p:sldId id="500" r:id="rId15"/>
    <p:sldId id="501" r:id="rId16"/>
    <p:sldId id="506" r:id="rId17"/>
    <p:sldId id="519" r:id="rId18"/>
    <p:sldId id="520" r:id="rId19"/>
    <p:sldId id="521" r:id="rId20"/>
    <p:sldId id="507" r:id="rId21"/>
    <p:sldId id="508" r:id="rId22"/>
    <p:sldId id="589"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 id="461" r:id="rId39"/>
    <p:sldId id="462" r:id="rId40"/>
    <p:sldId id="463" r:id="rId41"/>
    <p:sldId id="464" r:id="rId42"/>
    <p:sldId id="465" r:id="rId43"/>
    <p:sldId id="466" r:id="rId44"/>
    <p:sldId id="528" r:id="rId45"/>
    <p:sldId id="572" r:id="rId46"/>
    <p:sldId id="566" r:id="rId47"/>
    <p:sldId id="567" r:id="rId48"/>
    <p:sldId id="569" r:id="rId49"/>
    <p:sldId id="570" r:id="rId50"/>
    <p:sldId id="576" r:id="rId51"/>
    <p:sldId id="583" r:id="rId52"/>
    <p:sldId id="518" r:id="rId53"/>
    <p:sldId id="545" r:id="rId54"/>
    <p:sldId id="303" r:id="rId55"/>
    <p:sldId id="305" r:id="rId56"/>
    <p:sldId id="283" r:id="rId57"/>
    <p:sldId id="284" r:id="rId58"/>
    <p:sldId id="285" r:id="rId59"/>
    <p:sldId id="286" r:id="rId60"/>
    <p:sldId id="291" r:id="rId61"/>
    <p:sldId id="525" r:id="rId62"/>
    <p:sldId id="526" r:id="rId63"/>
    <p:sldId id="527" r:id="rId64"/>
    <p:sldId id="386" r:id="rId65"/>
    <p:sldId id="539" r:id="rId66"/>
    <p:sldId id="324" r:id="rId67"/>
    <p:sldId id="325" r:id="rId68"/>
    <p:sldId id="540" r:id="rId69"/>
    <p:sldId id="577" r:id="rId70"/>
    <p:sldId id="584" r:id="rId71"/>
    <p:sldId id="581" r:id="rId72"/>
    <p:sldId id="590" r:id="rId73"/>
    <p:sldId id="358" r:id="rId74"/>
    <p:sldId id="443" r:id="rId75"/>
    <p:sldId id="571" r:id="rId76"/>
    <p:sldId id="414" r:id="rId77"/>
    <p:sldId id="415" r:id="rId78"/>
    <p:sldId id="441" r:id="rId79"/>
    <p:sldId id="445" r:id="rId80"/>
    <p:sldId id="393" r:id="rId81"/>
    <p:sldId id="552" r:id="rId82"/>
    <p:sldId id="365" r:id="rId83"/>
    <p:sldId id="329" r:id="rId84"/>
    <p:sldId id="432" r:id="rId85"/>
    <p:sldId id="433" r:id="rId86"/>
    <p:sldId id="366" r:id="rId87"/>
  </p:sldIdLst>
  <p:sldSz cx="9144000" cy="6858000" type="screen4x3"/>
  <p:notesSz cx="6797675" cy="9874250"/>
  <p:defaultTextStyle>
    <a:defPPr>
      <a:defRPr lang="en-GB"/>
    </a:defPPr>
    <a:lvl1pPr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4"/>
    <p:restoredTop sz="94681"/>
  </p:normalViewPr>
  <p:slideViewPr>
    <p:cSldViewPr>
      <p:cViewPr varScale="1">
        <p:scale>
          <a:sx n="70" d="100"/>
          <a:sy n="70" d="100"/>
        </p:scale>
        <p:origin x="9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21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F161B44-9D78-5836-34A0-2006FFDA2AB3}"/>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84995" name="Rectangle 3">
            <a:extLst>
              <a:ext uri="{FF2B5EF4-FFF2-40B4-BE49-F238E27FC236}">
                <a16:creationId xmlns:a16="http://schemas.microsoft.com/office/drawing/2014/main" id="{513DF4F1-DB4D-1C19-E56C-915DE2B794AF}"/>
              </a:ext>
            </a:extLst>
          </p:cNvPr>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tr-TR"/>
          </a:p>
        </p:txBody>
      </p:sp>
      <p:sp>
        <p:nvSpPr>
          <p:cNvPr id="84996" name="Rectangle 4">
            <a:extLst>
              <a:ext uri="{FF2B5EF4-FFF2-40B4-BE49-F238E27FC236}">
                <a16:creationId xmlns:a16="http://schemas.microsoft.com/office/drawing/2014/main" id="{911CFFC3-E574-CA75-5D95-AD2DF955FBF1}"/>
              </a:ext>
            </a:extLst>
          </p:cNvPr>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84997" name="Rectangle 5">
            <a:extLst>
              <a:ext uri="{FF2B5EF4-FFF2-40B4-BE49-F238E27FC236}">
                <a16:creationId xmlns:a16="http://schemas.microsoft.com/office/drawing/2014/main" id="{3B8A6C89-2884-B11D-47B5-72167330B198}"/>
              </a:ext>
            </a:extLst>
          </p:cNvPr>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58E6F26E-0FC5-7D48-8657-012BE6746E2B}"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80E287F-CB83-3B54-1A1E-A2B63FB60C4D}"/>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12291" name="Rectangle 3">
            <a:extLst>
              <a:ext uri="{FF2B5EF4-FFF2-40B4-BE49-F238E27FC236}">
                <a16:creationId xmlns:a16="http://schemas.microsoft.com/office/drawing/2014/main" id="{BDA742C3-D7FA-B801-CB87-7CCF9D27D341}"/>
              </a:ext>
            </a:extLst>
          </p:cNvPr>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n-ea"/>
                <a:cs typeface="+mn-cs"/>
              </a:defRPr>
            </a:lvl1pPr>
          </a:lstStyle>
          <a:p>
            <a:pPr>
              <a:defRPr/>
            </a:pPr>
            <a:endParaRPr lang="tr-TR"/>
          </a:p>
        </p:txBody>
      </p:sp>
      <p:sp>
        <p:nvSpPr>
          <p:cNvPr id="13316" name="Rectangle 4">
            <a:extLst>
              <a:ext uri="{FF2B5EF4-FFF2-40B4-BE49-F238E27FC236}">
                <a16:creationId xmlns:a16="http://schemas.microsoft.com/office/drawing/2014/main" id="{B97B46C8-34DA-1532-E550-965C12F227C1}"/>
              </a:ext>
            </a:extLst>
          </p:cNvPr>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38272ECC-4F7F-8D15-AD15-BC7C8BE2873E}"/>
              </a:ext>
            </a:extLst>
          </p:cNvPr>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2294" name="Rectangle 6">
            <a:extLst>
              <a:ext uri="{FF2B5EF4-FFF2-40B4-BE49-F238E27FC236}">
                <a16:creationId xmlns:a16="http://schemas.microsoft.com/office/drawing/2014/main" id="{26B75431-362A-7874-9E30-37158A9D6AA5}"/>
              </a:ext>
            </a:extLst>
          </p:cNvPr>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ea typeface="+mn-ea"/>
                <a:cs typeface="+mn-cs"/>
              </a:defRPr>
            </a:lvl1pPr>
          </a:lstStyle>
          <a:p>
            <a:pPr>
              <a:defRPr/>
            </a:pPr>
            <a:endParaRPr lang="tr-TR"/>
          </a:p>
        </p:txBody>
      </p:sp>
      <p:sp>
        <p:nvSpPr>
          <p:cNvPr id="12295" name="Rectangle 7">
            <a:extLst>
              <a:ext uri="{FF2B5EF4-FFF2-40B4-BE49-F238E27FC236}">
                <a16:creationId xmlns:a16="http://schemas.microsoft.com/office/drawing/2014/main" id="{0714E095-0CA8-8F6D-9728-3BC3E2517B27}"/>
              </a:ext>
            </a:extLst>
          </p:cNvPr>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0B3FA072-B62B-9F4B-99CC-6AC8DDE400EE}"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16B2E4D-9606-85E2-4FF9-6804F28DA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0EF250-16D0-E74E-B988-36529A426F06}" type="slidenum">
              <a:rPr lang="tr-TR" altLang="tr-TR" smtClean="0"/>
              <a:pPr>
                <a:spcBef>
                  <a:spcPct val="0"/>
                </a:spcBef>
              </a:pPr>
              <a:t>1</a:t>
            </a:fld>
            <a:endParaRPr lang="tr-TR" altLang="tr-TR"/>
          </a:p>
        </p:txBody>
      </p:sp>
      <p:sp>
        <p:nvSpPr>
          <p:cNvPr id="16386" name="Rectangle 2">
            <a:extLst>
              <a:ext uri="{FF2B5EF4-FFF2-40B4-BE49-F238E27FC236}">
                <a16:creationId xmlns:a16="http://schemas.microsoft.com/office/drawing/2014/main" id="{7DF3E43F-244B-E057-B660-AED0C45EBBB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BFD8CCB-EDEF-3131-6DF0-203BFAA265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65A2ACCC-EF9C-CDF6-541E-0EA7A1A049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56C88A-CDB0-7F41-9774-8492B5E8E3A2}" type="slidenum">
              <a:rPr lang="tr-TR" altLang="tr-TR" smtClean="0"/>
              <a:pPr>
                <a:spcBef>
                  <a:spcPct val="0"/>
                </a:spcBef>
              </a:pPr>
              <a:t>52</a:t>
            </a:fld>
            <a:endParaRPr lang="tr-TR" altLang="tr-TR"/>
          </a:p>
        </p:txBody>
      </p:sp>
      <p:sp>
        <p:nvSpPr>
          <p:cNvPr id="68610" name="Rectangle 2">
            <a:extLst>
              <a:ext uri="{FF2B5EF4-FFF2-40B4-BE49-F238E27FC236}">
                <a16:creationId xmlns:a16="http://schemas.microsoft.com/office/drawing/2014/main" id="{7A771B7F-FEDB-9305-8DEA-77EB93636341}"/>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44EDA6E-9C19-CC30-CD18-CCB3DA7F3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9858AB64-28B5-740B-041D-C43478A6E1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91E8BB6-DBA2-724E-ABF8-6A2AB8EA8656}" type="slidenum">
              <a:rPr lang="tr-TR" altLang="tr-TR" smtClean="0"/>
              <a:pPr>
                <a:spcBef>
                  <a:spcPct val="0"/>
                </a:spcBef>
              </a:pPr>
              <a:t>53</a:t>
            </a:fld>
            <a:endParaRPr lang="tr-TR" altLang="tr-TR"/>
          </a:p>
        </p:txBody>
      </p:sp>
      <p:sp>
        <p:nvSpPr>
          <p:cNvPr id="70658" name="Rectangle 2">
            <a:extLst>
              <a:ext uri="{FF2B5EF4-FFF2-40B4-BE49-F238E27FC236}">
                <a16:creationId xmlns:a16="http://schemas.microsoft.com/office/drawing/2014/main" id="{5A06335A-1C7D-959E-88EA-F28C0D1001A7}"/>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3D88A6F2-901F-C8DF-691E-FE33519D7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AE0DA1D0-C81D-77F9-5D09-193A1F72D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F02F27-884D-724B-8BBC-614B5107D0B7}" type="slidenum">
              <a:rPr lang="tr-TR" altLang="tr-TR" smtClean="0"/>
              <a:pPr>
                <a:spcBef>
                  <a:spcPct val="0"/>
                </a:spcBef>
              </a:pPr>
              <a:t>54</a:t>
            </a:fld>
            <a:endParaRPr lang="tr-TR" altLang="tr-TR"/>
          </a:p>
        </p:txBody>
      </p:sp>
      <p:sp>
        <p:nvSpPr>
          <p:cNvPr id="72706" name="Rectangle 2">
            <a:extLst>
              <a:ext uri="{FF2B5EF4-FFF2-40B4-BE49-F238E27FC236}">
                <a16:creationId xmlns:a16="http://schemas.microsoft.com/office/drawing/2014/main" id="{BEA2416F-CDE6-98A1-A007-93E20F27D59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73DD8BE5-802A-C2B0-CDC5-FCD465CC97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45381B42-F522-7B4E-F4AF-AB763072E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E525F5-84A4-4E49-9444-258CA493DE9D}" type="slidenum">
              <a:rPr lang="tr-TR" altLang="tr-TR" smtClean="0"/>
              <a:pPr>
                <a:spcBef>
                  <a:spcPct val="0"/>
                </a:spcBef>
              </a:pPr>
              <a:t>55</a:t>
            </a:fld>
            <a:endParaRPr lang="tr-TR" altLang="tr-TR"/>
          </a:p>
        </p:txBody>
      </p:sp>
      <p:sp>
        <p:nvSpPr>
          <p:cNvPr id="74754" name="Rectangle 2">
            <a:extLst>
              <a:ext uri="{FF2B5EF4-FFF2-40B4-BE49-F238E27FC236}">
                <a16:creationId xmlns:a16="http://schemas.microsoft.com/office/drawing/2014/main" id="{098EE394-9A5E-B693-E193-38351892674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CE98851D-428A-3C86-023A-3BBDA1567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D9698734-D0F6-7288-D294-71987B5CC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E38DC2-4623-4C43-9AA3-E10EB5A91B73}" type="slidenum">
              <a:rPr lang="tr-TR" altLang="tr-TR" smtClean="0"/>
              <a:pPr>
                <a:spcBef>
                  <a:spcPct val="0"/>
                </a:spcBef>
              </a:pPr>
              <a:t>56</a:t>
            </a:fld>
            <a:endParaRPr lang="tr-TR" altLang="tr-TR"/>
          </a:p>
        </p:txBody>
      </p:sp>
      <p:sp>
        <p:nvSpPr>
          <p:cNvPr id="76802" name="Rectangle 2">
            <a:extLst>
              <a:ext uri="{FF2B5EF4-FFF2-40B4-BE49-F238E27FC236}">
                <a16:creationId xmlns:a16="http://schemas.microsoft.com/office/drawing/2014/main" id="{4DE77EAC-AE1D-B1D2-1AF4-32969F34F2BE}"/>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5C6C513C-7C30-8F5E-3A0D-260FEAF66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E39CE78-F374-F7A0-9B46-33613881E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B23DE3B-4144-4D4B-8387-437DBD3A3ABB}" type="slidenum">
              <a:rPr lang="tr-TR" altLang="tr-TR" smtClean="0"/>
              <a:pPr>
                <a:spcBef>
                  <a:spcPct val="0"/>
                </a:spcBef>
              </a:pPr>
              <a:t>57</a:t>
            </a:fld>
            <a:endParaRPr lang="tr-TR" altLang="tr-TR"/>
          </a:p>
        </p:txBody>
      </p:sp>
      <p:sp>
        <p:nvSpPr>
          <p:cNvPr id="78850" name="Rectangle 2">
            <a:extLst>
              <a:ext uri="{FF2B5EF4-FFF2-40B4-BE49-F238E27FC236}">
                <a16:creationId xmlns:a16="http://schemas.microsoft.com/office/drawing/2014/main" id="{F41D6A9E-1136-9EFD-71DC-DFC505CB822C}"/>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87B0EF49-E085-E501-6529-5553E6ACF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D98C0A03-A974-6EC3-86C1-EB8759FF0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407A36-DD00-BF4E-98AB-DFAE2B89B10D}" type="slidenum">
              <a:rPr lang="tr-TR" altLang="tr-TR" smtClean="0"/>
              <a:pPr>
                <a:spcBef>
                  <a:spcPct val="0"/>
                </a:spcBef>
              </a:pPr>
              <a:t>58</a:t>
            </a:fld>
            <a:endParaRPr lang="tr-TR" altLang="tr-TR"/>
          </a:p>
        </p:txBody>
      </p:sp>
      <p:sp>
        <p:nvSpPr>
          <p:cNvPr id="80898" name="Rectangle 2">
            <a:extLst>
              <a:ext uri="{FF2B5EF4-FFF2-40B4-BE49-F238E27FC236}">
                <a16:creationId xmlns:a16="http://schemas.microsoft.com/office/drawing/2014/main" id="{BF7CB5E4-38DF-36D2-B864-618E8CD33F2A}"/>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D5921B58-4D79-7238-F92E-157B38C4E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6FA3BE9-A97B-7097-BFDD-62F0176A6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BED76E-ED6B-5C47-AC08-3D4AE2DC7553}" type="slidenum">
              <a:rPr lang="tr-TR" altLang="tr-TR" smtClean="0"/>
              <a:pPr>
                <a:spcBef>
                  <a:spcPct val="0"/>
                </a:spcBef>
              </a:pPr>
              <a:t>77</a:t>
            </a:fld>
            <a:endParaRPr lang="tr-TR" altLang="tr-TR"/>
          </a:p>
        </p:txBody>
      </p:sp>
      <p:sp>
        <p:nvSpPr>
          <p:cNvPr id="104450" name="Rectangle 2">
            <a:extLst>
              <a:ext uri="{FF2B5EF4-FFF2-40B4-BE49-F238E27FC236}">
                <a16:creationId xmlns:a16="http://schemas.microsoft.com/office/drawing/2014/main" id="{88C169B8-92CE-029C-35FC-0532A7F0BCD3}"/>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59EA33FC-8366-9F4B-385B-CAD9B86E2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2F67A1C4-AEB6-B539-6E15-F5C6E105DC8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574FBB8-1BDB-F8C6-12F4-5F6C23BBE609}"/>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987DD159-10A9-E8F3-E7FC-77971162D9A8}"/>
              </a:ext>
            </a:extLst>
          </p:cNvPr>
          <p:cNvSpPr>
            <a:spLocks noGrp="1" noChangeArrowheads="1"/>
          </p:cNvSpPr>
          <p:nvPr>
            <p:ph type="sldNum" sz="quarter" idx="12"/>
          </p:nvPr>
        </p:nvSpPr>
        <p:spPr>
          <a:ln/>
        </p:spPr>
        <p:txBody>
          <a:bodyPr/>
          <a:lstStyle>
            <a:lvl1pPr>
              <a:defRPr/>
            </a:lvl1pPr>
          </a:lstStyle>
          <a:p>
            <a:pPr>
              <a:defRPr/>
            </a:pPr>
            <a:fld id="{04C8CB64-3E0F-3C42-900E-23581C1938CD}" type="slidenum">
              <a:rPr lang="en-GB" altLang="tr-TR"/>
              <a:pPr>
                <a:defRPr/>
              </a:pPr>
              <a:t>‹#›</a:t>
            </a:fld>
            <a:endParaRPr lang="en-GB" altLang="tr-TR"/>
          </a:p>
        </p:txBody>
      </p:sp>
    </p:spTree>
    <p:extLst>
      <p:ext uri="{BB962C8B-B14F-4D97-AF65-F5344CB8AC3E}">
        <p14:creationId xmlns:p14="http://schemas.microsoft.com/office/powerpoint/2010/main" val="104887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6A9E5BF-90A8-4109-7046-2A40442A863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D2A443B-833C-9312-74C0-D8EE809A2F22}"/>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86089561-0439-20C6-4477-4BA172BC78AF}"/>
              </a:ext>
            </a:extLst>
          </p:cNvPr>
          <p:cNvSpPr>
            <a:spLocks noGrp="1" noChangeArrowheads="1"/>
          </p:cNvSpPr>
          <p:nvPr>
            <p:ph type="sldNum" sz="quarter" idx="12"/>
          </p:nvPr>
        </p:nvSpPr>
        <p:spPr>
          <a:ln/>
        </p:spPr>
        <p:txBody>
          <a:bodyPr/>
          <a:lstStyle>
            <a:lvl1pPr>
              <a:defRPr/>
            </a:lvl1pPr>
          </a:lstStyle>
          <a:p>
            <a:pPr>
              <a:defRPr/>
            </a:pPr>
            <a:fld id="{2372F814-368D-6E4C-881F-C0BCD53910E6}" type="slidenum">
              <a:rPr lang="en-GB" altLang="tr-TR"/>
              <a:pPr>
                <a:defRPr/>
              </a:pPr>
              <a:t>‹#›</a:t>
            </a:fld>
            <a:endParaRPr lang="en-GB" altLang="tr-TR"/>
          </a:p>
        </p:txBody>
      </p:sp>
    </p:spTree>
    <p:extLst>
      <p:ext uri="{BB962C8B-B14F-4D97-AF65-F5344CB8AC3E}">
        <p14:creationId xmlns:p14="http://schemas.microsoft.com/office/powerpoint/2010/main" val="346670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8EB74568-7DFE-0498-4770-911F1D3DB0A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BD91C01-FF15-8FDF-A642-9DB66E8D2687}"/>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DE27F05F-2731-5EC4-9E6D-3EFE56E3E392}"/>
              </a:ext>
            </a:extLst>
          </p:cNvPr>
          <p:cNvSpPr>
            <a:spLocks noGrp="1" noChangeArrowheads="1"/>
          </p:cNvSpPr>
          <p:nvPr>
            <p:ph type="sldNum" sz="quarter" idx="12"/>
          </p:nvPr>
        </p:nvSpPr>
        <p:spPr>
          <a:ln/>
        </p:spPr>
        <p:txBody>
          <a:bodyPr/>
          <a:lstStyle>
            <a:lvl1pPr>
              <a:defRPr/>
            </a:lvl1pPr>
          </a:lstStyle>
          <a:p>
            <a:pPr>
              <a:defRPr/>
            </a:pPr>
            <a:fld id="{FF117CF9-C2B0-EF41-936C-5657DFB2910E}" type="slidenum">
              <a:rPr lang="en-GB" altLang="tr-TR"/>
              <a:pPr>
                <a:defRPr/>
              </a:pPr>
              <a:t>‹#›</a:t>
            </a:fld>
            <a:endParaRPr lang="en-GB" altLang="tr-TR"/>
          </a:p>
        </p:txBody>
      </p:sp>
    </p:spTree>
    <p:extLst>
      <p:ext uri="{BB962C8B-B14F-4D97-AF65-F5344CB8AC3E}">
        <p14:creationId xmlns:p14="http://schemas.microsoft.com/office/powerpoint/2010/main" val="366338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1E4A5-63E1-8B49-B60A-065DA1A50213}"/>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B064DC4D-A307-1640-8F6A-4D8A4BBE3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1523FD-12F1-B740-8883-9ACC0380EDEA}"/>
              </a:ext>
            </a:extLst>
          </p:cNvPr>
          <p:cNvSpPr>
            <a:spLocks noGrp="1"/>
          </p:cNvSpPr>
          <p:nvPr>
            <p:ph type="dt" sz="half" idx="10"/>
          </p:nvPr>
        </p:nvSpPr>
        <p:spPr/>
        <p:txBody>
          <a:bodyPr/>
          <a:lstStyle/>
          <a:p>
            <a:fld id="{53E5E964-5677-43BE-8729-14362008FA24}" type="datetime1">
              <a:rPr lang="tr-TR" smtClean="0"/>
              <a:t>21.05.2024</a:t>
            </a:fld>
            <a:endParaRPr lang="tr-TR"/>
          </a:p>
        </p:txBody>
      </p:sp>
      <p:sp>
        <p:nvSpPr>
          <p:cNvPr id="5" name="Alt Bilgi Yer Tutucusu 4">
            <a:extLst>
              <a:ext uri="{FF2B5EF4-FFF2-40B4-BE49-F238E27FC236}">
                <a16:creationId xmlns:a16="http://schemas.microsoft.com/office/drawing/2014/main" id="{90EC14D1-30D6-1D41-A516-E92E8AED1F52}"/>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20F2B9B-0C70-B94C-85D0-082D3923FA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042419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80088-2482-9349-A075-D8AE21F661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17700E-F2E9-E24D-BDF8-7A1544D41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F4B9CF-02A1-A64B-B11B-51118A4A959C}"/>
              </a:ext>
            </a:extLst>
          </p:cNvPr>
          <p:cNvSpPr>
            <a:spLocks noGrp="1"/>
          </p:cNvSpPr>
          <p:nvPr>
            <p:ph type="dt" sz="half" idx="10"/>
          </p:nvPr>
        </p:nvSpPr>
        <p:spPr/>
        <p:txBody>
          <a:bodyPr/>
          <a:lstStyle/>
          <a:p>
            <a:fld id="{705952AC-3342-43AA-9C4B-16D61B980DE3}" type="datetime1">
              <a:rPr lang="tr-TR" smtClean="0"/>
              <a:t>21.05.2024</a:t>
            </a:fld>
            <a:endParaRPr lang="tr-TR"/>
          </a:p>
        </p:txBody>
      </p:sp>
      <p:sp>
        <p:nvSpPr>
          <p:cNvPr id="5" name="Alt Bilgi Yer Tutucusu 4">
            <a:extLst>
              <a:ext uri="{FF2B5EF4-FFF2-40B4-BE49-F238E27FC236}">
                <a16:creationId xmlns:a16="http://schemas.microsoft.com/office/drawing/2014/main" id="{BAAF46CA-C57F-D949-9B48-0248E2A4BC11}"/>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ABEEDD3F-7740-BC4A-B5BA-E853517368F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91328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84999-01B2-7B46-BF26-EE01CF7B7531}"/>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C19678D-9C88-684B-999B-2063F13EEE2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3FA044-1433-4A4E-A123-353D68DF202B}"/>
              </a:ext>
            </a:extLst>
          </p:cNvPr>
          <p:cNvSpPr>
            <a:spLocks noGrp="1"/>
          </p:cNvSpPr>
          <p:nvPr>
            <p:ph type="dt" sz="half" idx="10"/>
          </p:nvPr>
        </p:nvSpPr>
        <p:spPr/>
        <p:txBody>
          <a:bodyPr/>
          <a:lstStyle/>
          <a:p>
            <a:fld id="{B196AF58-AE20-4F2D-94A0-B606629A2C09}" type="datetime1">
              <a:rPr lang="tr-TR" smtClean="0"/>
              <a:t>21.05.2024</a:t>
            </a:fld>
            <a:endParaRPr lang="tr-TR"/>
          </a:p>
        </p:txBody>
      </p:sp>
      <p:sp>
        <p:nvSpPr>
          <p:cNvPr id="5" name="Alt Bilgi Yer Tutucusu 4">
            <a:extLst>
              <a:ext uri="{FF2B5EF4-FFF2-40B4-BE49-F238E27FC236}">
                <a16:creationId xmlns:a16="http://schemas.microsoft.com/office/drawing/2014/main" id="{3912B42C-A54A-4F40-A829-0958B8FB719C}"/>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84C02CBB-4151-364D-8D09-85CA7E5C2D9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92266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6968A-3968-CA47-AEEE-BFCB26F8F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1D4FC1-AB2F-804D-919A-AC8F35F14B05}"/>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4D21A4-CC0C-E24D-9557-BA5A96C12AF7}"/>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28A6FB-29D3-D24E-817C-B9A835BA41A8}"/>
              </a:ext>
            </a:extLst>
          </p:cNvPr>
          <p:cNvSpPr>
            <a:spLocks noGrp="1"/>
          </p:cNvSpPr>
          <p:nvPr>
            <p:ph type="dt" sz="half" idx="10"/>
          </p:nvPr>
        </p:nvSpPr>
        <p:spPr/>
        <p:txBody>
          <a:bodyPr/>
          <a:lstStyle/>
          <a:p>
            <a:fld id="{293A4EC1-5139-4F60-822C-60A2631D920C}" type="datetime1">
              <a:rPr lang="tr-TR" smtClean="0"/>
              <a:t>21.05.2024</a:t>
            </a:fld>
            <a:endParaRPr lang="tr-TR"/>
          </a:p>
        </p:txBody>
      </p:sp>
      <p:sp>
        <p:nvSpPr>
          <p:cNvPr id="6" name="Alt Bilgi Yer Tutucusu 5">
            <a:extLst>
              <a:ext uri="{FF2B5EF4-FFF2-40B4-BE49-F238E27FC236}">
                <a16:creationId xmlns:a16="http://schemas.microsoft.com/office/drawing/2014/main" id="{315D5452-75FF-BA4C-9542-4210703A64D8}"/>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238BAD78-B67B-A341-AA3F-1ABC7717D39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4723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97648-98C9-7E47-8FEB-C064E9150753}"/>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29828F-4FBA-8F4B-8CCC-CFA14C0C7D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850403-EEC7-214D-8925-6102AEB166A9}"/>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6DCB3C-7C93-3D43-A38D-31B6DE6781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0AE903-69B5-3D4C-8243-59ABA08CA799}"/>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EF2070-085A-3F4C-B2B6-89ACDFB27530}"/>
              </a:ext>
            </a:extLst>
          </p:cNvPr>
          <p:cNvSpPr>
            <a:spLocks noGrp="1"/>
          </p:cNvSpPr>
          <p:nvPr>
            <p:ph type="dt" sz="half" idx="10"/>
          </p:nvPr>
        </p:nvSpPr>
        <p:spPr/>
        <p:txBody>
          <a:bodyPr/>
          <a:lstStyle/>
          <a:p>
            <a:fld id="{7B9281CF-77EC-4F17-9E8B-13B25B2093C1}" type="datetime1">
              <a:rPr lang="tr-TR" smtClean="0"/>
              <a:t>21.05.2024</a:t>
            </a:fld>
            <a:endParaRPr lang="tr-TR"/>
          </a:p>
        </p:txBody>
      </p:sp>
      <p:sp>
        <p:nvSpPr>
          <p:cNvPr id="8" name="Alt Bilgi Yer Tutucusu 7">
            <a:extLst>
              <a:ext uri="{FF2B5EF4-FFF2-40B4-BE49-F238E27FC236}">
                <a16:creationId xmlns:a16="http://schemas.microsoft.com/office/drawing/2014/main" id="{D1BC2173-D8B8-1B47-9F14-7D8F76BBD1F1}"/>
              </a:ext>
            </a:extLst>
          </p:cNvPr>
          <p:cNvSpPr>
            <a:spLocks noGrp="1"/>
          </p:cNvSpPr>
          <p:nvPr>
            <p:ph type="ftr" sz="quarter" idx="11"/>
          </p:nvPr>
        </p:nvSpPr>
        <p:spPr/>
        <p:txBody>
          <a:bodyPr/>
          <a:lstStyle/>
          <a:p>
            <a:r>
              <a:rPr lang="tr-TR"/>
              <a:t>hakanozyildiz@gmail.com</a:t>
            </a:r>
          </a:p>
        </p:txBody>
      </p:sp>
      <p:sp>
        <p:nvSpPr>
          <p:cNvPr id="9" name="Slayt Numarası Yer Tutucusu 8">
            <a:extLst>
              <a:ext uri="{FF2B5EF4-FFF2-40B4-BE49-F238E27FC236}">
                <a16:creationId xmlns:a16="http://schemas.microsoft.com/office/drawing/2014/main" id="{C9CEF32E-73F1-3A47-9659-69CB74685334}"/>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56082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1C11D-26F0-2D4C-A68C-FD586F96595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95FE05-2706-854A-A30E-A93B91BD80A9}"/>
              </a:ext>
            </a:extLst>
          </p:cNvPr>
          <p:cNvSpPr>
            <a:spLocks noGrp="1"/>
          </p:cNvSpPr>
          <p:nvPr>
            <p:ph type="dt" sz="half" idx="10"/>
          </p:nvPr>
        </p:nvSpPr>
        <p:spPr/>
        <p:txBody>
          <a:bodyPr/>
          <a:lstStyle/>
          <a:p>
            <a:fld id="{8CDE6029-2413-43E2-9920-A09FC9E10374}" type="datetime1">
              <a:rPr lang="tr-TR" smtClean="0"/>
              <a:t>21.05.2024</a:t>
            </a:fld>
            <a:endParaRPr lang="tr-TR"/>
          </a:p>
        </p:txBody>
      </p:sp>
      <p:sp>
        <p:nvSpPr>
          <p:cNvPr id="4" name="Alt Bilgi Yer Tutucusu 3">
            <a:extLst>
              <a:ext uri="{FF2B5EF4-FFF2-40B4-BE49-F238E27FC236}">
                <a16:creationId xmlns:a16="http://schemas.microsoft.com/office/drawing/2014/main" id="{399DA576-9836-D243-BF7D-B058BF21DF74}"/>
              </a:ext>
            </a:extLst>
          </p:cNvPr>
          <p:cNvSpPr>
            <a:spLocks noGrp="1"/>
          </p:cNvSpPr>
          <p:nvPr>
            <p:ph type="ftr" sz="quarter" idx="11"/>
          </p:nvPr>
        </p:nvSpPr>
        <p:spPr/>
        <p:txBody>
          <a:bodyPr/>
          <a:lstStyle/>
          <a:p>
            <a:r>
              <a:rPr lang="tr-TR"/>
              <a:t>hakanozyildiz@gmail.com</a:t>
            </a:r>
          </a:p>
        </p:txBody>
      </p:sp>
      <p:sp>
        <p:nvSpPr>
          <p:cNvPr id="5" name="Slayt Numarası Yer Tutucusu 4">
            <a:extLst>
              <a:ext uri="{FF2B5EF4-FFF2-40B4-BE49-F238E27FC236}">
                <a16:creationId xmlns:a16="http://schemas.microsoft.com/office/drawing/2014/main" id="{794E9464-C666-CE49-9365-27314C9EDC2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429242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74FFF1-306D-474E-A1F9-1D4C2D9F4EC5}"/>
              </a:ext>
            </a:extLst>
          </p:cNvPr>
          <p:cNvSpPr>
            <a:spLocks noGrp="1"/>
          </p:cNvSpPr>
          <p:nvPr>
            <p:ph type="dt" sz="half" idx="10"/>
          </p:nvPr>
        </p:nvSpPr>
        <p:spPr/>
        <p:txBody>
          <a:bodyPr/>
          <a:lstStyle/>
          <a:p>
            <a:fld id="{83D28805-9FAA-4452-A82F-6CCB06022AF0}" type="datetime1">
              <a:rPr lang="tr-TR" smtClean="0"/>
              <a:t>21.05.2024</a:t>
            </a:fld>
            <a:endParaRPr lang="tr-TR"/>
          </a:p>
        </p:txBody>
      </p:sp>
      <p:sp>
        <p:nvSpPr>
          <p:cNvPr id="3" name="Alt Bilgi Yer Tutucusu 2">
            <a:extLst>
              <a:ext uri="{FF2B5EF4-FFF2-40B4-BE49-F238E27FC236}">
                <a16:creationId xmlns:a16="http://schemas.microsoft.com/office/drawing/2014/main" id="{FEC699B3-F15A-0243-9315-2F09F7D3A013}"/>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5A7683C3-B015-D24A-9520-1EAF3A43D129}"/>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427724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96BE2-2D88-6940-813B-1AEC4D75B623}"/>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6AD416A-F7CF-064B-A7EA-2D382AC4CD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B787DF-2A2B-4349-BC44-E5D3DDAB15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BE2CCA-84E8-B740-9CF8-C80D1E9EA0E5}"/>
              </a:ext>
            </a:extLst>
          </p:cNvPr>
          <p:cNvSpPr>
            <a:spLocks noGrp="1"/>
          </p:cNvSpPr>
          <p:nvPr>
            <p:ph type="dt" sz="half" idx="10"/>
          </p:nvPr>
        </p:nvSpPr>
        <p:spPr/>
        <p:txBody>
          <a:bodyPr/>
          <a:lstStyle/>
          <a:p>
            <a:fld id="{B2B17D21-FF5F-4DD0-B9A8-A1D3ABE0462C}" type="datetime1">
              <a:rPr lang="tr-TR" smtClean="0"/>
              <a:t>21.05.2024</a:t>
            </a:fld>
            <a:endParaRPr lang="tr-TR"/>
          </a:p>
        </p:txBody>
      </p:sp>
      <p:sp>
        <p:nvSpPr>
          <p:cNvPr id="6" name="Alt Bilgi Yer Tutucusu 5">
            <a:extLst>
              <a:ext uri="{FF2B5EF4-FFF2-40B4-BE49-F238E27FC236}">
                <a16:creationId xmlns:a16="http://schemas.microsoft.com/office/drawing/2014/main" id="{1DE8A43D-9E05-A948-8D19-A8126E860546}"/>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1071D1CD-EFD8-8A45-965C-E73016E9165D}"/>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759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95A9A5F-3FA6-81B1-3610-899813D6D5A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D60236-CFBE-DDB4-C88E-0DDF66A5D866}"/>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394F1DFC-1463-DD1A-4FA8-0BC6A3454FDD}"/>
              </a:ext>
            </a:extLst>
          </p:cNvPr>
          <p:cNvSpPr>
            <a:spLocks noGrp="1" noChangeArrowheads="1"/>
          </p:cNvSpPr>
          <p:nvPr>
            <p:ph type="sldNum" sz="quarter" idx="12"/>
          </p:nvPr>
        </p:nvSpPr>
        <p:spPr>
          <a:ln/>
        </p:spPr>
        <p:txBody>
          <a:bodyPr/>
          <a:lstStyle>
            <a:lvl1pPr>
              <a:defRPr/>
            </a:lvl1pPr>
          </a:lstStyle>
          <a:p>
            <a:pPr>
              <a:defRPr/>
            </a:pPr>
            <a:fld id="{BE3AC12F-D697-C243-A0DD-BDDC83811CE3}" type="slidenum">
              <a:rPr lang="en-GB" altLang="tr-TR"/>
              <a:pPr>
                <a:defRPr/>
              </a:pPr>
              <a:t>‹#›</a:t>
            </a:fld>
            <a:endParaRPr lang="en-GB" altLang="tr-TR"/>
          </a:p>
        </p:txBody>
      </p:sp>
    </p:spTree>
    <p:extLst>
      <p:ext uri="{BB962C8B-B14F-4D97-AF65-F5344CB8AC3E}">
        <p14:creationId xmlns:p14="http://schemas.microsoft.com/office/powerpoint/2010/main" val="1058516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BF59D-0E42-D64D-B6C6-1AD77686CCCD}"/>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FFE88-8877-5144-951F-07AB8B8806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8BD5272-EE22-5844-99DB-114439A2B1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86648-CF1B-EA4A-905B-15A222631CC1}"/>
              </a:ext>
            </a:extLst>
          </p:cNvPr>
          <p:cNvSpPr>
            <a:spLocks noGrp="1"/>
          </p:cNvSpPr>
          <p:nvPr>
            <p:ph type="dt" sz="half" idx="10"/>
          </p:nvPr>
        </p:nvSpPr>
        <p:spPr/>
        <p:txBody>
          <a:bodyPr/>
          <a:lstStyle/>
          <a:p>
            <a:fld id="{67646BF2-F8F3-4453-8F67-4C57CAE07466}" type="datetime1">
              <a:rPr lang="tr-TR" smtClean="0"/>
              <a:t>21.05.2024</a:t>
            </a:fld>
            <a:endParaRPr lang="tr-TR"/>
          </a:p>
        </p:txBody>
      </p:sp>
      <p:sp>
        <p:nvSpPr>
          <p:cNvPr id="6" name="Alt Bilgi Yer Tutucusu 5">
            <a:extLst>
              <a:ext uri="{FF2B5EF4-FFF2-40B4-BE49-F238E27FC236}">
                <a16:creationId xmlns:a16="http://schemas.microsoft.com/office/drawing/2014/main" id="{CD1FD309-D24B-A14A-9572-BC0AA7C76F3E}"/>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427AE934-072C-4647-829E-D2F3F6AFE34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9908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E3E2-C84B-6041-B908-8038D410F8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4C049-9CC4-5548-9CD6-41C15E04FF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111D5-F05F-DD45-A257-181C2FB233BE}"/>
              </a:ext>
            </a:extLst>
          </p:cNvPr>
          <p:cNvSpPr>
            <a:spLocks noGrp="1"/>
          </p:cNvSpPr>
          <p:nvPr>
            <p:ph type="dt" sz="half" idx="10"/>
          </p:nvPr>
        </p:nvSpPr>
        <p:spPr/>
        <p:txBody>
          <a:bodyPr/>
          <a:lstStyle/>
          <a:p>
            <a:fld id="{BCF284E1-7D31-40F1-858A-B04528C22910}" type="datetime1">
              <a:rPr lang="tr-TR" smtClean="0"/>
              <a:t>21.05.2024</a:t>
            </a:fld>
            <a:endParaRPr lang="tr-TR"/>
          </a:p>
        </p:txBody>
      </p:sp>
      <p:sp>
        <p:nvSpPr>
          <p:cNvPr id="5" name="Alt Bilgi Yer Tutucusu 4">
            <a:extLst>
              <a:ext uri="{FF2B5EF4-FFF2-40B4-BE49-F238E27FC236}">
                <a16:creationId xmlns:a16="http://schemas.microsoft.com/office/drawing/2014/main" id="{A6166F39-922E-614E-A8D5-901D7B64B6B0}"/>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B54C25E0-06EE-904B-8E0C-E0BD51B88CF0}"/>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53663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B44D58-2AD3-1640-8C2F-297744281E6F}"/>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EC3BE1-7A18-1742-904D-2A26A9B520B9}"/>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CC586F-579F-CD40-8FF9-2C065B19AF15}"/>
              </a:ext>
            </a:extLst>
          </p:cNvPr>
          <p:cNvSpPr>
            <a:spLocks noGrp="1"/>
          </p:cNvSpPr>
          <p:nvPr>
            <p:ph type="dt" sz="half" idx="10"/>
          </p:nvPr>
        </p:nvSpPr>
        <p:spPr/>
        <p:txBody>
          <a:bodyPr/>
          <a:lstStyle/>
          <a:p>
            <a:fld id="{63E43C7B-5A48-45D2-9D05-7DD793CC94E5}" type="datetime1">
              <a:rPr lang="tr-TR" smtClean="0"/>
              <a:t>21.05.2024</a:t>
            </a:fld>
            <a:endParaRPr lang="tr-TR"/>
          </a:p>
        </p:txBody>
      </p:sp>
      <p:sp>
        <p:nvSpPr>
          <p:cNvPr id="5" name="Alt Bilgi Yer Tutucusu 4">
            <a:extLst>
              <a:ext uri="{FF2B5EF4-FFF2-40B4-BE49-F238E27FC236}">
                <a16:creationId xmlns:a16="http://schemas.microsoft.com/office/drawing/2014/main" id="{2EB3134F-74C3-7A43-8312-C4A2F0B483EE}"/>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FE657CA8-2328-3F45-9B2E-6C8CE39DF8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38705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Tablo Yer Tutucusu"/>
          <p:cNvSpPr>
            <a:spLocks noGrp="1"/>
          </p:cNvSpPr>
          <p:nvPr>
            <p:ph type="tbl" idx="1"/>
          </p:nvPr>
        </p:nvSpPr>
        <p:spPr>
          <a:xfrm>
            <a:off x="685800" y="1981200"/>
            <a:ext cx="7772400" cy="4114800"/>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19E38F03-E7BF-FF4A-8C7E-7D849E5335E3}"/>
              </a:ext>
            </a:extLst>
          </p:cNvPr>
          <p:cNvSpPr>
            <a:spLocks noGrp="1"/>
          </p:cNvSpPr>
          <p:nvPr>
            <p:ph type="dt" sz="half" idx="10"/>
          </p:nvPr>
        </p:nvSpPr>
        <p:spPr/>
        <p:txBody>
          <a:bodyPr/>
          <a:lstStyle>
            <a:lvl1pPr>
              <a:defRPr/>
            </a:lvl1pPr>
          </a:lstStyle>
          <a:p>
            <a:pPr>
              <a:defRPr/>
            </a:pPr>
            <a:fld id="{15BF600F-A024-4EE2-9231-F682392BBA56}" type="datetime1">
              <a:rPr lang="tr-TR" altLang="tr-TR" smtClean="0"/>
              <a:t>21.05.2024</a:t>
            </a:fld>
            <a:endParaRPr lang="tr-TR" altLang="tr-TR"/>
          </a:p>
        </p:txBody>
      </p:sp>
      <p:sp>
        <p:nvSpPr>
          <p:cNvPr id="5" name="Footer Placeholder 4">
            <a:extLst>
              <a:ext uri="{FF2B5EF4-FFF2-40B4-BE49-F238E27FC236}">
                <a16:creationId xmlns:a16="http://schemas.microsoft.com/office/drawing/2014/main" id="{7D9ADD6E-AD32-5343-B143-38E8F5D48EF7}"/>
              </a:ext>
            </a:extLst>
          </p:cNvPr>
          <p:cNvSpPr>
            <a:spLocks noGrp="1"/>
          </p:cNvSpPr>
          <p:nvPr>
            <p:ph type="ftr" sz="quarter" idx="11"/>
          </p:nvPr>
        </p:nvSpPr>
        <p:spPr/>
        <p:txBody>
          <a:bodyPr/>
          <a:lstStyle>
            <a:lvl1pPr>
              <a:defRPr/>
            </a:lvl1pPr>
          </a:lstStyle>
          <a:p>
            <a:pPr>
              <a:defRPr/>
            </a:pPr>
            <a:r>
              <a:rPr lang="tr-TR"/>
              <a:t>hakanozyildiz@gmail.com</a:t>
            </a:r>
          </a:p>
        </p:txBody>
      </p:sp>
      <p:sp>
        <p:nvSpPr>
          <p:cNvPr id="6" name="Slide Number Placeholder 5">
            <a:extLst>
              <a:ext uri="{FF2B5EF4-FFF2-40B4-BE49-F238E27FC236}">
                <a16:creationId xmlns:a16="http://schemas.microsoft.com/office/drawing/2014/main" id="{B8E28DE6-52D8-FC42-B742-EF63F7469B30}"/>
              </a:ext>
            </a:extLst>
          </p:cNvPr>
          <p:cNvSpPr>
            <a:spLocks noGrp="1"/>
          </p:cNvSpPr>
          <p:nvPr>
            <p:ph type="sldNum" sz="quarter" idx="12"/>
          </p:nvPr>
        </p:nvSpPr>
        <p:spPr/>
        <p:txBody>
          <a:bodyPr/>
          <a:lstStyle>
            <a:lvl1pPr>
              <a:defRPr/>
            </a:lvl1pPr>
          </a:lstStyle>
          <a:p>
            <a:pPr>
              <a:defRPr/>
            </a:pPr>
            <a:fld id="{C83329A3-7F53-684F-8B8B-E0B04DB4EB12}" type="slidenum">
              <a:rPr lang="tr-TR" altLang="tr-TR"/>
              <a:pPr>
                <a:defRPr/>
              </a:pPr>
              <a:t>‹#›</a:t>
            </a:fld>
            <a:endParaRPr lang="tr-TR" altLang="tr-TR"/>
          </a:p>
        </p:txBody>
      </p:sp>
    </p:spTree>
    <p:extLst>
      <p:ext uri="{BB962C8B-B14F-4D97-AF65-F5344CB8AC3E}">
        <p14:creationId xmlns:p14="http://schemas.microsoft.com/office/powerpoint/2010/main" val="651691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BA25F1-FF36-A377-D42E-F497759189DD}"/>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49535AF4-0B9D-AAD3-2258-D594EB9228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AF54038-052F-8E9F-B607-F1A9281CB890}"/>
              </a:ext>
            </a:extLst>
          </p:cNvPr>
          <p:cNvSpPr>
            <a:spLocks noGrp="1"/>
          </p:cNvSpPr>
          <p:nvPr>
            <p:ph type="dt" sz="half" idx="10"/>
          </p:nvPr>
        </p:nvSpPr>
        <p:spPr/>
        <p:txBody>
          <a:bodyPr/>
          <a:lstStyle/>
          <a:p>
            <a:fld id="{FB33332A-FDC0-4892-A36D-8EA726E7547B}" type="datetime1">
              <a:rPr lang="tr-TR" smtClean="0"/>
              <a:t>21.05.2024</a:t>
            </a:fld>
            <a:endParaRPr lang="tr-TR"/>
          </a:p>
        </p:txBody>
      </p:sp>
      <p:sp>
        <p:nvSpPr>
          <p:cNvPr id="5" name="Alt Bilgi Yer Tutucusu 4">
            <a:extLst>
              <a:ext uri="{FF2B5EF4-FFF2-40B4-BE49-F238E27FC236}">
                <a16:creationId xmlns:a16="http://schemas.microsoft.com/office/drawing/2014/main" id="{CF8FC0B4-87FE-6A11-E9A5-608B90906F11}"/>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D31762F6-897C-74EC-147A-7AE30BA03328}"/>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79633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46D28-5DC8-892E-9DF3-D3BB5DE222F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9D8D777-A393-AED7-6DA9-59E6149DA3C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F9A45D-9C66-FB16-40B3-0B9A61CAD809}"/>
              </a:ext>
            </a:extLst>
          </p:cNvPr>
          <p:cNvSpPr>
            <a:spLocks noGrp="1"/>
          </p:cNvSpPr>
          <p:nvPr>
            <p:ph type="dt" sz="half" idx="10"/>
          </p:nvPr>
        </p:nvSpPr>
        <p:spPr/>
        <p:txBody>
          <a:bodyPr/>
          <a:lstStyle/>
          <a:p>
            <a:fld id="{B2D6C2C0-C05F-452F-B20F-574F6B7E863B}" type="datetime1">
              <a:rPr lang="tr-TR" smtClean="0"/>
              <a:t>21.05.2024</a:t>
            </a:fld>
            <a:endParaRPr lang="tr-TR"/>
          </a:p>
        </p:txBody>
      </p:sp>
      <p:sp>
        <p:nvSpPr>
          <p:cNvPr id="5" name="Alt Bilgi Yer Tutucusu 4">
            <a:extLst>
              <a:ext uri="{FF2B5EF4-FFF2-40B4-BE49-F238E27FC236}">
                <a16:creationId xmlns:a16="http://schemas.microsoft.com/office/drawing/2014/main" id="{AB3A2C37-5267-A682-E680-D82345F4D0FC}"/>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D51B0D9-75A3-1914-DE22-1D4A983338F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4209111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93BEF-B595-194E-FA7F-70024A4565B3}"/>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0BA35B-897C-0B93-0A56-1647F53AE8E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3962D6-97A0-B12B-5FEB-7C2768249C84}"/>
              </a:ext>
            </a:extLst>
          </p:cNvPr>
          <p:cNvSpPr>
            <a:spLocks noGrp="1"/>
          </p:cNvSpPr>
          <p:nvPr>
            <p:ph type="dt" sz="half" idx="10"/>
          </p:nvPr>
        </p:nvSpPr>
        <p:spPr/>
        <p:txBody>
          <a:bodyPr/>
          <a:lstStyle/>
          <a:p>
            <a:fld id="{875D8E7A-F650-445D-9953-62FB99BE9275}" type="datetime1">
              <a:rPr lang="tr-TR" smtClean="0"/>
              <a:t>21.05.2024</a:t>
            </a:fld>
            <a:endParaRPr lang="tr-TR"/>
          </a:p>
        </p:txBody>
      </p:sp>
      <p:sp>
        <p:nvSpPr>
          <p:cNvPr id="5" name="Alt Bilgi Yer Tutucusu 4">
            <a:extLst>
              <a:ext uri="{FF2B5EF4-FFF2-40B4-BE49-F238E27FC236}">
                <a16:creationId xmlns:a16="http://schemas.microsoft.com/office/drawing/2014/main" id="{ADE9B543-EC25-F2B2-7E68-BFC19232AA4B}"/>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5749750B-0C3E-A84A-C7F2-7FD4A505378F}"/>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565534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97E982-91C1-FEE7-7F9F-811417EB39F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1EEF972-FFFC-9FD8-0DC2-C351B64B92EB}"/>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F915EA2-2C7A-A911-9795-D5CEF24114FB}"/>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28B9A47-DD68-EDAD-E111-0D48BB602926}"/>
              </a:ext>
            </a:extLst>
          </p:cNvPr>
          <p:cNvSpPr>
            <a:spLocks noGrp="1"/>
          </p:cNvSpPr>
          <p:nvPr>
            <p:ph type="dt" sz="half" idx="10"/>
          </p:nvPr>
        </p:nvSpPr>
        <p:spPr/>
        <p:txBody>
          <a:bodyPr/>
          <a:lstStyle/>
          <a:p>
            <a:fld id="{49DD2309-1BC5-47C6-BC56-1820961F1B04}" type="datetime1">
              <a:rPr lang="tr-TR" smtClean="0"/>
              <a:t>21.05.2024</a:t>
            </a:fld>
            <a:endParaRPr lang="tr-TR"/>
          </a:p>
        </p:txBody>
      </p:sp>
      <p:sp>
        <p:nvSpPr>
          <p:cNvPr id="6" name="Alt Bilgi Yer Tutucusu 5">
            <a:extLst>
              <a:ext uri="{FF2B5EF4-FFF2-40B4-BE49-F238E27FC236}">
                <a16:creationId xmlns:a16="http://schemas.microsoft.com/office/drawing/2014/main" id="{8C6138BD-9619-89BA-D619-BA1CC97E8978}"/>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B4199338-E617-4BB9-C82E-E49F75E453F5}"/>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830708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588AFE-B24B-A6D0-F58F-3EF312E48FDA}"/>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8A2A36A-60E7-67F4-0F92-963E287907E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138A0A4-36C4-2F91-BD2B-084E7986A37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557C932-7257-7F40-3C49-B0A0CAE8C4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7D0C92F-6C05-DC4F-7005-FF1D1CDD42AF}"/>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62AA033-CC6E-600E-BE8C-E0A20DF48035}"/>
              </a:ext>
            </a:extLst>
          </p:cNvPr>
          <p:cNvSpPr>
            <a:spLocks noGrp="1"/>
          </p:cNvSpPr>
          <p:nvPr>
            <p:ph type="dt" sz="half" idx="10"/>
          </p:nvPr>
        </p:nvSpPr>
        <p:spPr/>
        <p:txBody>
          <a:bodyPr/>
          <a:lstStyle/>
          <a:p>
            <a:fld id="{B04C8524-6BAF-42BC-B803-B5E89BCF5850}" type="datetime1">
              <a:rPr lang="tr-TR" smtClean="0"/>
              <a:t>21.05.2024</a:t>
            </a:fld>
            <a:endParaRPr lang="tr-TR"/>
          </a:p>
        </p:txBody>
      </p:sp>
      <p:sp>
        <p:nvSpPr>
          <p:cNvPr id="8" name="Alt Bilgi Yer Tutucusu 7">
            <a:extLst>
              <a:ext uri="{FF2B5EF4-FFF2-40B4-BE49-F238E27FC236}">
                <a16:creationId xmlns:a16="http://schemas.microsoft.com/office/drawing/2014/main" id="{070E857B-6F6C-ED34-FBC8-2C7E775A6EA7}"/>
              </a:ext>
            </a:extLst>
          </p:cNvPr>
          <p:cNvSpPr>
            <a:spLocks noGrp="1"/>
          </p:cNvSpPr>
          <p:nvPr>
            <p:ph type="ftr" sz="quarter" idx="11"/>
          </p:nvPr>
        </p:nvSpPr>
        <p:spPr/>
        <p:txBody>
          <a:bodyPr/>
          <a:lstStyle/>
          <a:p>
            <a:r>
              <a:rPr lang="tr-TR"/>
              <a:t>hakanozyildiz@gmail.com</a:t>
            </a:r>
          </a:p>
        </p:txBody>
      </p:sp>
      <p:sp>
        <p:nvSpPr>
          <p:cNvPr id="9" name="Slayt Numarası Yer Tutucusu 8">
            <a:extLst>
              <a:ext uri="{FF2B5EF4-FFF2-40B4-BE49-F238E27FC236}">
                <a16:creationId xmlns:a16="http://schemas.microsoft.com/office/drawing/2014/main" id="{8F51535E-14F4-7A21-8619-5A9464EAB2E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41211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5EC0E3-6952-CFE0-5A2A-1A653F988C6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D6D042-C178-3867-028D-B1155836EABB}"/>
              </a:ext>
            </a:extLst>
          </p:cNvPr>
          <p:cNvSpPr>
            <a:spLocks noGrp="1"/>
          </p:cNvSpPr>
          <p:nvPr>
            <p:ph type="dt" sz="half" idx="10"/>
          </p:nvPr>
        </p:nvSpPr>
        <p:spPr/>
        <p:txBody>
          <a:bodyPr/>
          <a:lstStyle/>
          <a:p>
            <a:fld id="{2AF06D83-579C-41D9-AB3E-88C7AACFDDEC}" type="datetime1">
              <a:rPr lang="tr-TR" smtClean="0"/>
              <a:t>21.05.2024</a:t>
            </a:fld>
            <a:endParaRPr lang="tr-TR"/>
          </a:p>
        </p:txBody>
      </p:sp>
      <p:sp>
        <p:nvSpPr>
          <p:cNvPr id="4" name="Alt Bilgi Yer Tutucusu 3">
            <a:extLst>
              <a:ext uri="{FF2B5EF4-FFF2-40B4-BE49-F238E27FC236}">
                <a16:creationId xmlns:a16="http://schemas.microsoft.com/office/drawing/2014/main" id="{453B05C7-6E26-FD3D-1E12-CA1235E41871}"/>
              </a:ext>
            </a:extLst>
          </p:cNvPr>
          <p:cNvSpPr>
            <a:spLocks noGrp="1"/>
          </p:cNvSpPr>
          <p:nvPr>
            <p:ph type="ftr" sz="quarter" idx="11"/>
          </p:nvPr>
        </p:nvSpPr>
        <p:spPr/>
        <p:txBody>
          <a:bodyPr/>
          <a:lstStyle/>
          <a:p>
            <a:r>
              <a:rPr lang="tr-TR"/>
              <a:t>hakanozyildiz@gmail.com</a:t>
            </a:r>
          </a:p>
        </p:txBody>
      </p:sp>
      <p:sp>
        <p:nvSpPr>
          <p:cNvPr id="5" name="Slayt Numarası Yer Tutucusu 4">
            <a:extLst>
              <a:ext uri="{FF2B5EF4-FFF2-40B4-BE49-F238E27FC236}">
                <a16:creationId xmlns:a16="http://schemas.microsoft.com/office/drawing/2014/main" id="{B359A7F5-B3C9-7540-54D3-9A4E6865BDB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45004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F82261AE-B103-EB31-7A2D-41E6CA97F4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C953404-C1E3-578D-4251-139CEC6C6C7F}"/>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6" name="Rectangle 6">
            <a:extLst>
              <a:ext uri="{FF2B5EF4-FFF2-40B4-BE49-F238E27FC236}">
                <a16:creationId xmlns:a16="http://schemas.microsoft.com/office/drawing/2014/main" id="{F9CAE9A9-1BB5-1FF7-DCB0-BF18125FD73F}"/>
              </a:ext>
            </a:extLst>
          </p:cNvPr>
          <p:cNvSpPr>
            <a:spLocks noGrp="1" noChangeArrowheads="1"/>
          </p:cNvSpPr>
          <p:nvPr>
            <p:ph type="sldNum" sz="quarter" idx="12"/>
          </p:nvPr>
        </p:nvSpPr>
        <p:spPr>
          <a:ln/>
        </p:spPr>
        <p:txBody>
          <a:bodyPr/>
          <a:lstStyle>
            <a:lvl1pPr>
              <a:defRPr/>
            </a:lvl1pPr>
          </a:lstStyle>
          <a:p>
            <a:pPr>
              <a:defRPr/>
            </a:pPr>
            <a:fld id="{7494036C-E252-AC44-8122-1827BDA8F8D0}" type="slidenum">
              <a:rPr lang="en-GB" altLang="tr-TR"/>
              <a:pPr>
                <a:defRPr/>
              </a:pPr>
              <a:t>‹#›</a:t>
            </a:fld>
            <a:endParaRPr lang="en-GB" altLang="tr-TR"/>
          </a:p>
        </p:txBody>
      </p:sp>
    </p:spTree>
    <p:extLst>
      <p:ext uri="{BB962C8B-B14F-4D97-AF65-F5344CB8AC3E}">
        <p14:creationId xmlns:p14="http://schemas.microsoft.com/office/powerpoint/2010/main" val="279786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03066A3-B90D-9064-6FEF-FCCA71761F93}"/>
              </a:ext>
            </a:extLst>
          </p:cNvPr>
          <p:cNvSpPr>
            <a:spLocks noGrp="1"/>
          </p:cNvSpPr>
          <p:nvPr>
            <p:ph type="dt" sz="half" idx="10"/>
          </p:nvPr>
        </p:nvSpPr>
        <p:spPr/>
        <p:txBody>
          <a:bodyPr/>
          <a:lstStyle/>
          <a:p>
            <a:fld id="{D60B499F-AAF9-4F95-9075-EB3C446D790D}" type="datetime1">
              <a:rPr lang="tr-TR" smtClean="0"/>
              <a:t>21.05.2024</a:t>
            </a:fld>
            <a:endParaRPr lang="tr-TR"/>
          </a:p>
        </p:txBody>
      </p:sp>
      <p:sp>
        <p:nvSpPr>
          <p:cNvPr id="3" name="Alt Bilgi Yer Tutucusu 2">
            <a:extLst>
              <a:ext uri="{FF2B5EF4-FFF2-40B4-BE49-F238E27FC236}">
                <a16:creationId xmlns:a16="http://schemas.microsoft.com/office/drawing/2014/main" id="{883DCFF2-3E80-AC12-B33E-0C6825339654}"/>
              </a:ext>
            </a:extLst>
          </p:cNvPr>
          <p:cNvSpPr>
            <a:spLocks noGrp="1"/>
          </p:cNvSpPr>
          <p:nvPr>
            <p:ph type="ftr" sz="quarter" idx="11"/>
          </p:nvPr>
        </p:nvSpPr>
        <p:spPr/>
        <p:txBody>
          <a:bodyPr/>
          <a:lstStyle/>
          <a:p>
            <a:r>
              <a:rPr lang="tr-TR"/>
              <a:t>hakanozyildiz@gmail.com</a:t>
            </a:r>
          </a:p>
        </p:txBody>
      </p:sp>
      <p:sp>
        <p:nvSpPr>
          <p:cNvPr id="4" name="Slayt Numarası Yer Tutucusu 3">
            <a:extLst>
              <a:ext uri="{FF2B5EF4-FFF2-40B4-BE49-F238E27FC236}">
                <a16:creationId xmlns:a16="http://schemas.microsoft.com/office/drawing/2014/main" id="{5F2962A6-88D9-5C83-9882-4CC55A0432A8}"/>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204139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9CD0A-1203-646E-BA77-EC221F161DEC}"/>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95B2796-AFF5-7A53-1497-28506E6968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9988DE6-6C09-98A3-DDD9-AAD2142E65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86E788F-F0FA-D21A-F9B4-6818017E9018}"/>
              </a:ext>
            </a:extLst>
          </p:cNvPr>
          <p:cNvSpPr>
            <a:spLocks noGrp="1"/>
          </p:cNvSpPr>
          <p:nvPr>
            <p:ph type="dt" sz="half" idx="10"/>
          </p:nvPr>
        </p:nvSpPr>
        <p:spPr/>
        <p:txBody>
          <a:bodyPr/>
          <a:lstStyle/>
          <a:p>
            <a:fld id="{CEC4AF3B-B535-4FCF-BC18-D279B8138661}" type="datetime1">
              <a:rPr lang="tr-TR" smtClean="0"/>
              <a:t>21.05.2024</a:t>
            </a:fld>
            <a:endParaRPr lang="tr-TR"/>
          </a:p>
        </p:txBody>
      </p:sp>
      <p:sp>
        <p:nvSpPr>
          <p:cNvPr id="6" name="Alt Bilgi Yer Tutucusu 5">
            <a:extLst>
              <a:ext uri="{FF2B5EF4-FFF2-40B4-BE49-F238E27FC236}">
                <a16:creationId xmlns:a16="http://schemas.microsoft.com/office/drawing/2014/main" id="{067C779F-A57C-F276-50F8-E0865DA675ED}"/>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32EBC184-B48E-7267-A7F2-C99C4ACFD24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177615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DC5C46-E042-5E67-CF4B-74FB1650AFA5}"/>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845BC5-3A01-0291-DD81-86C6033F50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12826D79-B542-C691-2EE0-BCC3302F84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15D3EF0-4119-AC70-220B-90B5E8712AA2}"/>
              </a:ext>
            </a:extLst>
          </p:cNvPr>
          <p:cNvSpPr>
            <a:spLocks noGrp="1"/>
          </p:cNvSpPr>
          <p:nvPr>
            <p:ph type="dt" sz="half" idx="10"/>
          </p:nvPr>
        </p:nvSpPr>
        <p:spPr/>
        <p:txBody>
          <a:bodyPr/>
          <a:lstStyle/>
          <a:p>
            <a:fld id="{C3D0FA2D-907E-4DF6-9256-6ECCEFC2D69C}" type="datetime1">
              <a:rPr lang="tr-TR" smtClean="0"/>
              <a:t>21.05.2024</a:t>
            </a:fld>
            <a:endParaRPr lang="tr-TR"/>
          </a:p>
        </p:txBody>
      </p:sp>
      <p:sp>
        <p:nvSpPr>
          <p:cNvPr id="6" name="Alt Bilgi Yer Tutucusu 5">
            <a:extLst>
              <a:ext uri="{FF2B5EF4-FFF2-40B4-BE49-F238E27FC236}">
                <a16:creationId xmlns:a16="http://schemas.microsoft.com/office/drawing/2014/main" id="{8495E6E6-ADD3-A445-4599-9CDD8A0A09E7}"/>
              </a:ext>
            </a:extLst>
          </p:cNvPr>
          <p:cNvSpPr>
            <a:spLocks noGrp="1"/>
          </p:cNvSpPr>
          <p:nvPr>
            <p:ph type="ftr" sz="quarter" idx="11"/>
          </p:nvPr>
        </p:nvSpPr>
        <p:spPr/>
        <p:txBody>
          <a:bodyPr/>
          <a:lstStyle/>
          <a:p>
            <a:r>
              <a:rPr lang="tr-TR"/>
              <a:t>hakanozyildiz@gmail.com</a:t>
            </a:r>
          </a:p>
        </p:txBody>
      </p:sp>
      <p:sp>
        <p:nvSpPr>
          <p:cNvPr id="7" name="Slayt Numarası Yer Tutucusu 6">
            <a:extLst>
              <a:ext uri="{FF2B5EF4-FFF2-40B4-BE49-F238E27FC236}">
                <a16:creationId xmlns:a16="http://schemas.microsoft.com/office/drawing/2014/main" id="{8FFC0057-DFBC-8B29-500C-E9B36D8BA102}"/>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271841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34C357-36C1-F25E-8E5D-F2C41433F6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94FD20E-7D7B-738D-322B-B21DA23C7B1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75E455-4A8F-3EAD-0196-CDFD47C37BEB}"/>
              </a:ext>
            </a:extLst>
          </p:cNvPr>
          <p:cNvSpPr>
            <a:spLocks noGrp="1"/>
          </p:cNvSpPr>
          <p:nvPr>
            <p:ph type="dt" sz="half" idx="10"/>
          </p:nvPr>
        </p:nvSpPr>
        <p:spPr/>
        <p:txBody>
          <a:bodyPr/>
          <a:lstStyle/>
          <a:p>
            <a:fld id="{77471989-9D5C-4EA2-B5EF-7E699A29493C}" type="datetime1">
              <a:rPr lang="tr-TR" smtClean="0"/>
              <a:t>21.05.2024</a:t>
            </a:fld>
            <a:endParaRPr lang="tr-TR"/>
          </a:p>
        </p:txBody>
      </p:sp>
      <p:sp>
        <p:nvSpPr>
          <p:cNvPr id="5" name="Alt Bilgi Yer Tutucusu 4">
            <a:extLst>
              <a:ext uri="{FF2B5EF4-FFF2-40B4-BE49-F238E27FC236}">
                <a16:creationId xmlns:a16="http://schemas.microsoft.com/office/drawing/2014/main" id="{726C0B96-A5F3-F77A-11A0-42606BF4D88F}"/>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91C3F47E-C606-14B7-D933-9ECCF733EA2B}"/>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288038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B95C592-8329-68A1-C45C-9C47CF38498D}"/>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941AC34-4A8F-E808-A8DD-EA193E9B00E1}"/>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5CE86C5-E2D8-45F7-A9AE-9E21E595A274}"/>
              </a:ext>
            </a:extLst>
          </p:cNvPr>
          <p:cNvSpPr>
            <a:spLocks noGrp="1"/>
          </p:cNvSpPr>
          <p:nvPr>
            <p:ph type="dt" sz="half" idx="10"/>
          </p:nvPr>
        </p:nvSpPr>
        <p:spPr/>
        <p:txBody>
          <a:bodyPr/>
          <a:lstStyle/>
          <a:p>
            <a:fld id="{A9D9B1EA-696D-49E0-8771-5C3CD3D8C253}" type="datetime1">
              <a:rPr lang="tr-TR" smtClean="0"/>
              <a:t>21.05.2024</a:t>
            </a:fld>
            <a:endParaRPr lang="tr-TR"/>
          </a:p>
        </p:txBody>
      </p:sp>
      <p:sp>
        <p:nvSpPr>
          <p:cNvPr id="5" name="Alt Bilgi Yer Tutucusu 4">
            <a:extLst>
              <a:ext uri="{FF2B5EF4-FFF2-40B4-BE49-F238E27FC236}">
                <a16:creationId xmlns:a16="http://schemas.microsoft.com/office/drawing/2014/main" id="{5CC2EE68-2DD4-92E1-AC4D-184C2706D130}"/>
              </a:ext>
            </a:extLst>
          </p:cNvPr>
          <p:cNvSpPr>
            <a:spLocks noGrp="1"/>
          </p:cNvSpPr>
          <p:nvPr>
            <p:ph type="ftr" sz="quarter" idx="11"/>
          </p:nvPr>
        </p:nvSpPr>
        <p:spPr/>
        <p:txBody>
          <a:bodyPr/>
          <a:lstStyle/>
          <a:p>
            <a:r>
              <a:rPr lang="tr-TR"/>
              <a:t>hakanozyildiz@gmail.com</a:t>
            </a:r>
          </a:p>
        </p:txBody>
      </p:sp>
      <p:sp>
        <p:nvSpPr>
          <p:cNvPr id="6" name="Slayt Numarası Yer Tutucusu 5">
            <a:extLst>
              <a:ext uri="{FF2B5EF4-FFF2-40B4-BE49-F238E27FC236}">
                <a16:creationId xmlns:a16="http://schemas.microsoft.com/office/drawing/2014/main" id="{48F4C326-B34E-1855-B36B-2AC850E360CD}"/>
              </a:ext>
            </a:extLst>
          </p:cNvPr>
          <p:cNvSpPr>
            <a:spLocks noGrp="1"/>
          </p:cNvSpPr>
          <p:nvPr>
            <p:ph type="sldNum" sz="quarter" idx="12"/>
          </p:nvPr>
        </p:nvSpPr>
        <p:spPr/>
        <p:txBody>
          <a:bodyPr/>
          <a:lstStyle/>
          <a:p>
            <a:fld id="{9FA32602-9AEC-46F3-91CE-ED9348E4C8B2}" type="slidenum">
              <a:rPr lang="tr-TR" smtClean="0"/>
              <a:t>‹#›</a:t>
            </a:fld>
            <a:endParaRPr lang="tr-TR"/>
          </a:p>
        </p:txBody>
      </p:sp>
    </p:spTree>
    <p:extLst>
      <p:ext uri="{BB962C8B-B14F-4D97-AF65-F5344CB8AC3E}">
        <p14:creationId xmlns:p14="http://schemas.microsoft.com/office/powerpoint/2010/main" val="385047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879E4411-9508-B9A3-DE1A-7631DA9D81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483A23A-44BB-823B-5C84-36A51C281892}"/>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BE52FE8C-9F2A-F1A5-549E-277B9944637A}"/>
              </a:ext>
            </a:extLst>
          </p:cNvPr>
          <p:cNvSpPr>
            <a:spLocks noGrp="1" noChangeArrowheads="1"/>
          </p:cNvSpPr>
          <p:nvPr>
            <p:ph type="sldNum" sz="quarter" idx="12"/>
          </p:nvPr>
        </p:nvSpPr>
        <p:spPr>
          <a:ln/>
        </p:spPr>
        <p:txBody>
          <a:bodyPr/>
          <a:lstStyle>
            <a:lvl1pPr>
              <a:defRPr/>
            </a:lvl1pPr>
          </a:lstStyle>
          <a:p>
            <a:pPr>
              <a:defRPr/>
            </a:pPr>
            <a:fld id="{86F3F347-3474-374B-86C5-ECA70FD3240A}" type="slidenum">
              <a:rPr lang="en-GB" altLang="tr-TR"/>
              <a:pPr>
                <a:defRPr/>
              </a:pPr>
              <a:t>‹#›</a:t>
            </a:fld>
            <a:endParaRPr lang="en-GB" altLang="tr-TR"/>
          </a:p>
        </p:txBody>
      </p:sp>
    </p:spTree>
    <p:extLst>
      <p:ext uri="{BB962C8B-B14F-4D97-AF65-F5344CB8AC3E}">
        <p14:creationId xmlns:p14="http://schemas.microsoft.com/office/powerpoint/2010/main" val="203957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09C70C68-06E3-85A6-2082-3AE4D8F75CE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33DBAC9-9B59-277E-8137-CF5498EE220D}"/>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9" name="Rectangle 6">
            <a:extLst>
              <a:ext uri="{FF2B5EF4-FFF2-40B4-BE49-F238E27FC236}">
                <a16:creationId xmlns:a16="http://schemas.microsoft.com/office/drawing/2014/main" id="{C6A60A15-FF76-F968-C2FA-3867767A91AC}"/>
              </a:ext>
            </a:extLst>
          </p:cNvPr>
          <p:cNvSpPr>
            <a:spLocks noGrp="1" noChangeArrowheads="1"/>
          </p:cNvSpPr>
          <p:nvPr>
            <p:ph type="sldNum" sz="quarter" idx="12"/>
          </p:nvPr>
        </p:nvSpPr>
        <p:spPr>
          <a:ln/>
        </p:spPr>
        <p:txBody>
          <a:bodyPr/>
          <a:lstStyle>
            <a:lvl1pPr>
              <a:defRPr/>
            </a:lvl1pPr>
          </a:lstStyle>
          <a:p>
            <a:pPr>
              <a:defRPr/>
            </a:pPr>
            <a:fld id="{528297BA-0C3D-534C-872D-C2B22F452815}" type="slidenum">
              <a:rPr lang="en-GB" altLang="tr-TR"/>
              <a:pPr>
                <a:defRPr/>
              </a:pPr>
              <a:t>‹#›</a:t>
            </a:fld>
            <a:endParaRPr lang="en-GB" altLang="tr-TR"/>
          </a:p>
        </p:txBody>
      </p:sp>
    </p:spTree>
    <p:extLst>
      <p:ext uri="{BB962C8B-B14F-4D97-AF65-F5344CB8AC3E}">
        <p14:creationId xmlns:p14="http://schemas.microsoft.com/office/powerpoint/2010/main" val="291288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A1960935-FF14-CFFD-25C5-BF352CD0C0C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6D843B1-2847-77A4-97DB-46CE1D61A50A}"/>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5" name="Rectangle 6">
            <a:extLst>
              <a:ext uri="{FF2B5EF4-FFF2-40B4-BE49-F238E27FC236}">
                <a16:creationId xmlns:a16="http://schemas.microsoft.com/office/drawing/2014/main" id="{116D8E1B-7985-6656-091B-C179C866B16A}"/>
              </a:ext>
            </a:extLst>
          </p:cNvPr>
          <p:cNvSpPr>
            <a:spLocks noGrp="1" noChangeArrowheads="1"/>
          </p:cNvSpPr>
          <p:nvPr>
            <p:ph type="sldNum" sz="quarter" idx="12"/>
          </p:nvPr>
        </p:nvSpPr>
        <p:spPr>
          <a:ln/>
        </p:spPr>
        <p:txBody>
          <a:bodyPr/>
          <a:lstStyle>
            <a:lvl1pPr>
              <a:defRPr/>
            </a:lvl1pPr>
          </a:lstStyle>
          <a:p>
            <a:pPr>
              <a:defRPr/>
            </a:pPr>
            <a:fld id="{B16F9BB8-C042-5445-82D4-1A91A28F5AF2}" type="slidenum">
              <a:rPr lang="en-GB" altLang="tr-TR"/>
              <a:pPr>
                <a:defRPr/>
              </a:pPr>
              <a:t>‹#›</a:t>
            </a:fld>
            <a:endParaRPr lang="en-GB" altLang="tr-TR"/>
          </a:p>
        </p:txBody>
      </p:sp>
    </p:spTree>
    <p:extLst>
      <p:ext uri="{BB962C8B-B14F-4D97-AF65-F5344CB8AC3E}">
        <p14:creationId xmlns:p14="http://schemas.microsoft.com/office/powerpoint/2010/main" val="138927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17FA3E-6A8C-0FE5-521D-0147097C953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DDC3FB4-A07D-C23A-EC37-90F1AC6665CA}"/>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4" name="Rectangle 6">
            <a:extLst>
              <a:ext uri="{FF2B5EF4-FFF2-40B4-BE49-F238E27FC236}">
                <a16:creationId xmlns:a16="http://schemas.microsoft.com/office/drawing/2014/main" id="{6B2B374A-E8EC-5F98-CFC6-B3D5987F97F1}"/>
              </a:ext>
            </a:extLst>
          </p:cNvPr>
          <p:cNvSpPr>
            <a:spLocks noGrp="1" noChangeArrowheads="1"/>
          </p:cNvSpPr>
          <p:nvPr>
            <p:ph type="sldNum" sz="quarter" idx="12"/>
          </p:nvPr>
        </p:nvSpPr>
        <p:spPr>
          <a:ln/>
        </p:spPr>
        <p:txBody>
          <a:bodyPr/>
          <a:lstStyle>
            <a:lvl1pPr>
              <a:defRPr/>
            </a:lvl1pPr>
          </a:lstStyle>
          <a:p>
            <a:pPr>
              <a:defRPr/>
            </a:pPr>
            <a:fld id="{75B2DC83-5A87-0E45-9A0A-2C0C355A026E}" type="slidenum">
              <a:rPr lang="en-GB" altLang="tr-TR"/>
              <a:pPr>
                <a:defRPr/>
              </a:pPr>
              <a:t>‹#›</a:t>
            </a:fld>
            <a:endParaRPr lang="en-GB" altLang="tr-TR"/>
          </a:p>
        </p:txBody>
      </p:sp>
    </p:spTree>
    <p:extLst>
      <p:ext uri="{BB962C8B-B14F-4D97-AF65-F5344CB8AC3E}">
        <p14:creationId xmlns:p14="http://schemas.microsoft.com/office/powerpoint/2010/main" val="139062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9011AE7-7919-4D67-A204-C472B1D2A2A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CA5E5A6-8023-4CED-C60F-D1ADE13C80BE}"/>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E2802D45-027F-5D3C-5CAC-171B627EE525}"/>
              </a:ext>
            </a:extLst>
          </p:cNvPr>
          <p:cNvSpPr>
            <a:spLocks noGrp="1" noChangeArrowheads="1"/>
          </p:cNvSpPr>
          <p:nvPr>
            <p:ph type="sldNum" sz="quarter" idx="12"/>
          </p:nvPr>
        </p:nvSpPr>
        <p:spPr>
          <a:ln/>
        </p:spPr>
        <p:txBody>
          <a:bodyPr/>
          <a:lstStyle>
            <a:lvl1pPr>
              <a:defRPr/>
            </a:lvl1pPr>
          </a:lstStyle>
          <a:p>
            <a:pPr>
              <a:defRPr/>
            </a:pPr>
            <a:fld id="{B7E2C10D-C865-604F-A43F-030148042E32}" type="slidenum">
              <a:rPr lang="en-GB" altLang="tr-TR"/>
              <a:pPr>
                <a:defRPr/>
              </a:pPr>
              <a:t>‹#›</a:t>
            </a:fld>
            <a:endParaRPr lang="en-GB" altLang="tr-TR"/>
          </a:p>
        </p:txBody>
      </p:sp>
    </p:spTree>
    <p:extLst>
      <p:ext uri="{BB962C8B-B14F-4D97-AF65-F5344CB8AC3E}">
        <p14:creationId xmlns:p14="http://schemas.microsoft.com/office/powerpoint/2010/main" val="94495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1169470F-EDEE-3CBB-CC93-70E7C032731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447270F-FF68-A18D-BF54-772F079E5F8E}"/>
              </a:ext>
            </a:extLst>
          </p:cNvPr>
          <p:cNvSpPr>
            <a:spLocks noGrp="1" noChangeArrowheads="1"/>
          </p:cNvSpPr>
          <p:nvPr>
            <p:ph type="ftr" sz="quarter" idx="11"/>
          </p:nvPr>
        </p:nvSpPr>
        <p:spPr>
          <a:ln/>
        </p:spPr>
        <p:txBody>
          <a:bodyPr/>
          <a:lstStyle>
            <a:lvl1pPr>
              <a:defRPr/>
            </a:lvl1pPr>
          </a:lstStyle>
          <a:p>
            <a:pPr>
              <a:defRPr/>
            </a:pPr>
            <a:r>
              <a:rPr lang="en-GB"/>
              <a:t>www.hozyildiz.com</a:t>
            </a:r>
          </a:p>
        </p:txBody>
      </p:sp>
      <p:sp>
        <p:nvSpPr>
          <p:cNvPr id="7" name="Rectangle 6">
            <a:extLst>
              <a:ext uri="{FF2B5EF4-FFF2-40B4-BE49-F238E27FC236}">
                <a16:creationId xmlns:a16="http://schemas.microsoft.com/office/drawing/2014/main" id="{C6B291FF-CA12-356D-60A0-29B6E04442B5}"/>
              </a:ext>
            </a:extLst>
          </p:cNvPr>
          <p:cNvSpPr>
            <a:spLocks noGrp="1" noChangeArrowheads="1"/>
          </p:cNvSpPr>
          <p:nvPr>
            <p:ph type="sldNum" sz="quarter" idx="12"/>
          </p:nvPr>
        </p:nvSpPr>
        <p:spPr>
          <a:ln/>
        </p:spPr>
        <p:txBody>
          <a:bodyPr/>
          <a:lstStyle>
            <a:lvl1pPr>
              <a:defRPr/>
            </a:lvl1pPr>
          </a:lstStyle>
          <a:p>
            <a:pPr>
              <a:defRPr/>
            </a:pPr>
            <a:fld id="{B22F7B05-8CB7-AC48-9A7F-3CBF21913022}" type="slidenum">
              <a:rPr lang="en-GB" altLang="tr-TR"/>
              <a:pPr>
                <a:defRPr/>
              </a:pPr>
              <a:t>‹#›</a:t>
            </a:fld>
            <a:endParaRPr lang="en-GB" altLang="tr-TR"/>
          </a:p>
        </p:txBody>
      </p:sp>
    </p:spTree>
    <p:extLst>
      <p:ext uri="{BB962C8B-B14F-4D97-AF65-F5344CB8AC3E}">
        <p14:creationId xmlns:p14="http://schemas.microsoft.com/office/powerpoint/2010/main" val="314870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E8E5DF-8360-6256-0394-151E5E77D4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tr-TR"/>
              <a:t>Click to edit Master title style</a:t>
            </a:r>
          </a:p>
        </p:txBody>
      </p:sp>
      <p:sp>
        <p:nvSpPr>
          <p:cNvPr id="1027" name="Rectangle 3">
            <a:extLst>
              <a:ext uri="{FF2B5EF4-FFF2-40B4-BE49-F238E27FC236}">
                <a16:creationId xmlns:a16="http://schemas.microsoft.com/office/drawing/2014/main" id="{7DEC074D-148A-424E-8181-3310A389C41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tr-TR"/>
              <a:t>Click to edit Master text styles</a:t>
            </a:r>
          </a:p>
          <a:p>
            <a:pPr lvl="1"/>
            <a:r>
              <a:rPr lang="en-GB" altLang="tr-TR"/>
              <a:t>Second level</a:t>
            </a:r>
          </a:p>
          <a:p>
            <a:pPr lvl="2"/>
            <a:r>
              <a:rPr lang="en-GB" altLang="tr-TR"/>
              <a:t>Third level</a:t>
            </a:r>
          </a:p>
          <a:p>
            <a:pPr lvl="3"/>
            <a:r>
              <a:rPr lang="en-GB" altLang="tr-TR"/>
              <a:t>Fourth level</a:t>
            </a:r>
          </a:p>
          <a:p>
            <a:pPr lvl="4"/>
            <a:r>
              <a:rPr lang="en-GB" altLang="tr-TR"/>
              <a:t>Fifth level</a:t>
            </a:r>
          </a:p>
        </p:txBody>
      </p:sp>
      <p:sp>
        <p:nvSpPr>
          <p:cNvPr id="1028" name="Rectangle 4">
            <a:extLst>
              <a:ext uri="{FF2B5EF4-FFF2-40B4-BE49-F238E27FC236}">
                <a16:creationId xmlns:a16="http://schemas.microsoft.com/office/drawing/2014/main" id="{43CDA6D0-60BE-8ADF-4847-7912E8DA638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177E34A2-0CD7-FD45-7BD9-A72D1978705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mn-ea"/>
                <a:cs typeface="+mn-cs"/>
              </a:defRPr>
            </a:lvl1pPr>
          </a:lstStyle>
          <a:p>
            <a:pPr>
              <a:defRPr/>
            </a:pPr>
            <a:r>
              <a:rPr lang="en-GB"/>
              <a:t>www.hozyildiz.com</a:t>
            </a:r>
          </a:p>
        </p:txBody>
      </p:sp>
      <p:sp>
        <p:nvSpPr>
          <p:cNvPr id="1030" name="Rectangle 6">
            <a:extLst>
              <a:ext uri="{FF2B5EF4-FFF2-40B4-BE49-F238E27FC236}">
                <a16:creationId xmlns:a16="http://schemas.microsoft.com/office/drawing/2014/main" id="{FBE286CD-8B0C-18FC-5A70-E8E5CF70D44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E01CAF80-0DDF-504E-8B39-54A389C92A30}" type="slidenum">
              <a:rPr lang="en-GB" altLang="tr-TR"/>
              <a:pPr>
                <a:defRPr/>
              </a:pPr>
              <a:t>‹#›</a:t>
            </a:fld>
            <a:endParaRPr lang="en-GB"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FB61F8-AEA1-C848-BDB6-52656519CA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DC24C3-74AD-964B-8E06-2DE75DC67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5A6763-C18F-8A4D-8955-0BB1F9D901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868081-6B40-4116-95E1-355E53754ECC}" type="datetime1">
              <a:rPr lang="tr-TR" smtClean="0"/>
              <a:t>21.05.2024</a:t>
            </a:fld>
            <a:endParaRPr lang="tr-TR"/>
          </a:p>
        </p:txBody>
      </p:sp>
      <p:sp>
        <p:nvSpPr>
          <p:cNvPr id="5" name="Alt Bilgi Yer Tutucusu 4">
            <a:extLst>
              <a:ext uri="{FF2B5EF4-FFF2-40B4-BE49-F238E27FC236}">
                <a16:creationId xmlns:a16="http://schemas.microsoft.com/office/drawing/2014/main" id="{8773AE1F-33F4-9F4D-912B-4BB20A08C2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tr-TR"/>
              <a:t>hakanozyildiz@gmail.com</a:t>
            </a:r>
          </a:p>
        </p:txBody>
      </p:sp>
      <p:sp>
        <p:nvSpPr>
          <p:cNvPr id="6" name="Slayt Numarası Yer Tutucusu 5">
            <a:extLst>
              <a:ext uri="{FF2B5EF4-FFF2-40B4-BE49-F238E27FC236}">
                <a16:creationId xmlns:a16="http://schemas.microsoft.com/office/drawing/2014/main" id="{1CCC70ED-6077-9F4A-AD10-96EBBE1AFA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BDDDB-7BFB-384C-9B9A-9191CB08F95F}" type="slidenum">
              <a:rPr lang="tr-TR" smtClean="0"/>
              <a:t>‹#›</a:t>
            </a:fld>
            <a:endParaRPr lang="tr-TR"/>
          </a:p>
        </p:txBody>
      </p:sp>
    </p:spTree>
    <p:extLst>
      <p:ext uri="{BB962C8B-B14F-4D97-AF65-F5344CB8AC3E}">
        <p14:creationId xmlns:p14="http://schemas.microsoft.com/office/powerpoint/2010/main" val="237894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F4DE287-589A-D446-B005-474C5B539B9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E316ED0-AFA4-CB91-2052-1227567E5A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BB5717-3398-382E-5D8A-AC9A8538B1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5CB59BB-0996-45B9-8604-949C50806801}" type="datetime1">
              <a:rPr lang="tr-TR" smtClean="0"/>
              <a:t>21.05.2024</a:t>
            </a:fld>
            <a:endParaRPr lang="tr-TR"/>
          </a:p>
        </p:txBody>
      </p:sp>
      <p:sp>
        <p:nvSpPr>
          <p:cNvPr id="5" name="Alt Bilgi Yer Tutucusu 4">
            <a:extLst>
              <a:ext uri="{FF2B5EF4-FFF2-40B4-BE49-F238E27FC236}">
                <a16:creationId xmlns:a16="http://schemas.microsoft.com/office/drawing/2014/main" id="{02ED5251-D2A6-0A1C-082E-DE173CA3EC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tr-TR"/>
              <a:t>hakanozyildiz@gmail.com</a:t>
            </a:r>
          </a:p>
        </p:txBody>
      </p:sp>
      <p:sp>
        <p:nvSpPr>
          <p:cNvPr id="6" name="Slayt Numarası Yer Tutucusu 5">
            <a:extLst>
              <a:ext uri="{FF2B5EF4-FFF2-40B4-BE49-F238E27FC236}">
                <a16:creationId xmlns:a16="http://schemas.microsoft.com/office/drawing/2014/main" id="{66558E1D-88DC-A6AD-9F92-A1833772E1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FA32602-9AEC-46F3-91CE-ED9348E4C8B2}" type="slidenum">
              <a:rPr lang="tr-TR" smtClean="0"/>
              <a:t>‹#›</a:t>
            </a:fld>
            <a:endParaRPr lang="tr-TR"/>
          </a:p>
        </p:txBody>
      </p:sp>
    </p:spTree>
    <p:extLst>
      <p:ext uri="{BB962C8B-B14F-4D97-AF65-F5344CB8AC3E}">
        <p14:creationId xmlns:p14="http://schemas.microsoft.com/office/powerpoint/2010/main" val="14831848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hozyildiz.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tcmb.gov.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arama.ensonhaber.com/arama/?q=alt%C4%B1n" TargetMode="External"/><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hyperlink" Target="http://arama.ensonhaber.com/arama/?q=Alt%C4%B1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a:extLst>
              <a:ext uri="{FF2B5EF4-FFF2-40B4-BE49-F238E27FC236}">
                <a16:creationId xmlns:a16="http://schemas.microsoft.com/office/drawing/2014/main" id="{73370C4B-76D4-65B9-1114-B888AFA74D22}"/>
              </a:ext>
            </a:extLst>
          </p:cNvPr>
          <p:cNvSpPr>
            <a:spLocks noGrp="1" noChangeArrowheads="1"/>
          </p:cNvSpPr>
          <p:nvPr>
            <p:ph type="ctrTitle"/>
          </p:nvPr>
        </p:nvSpPr>
        <p:spPr>
          <a:xfrm>
            <a:off x="685800" y="1341438"/>
            <a:ext cx="7772400" cy="2259012"/>
          </a:xfrm>
        </p:spPr>
        <p:txBody>
          <a:bodyPr/>
          <a:lstStyle/>
          <a:p>
            <a:pPr eaLnBrk="1" hangingPunct="1"/>
            <a:r>
              <a:rPr lang="tr-TR" altLang="tr-TR" sz="4800" b="1">
                <a:ea typeface="ＭＳ Ｐゴシック" panose="020B0600070205080204" pitchFamily="34" charset="-128"/>
              </a:rPr>
              <a:t>Ödemeler Dengesi</a:t>
            </a:r>
            <a:br>
              <a:rPr lang="tr-TR" altLang="tr-TR" sz="4800" b="1">
                <a:ea typeface="ＭＳ Ｐゴシック" panose="020B0600070205080204" pitchFamily="34" charset="-128"/>
              </a:rPr>
            </a:br>
            <a:r>
              <a:rPr lang="tr-TR" altLang="tr-TR" sz="4800" b="1">
                <a:ea typeface="ＭＳ Ｐゴシック" panose="020B0600070205080204" pitchFamily="34" charset="-128"/>
              </a:rPr>
              <a:t>ve Uluslararası Yatırım Pozisyonu</a:t>
            </a:r>
          </a:p>
        </p:txBody>
      </p:sp>
      <p:sp>
        <p:nvSpPr>
          <p:cNvPr id="15362" name="Rectangle 5">
            <a:extLst>
              <a:ext uri="{FF2B5EF4-FFF2-40B4-BE49-F238E27FC236}">
                <a16:creationId xmlns:a16="http://schemas.microsoft.com/office/drawing/2014/main" id="{CB6C7A91-8E37-0F2B-3E59-2CA3E236C8B5}"/>
              </a:ext>
            </a:extLst>
          </p:cNvPr>
          <p:cNvSpPr>
            <a:spLocks noGrp="1" noChangeArrowheads="1"/>
          </p:cNvSpPr>
          <p:nvPr>
            <p:ph type="subTitle" idx="1"/>
          </p:nvPr>
        </p:nvSpPr>
        <p:spPr>
          <a:xfrm>
            <a:off x="1371600" y="3886200"/>
            <a:ext cx="6400800" cy="1703388"/>
          </a:xfrm>
        </p:spPr>
        <p:txBody>
          <a:bodyPr/>
          <a:lstStyle/>
          <a:p>
            <a:pPr eaLnBrk="1" hangingPunct="1"/>
            <a:r>
              <a:rPr lang="tr-TR" altLang="tr-TR" b="1" dirty="0">
                <a:solidFill>
                  <a:srgbClr val="FF0000"/>
                </a:solidFill>
                <a:ea typeface="ＭＳ Ｐゴシック" panose="020B0600070205080204" pitchFamily="34" charset="-128"/>
              </a:rPr>
              <a:t>R. Hakan ÖZYILDIZ</a:t>
            </a:r>
          </a:p>
          <a:p>
            <a:pPr eaLnBrk="1" hangingPunct="1"/>
            <a:r>
              <a:rPr lang="tr-TR" altLang="tr-TR" sz="1800" b="1" dirty="0">
                <a:ea typeface="ＭＳ Ｐゴシック" panose="020B0600070205080204" pitchFamily="34" charset="-128"/>
              </a:rPr>
              <a:t>2024</a:t>
            </a:r>
          </a:p>
          <a:p>
            <a:pPr eaLnBrk="1" hangingPunct="1"/>
            <a:r>
              <a:rPr lang="tr-TR" altLang="tr-TR" sz="1800" b="1" dirty="0">
                <a:ea typeface="ＭＳ Ｐゴシック" panose="020B0600070205080204" pitchFamily="34" charset="-128"/>
                <a:hlinkClick r:id="rId3"/>
              </a:rPr>
              <a:t>hakanozyildiz@gmail.com</a:t>
            </a:r>
            <a:endParaRPr lang="tr-TR" altLang="tr-TR" sz="1800" b="1" dirty="0">
              <a:ea typeface="ＭＳ Ｐゴシック" panose="020B0600070205080204" pitchFamily="34" charset="-128"/>
            </a:endParaRPr>
          </a:p>
          <a:p>
            <a:pPr eaLnBrk="1" hangingPunct="1"/>
            <a:r>
              <a:rPr lang="tr-TR" altLang="tr-TR" sz="1800" b="1" dirty="0">
                <a:ea typeface="ＭＳ Ｐゴシック" panose="020B0600070205080204" pitchFamily="34" charset="-128"/>
                <a:hlinkClick r:id="rId4"/>
              </a:rPr>
              <a:t>www.hozyildiz.com</a:t>
            </a:r>
            <a:endParaRPr lang="tr-TR" altLang="tr-TR" sz="1800" b="1" dirty="0">
              <a:ea typeface="ＭＳ Ｐゴシック" panose="020B0600070205080204" pitchFamily="34" charset="-128"/>
            </a:endParaRPr>
          </a:p>
          <a:p>
            <a:pPr eaLnBrk="1" hangingPunct="1"/>
            <a:endParaRPr lang="tr-TR" altLang="tr-TR" sz="1800" b="1" dirty="0">
              <a:ea typeface="ＭＳ Ｐゴシック" panose="020B0600070205080204" pitchFamily="34" charset="-128"/>
            </a:endParaRPr>
          </a:p>
          <a:p>
            <a:pPr eaLnBrk="1" hangingPunct="1"/>
            <a:endParaRPr lang="tr-TR" altLang="tr-TR" sz="1800" b="1"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E6FDEB6A-325E-0839-E99F-0F84A119C58E}"/>
              </a:ext>
            </a:extLst>
          </p:cNvPr>
          <p:cNvSpPr>
            <a:spLocks noGrp="1" noChangeArrowheads="1"/>
          </p:cNvSpPr>
          <p:nvPr>
            <p:ph type="title"/>
          </p:nvPr>
        </p:nvSpPr>
        <p:spPr/>
        <p:txBody>
          <a:bodyPr/>
          <a:lstStyle/>
          <a:p>
            <a:r>
              <a:rPr lang="tr-TR" altLang="tr-TR" sz="2000">
                <a:ea typeface="ＭＳ Ｐゴシック" panose="020B0600070205080204" pitchFamily="34" charset="-128"/>
              </a:rPr>
              <a:t>CARİ İŞLEMLER DENGESİ VE YURTİÇİ TASARRUFLAR</a:t>
            </a:r>
          </a:p>
        </p:txBody>
      </p:sp>
      <p:sp>
        <p:nvSpPr>
          <p:cNvPr id="23554" name="Content Placeholder 2">
            <a:extLst>
              <a:ext uri="{FF2B5EF4-FFF2-40B4-BE49-F238E27FC236}">
                <a16:creationId xmlns:a16="http://schemas.microsoft.com/office/drawing/2014/main" id="{A2B0F97A-95C2-D082-76B2-933286284E88}"/>
              </a:ext>
            </a:extLst>
          </p:cNvPr>
          <p:cNvSpPr>
            <a:spLocks noGrp="1" noChangeArrowheads="1"/>
          </p:cNvSpPr>
          <p:nvPr>
            <p:ph idx="1"/>
          </p:nvPr>
        </p:nvSpPr>
        <p:spPr/>
        <p:txBody>
          <a:bodyPr/>
          <a:lstStyle/>
          <a:p>
            <a:r>
              <a:rPr lang="tr-TR" altLang="tr-TR" sz="2800">
                <a:ea typeface="ＭＳ Ｐゴシック" panose="020B0600070205080204" pitchFamily="34" charset="-128"/>
              </a:rPr>
              <a:t>Milli gelir;</a:t>
            </a:r>
          </a:p>
          <a:p>
            <a:pPr lvl="1"/>
            <a:r>
              <a:rPr lang="tr-TR" altLang="tr-TR" sz="2400">
                <a:ea typeface="ＭＳ Ｐゴシック" panose="020B0600070205080204" pitchFamily="34" charset="-128"/>
              </a:rPr>
              <a:t>Y= C+I+G+(X-M) (1)</a:t>
            </a:r>
          </a:p>
          <a:p>
            <a:pPr lvl="2"/>
            <a:r>
              <a:rPr lang="tr-TR" altLang="tr-TR" sz="2000">
                <a:ea typeface="ＭＳ Ｐゴシック" panose="020B0600070205080204" pitchFamily="34" charset="-128"/>
              </a:rPr>
              <a:t>Y = Milli Gelir</a:t>
            </a:r>
          </a:p>
          <a:p>
            <a:pPr lvl="2"/>
            <a:r>
              <a:rPr lang="tr-TR" altLang="tr-TR" sz="2000">
                <a:ea typeface="ＭＳ Ｐゴシック" panose="020B0600070205080204" pitchFamily="34" charset="-128"/>
              </a:rPr>
              <a:t>C = Toplam Tüketim</a:t>
            </a:r>
          </a:p>
          <a:p>
            <a:pPr lvl="2"/>
            <a:r>
              <a:rPr lang="tr-TR" altLang="tr-TR" sz="2000">
                <a:ea typeface="ＭＳ Ｐゴシック" panose="020B0600070205080204" pitchFamily="34" charset="-128"/>
              </a:rPr>
              <a:t>I = Toplam Yatırım</a:t>
            </a:r>
          </a:p>
          <a:p>
            <a:pPr lvl="2"/>
            <a:r>
              <a:rPr lang="tr-TR" altLang="tr-TR" sz="2000">
                <a:ea typeface="ＭＳ Ｐゴシック" panose="020B0600070205080204" pitchFamily="34" charset="-128"/>
              </a:rPr>
              <a:t>G = Devlet Harcamaları</a:t>
            </a:r>
          </a:p>
          <a:p>
            <a:pPr lvl="2"/>
            <a:r>
              <a:rPr lang="tr-TR" altLang="tr-TR" sz="2000">
                <a:ea typeface="ＭＳ Ｐゴシック" panose="020B0600070205080204" pitchFamily="34" charset="-128"/>
              </a:rPr>
              <a:t>X = İhracat (toplam döviz gelirleri)</a:t>
            </a:r>
          </a:p>
          <a:p>
            <a:pPr lvl="2"/>
            <a:r>
              <a:rPr lang="tr-TR" altLang="tr-TR" sz="2000">
                <a:ea typeface="ＭＳ Ｐゴシック" panose="020B0600070205080204" pitchFamily="34" charset="-128"/>
              </a:rPr>
              <a:t>M = İthalat ( toplam döviz giderleri)</a:t>
            </a:r>
          </a:p>
          <a:p>
            <a:pPr lvl="1"/>
            <a:r>
              <a:rPr lang="tr-TR" altLang="tr-TR">
                <a:ea typeface="ＭＳ Ｐゴシック" panose="020B0600070205080204" pitchFamily="34" charset="-128"/>
              </a:rPr>
              <a:t>(X-M) = cari işlemler dengesi</a:t>
            </a:r>
          </a:p>
        </p:txBody>
      </p:sp>
      <p:sp>
        <p:nvSpPr>
          <p:cNvPr id="4" name="Footer Placeholder 3">
            <a:extLst>
              <a:ext uri="{FF2B5EF4-FFF2-40B4-BE49-F238E27FC236}">
                <a16:creationId xmlns:a16="http://schemas.microsoft.com/office/drawing/2014/main" id="{CC4033BB-A283-B085-AA9F-27AEDACAD31A}"/>
              </a:ext>
            </a:extLst>
          </p:cNvPr>
          <p:cNvSpPr>
            <a:spLocks noGrp="1"/>
          </p:cNvSpPr>
          <p:nvPr>
            <p:ph type="ftr" sz="quarter" idx="11"/>
          </p:nvPr>
        </p:nvSpPr>
        <p:spPr/>
        <p:txBody>
          <a:bodyPr/>
          <a:lstStyle/>
          <a:p>
            <a:pPr>
              <a:defRPr/>
            </a:pPr>
            <a:r>
              <a:rPr lang="en-GB"/>
              <a:t>www.hozyildiz.com</a:t>
            </a:r>
          </a:p>
        </p:txBody>
      </p:sp>
      <p:sp>
        <p:nvSpPr>
          <p:cNvPr id="23556" name="Slide Number Placeholder 4">
            <a:extLst>
              <a:ext uri="{FF2B5EF4-FFF2-40B4-BE49-F238E27FC236}">
                <a16:creationId xmlns:a16="http://schemas.microsoft.com/office/drawing/2014/main" id="{A7FCEDB0-7C23-B5E8-4F56-F52A83DB1A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E8A9C21-9DA7-614D-9B19-E0DA60F3B225}" type="slidenum">
              <a:rPr lang="en-GB" altLang="tr-TR" sz="1400" smtClean="0"/>
              <a:pPr>
                <a:spcBef>
                  <a:spcPct val="0"/>
                </a:spcBef>
                <a:buFontTx/>
                <a:buNone/>
              </a:pPr>
              <a:t>10</a:t>
            </a:fld>
            <a:endParaRPr lang="en-GB" altLang="tr-T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22ACAF41-4E82-47C5-C9AD-6D283ABD4735}"/>
              </a:ext>
            </a:extLst>
          </p:cNvPr>
          <p:cNvSpPr>
            <a:spLocks noGrp="1" noChangeArrowheads="1"/>
          </p:cNvSpPr>
          <p:nvPr>
            <p:ph type="title"/>
          </p:nvPr>
        </p:nvSpPr>
        <p:spPr>
          <a:xfrm>
            <a:off x="457200" y="274638"/>
            <a:ext cx="8229600" cy="850900"/>
          </a:xfrm>
        </p:spPr>
        <p:txBody>
          <a:bodyPr/>
          <a:lstStyle/>
          <a:p>
            <a:r>
              <a:rPr lang="en-US" altLang="tr-TR">
                <a:ea typeface="ＭＳ Ｐゴシック" panose="020B0600070205080204" pitchFamily="34" charset="-128"/>
              </a:rPr>
              <a:t>Y</a:t>
            </a:r>
            <a:r>
              <a:rPr lang="tr-TR" altLang="tr-TR">
                <a:ea typeface="ＭＳ Ｐゴシック" panose="020B0600070205080204" pitchFamily="34" charset="-128"/>
              </a:rPr>
              <a:t>atırım tasarruf dengesi</a:t>
            </a:r>
          </a:p>
        </p:txBody>
      </p:sp>
      <p:sp>
        <p:nvSpPr>
          <p:cNvPr id="24578" name="Content Placeholder 2">
            <a:extLst>
              <a:ext uri="{FF2B5EF4-FFF2-40B4-BE49-F238E27FC236}">
                <a16:creationId xmlns:a16="http://schemas.microsoft.com/office/drawing/2014/main" id="{4F020E0D-4BC7-3A1E-DDD4-75DB164E2D48}"/>
              </a:ext>
            </a:extLst>
          </p:cNvPr>
          <p:cNvSpPr>
            <a:spLocks noGrp="1" noChangeArrowheads="1"/>
          </p:cNvSpPr>
          <p:nvPr>
            <p:ph idx="1"/>
          </p:nvPr>
        </p:nvSpPr>
        <p:spPr>
          <a:xfrm>
            <a:off x="457200" y="1268413"/>
            <a:ext cx="8229600" cy="4857750"/>
          </a:xfrm>
        </p:spPr>
        <p:txBody>
          <a:bodyPr/>
          <a:lstStyle/>
          <a:p>
            <a:r>
              <a:rPr lang="tr-TR" altLang="tr-TR" dirty="0">
                <a:ea typeface="ＭＳ Ｐゴシック" panose="020B0600070205080204" pitchFamily="34" charset="-128"/>
              </a:rPr>
              <a:t>Tüketilmeyen kullanılabilir gelir = tasarruf</a:t>
            </a:r>
          </a:p>
          <a:p>
            <a:pPr lvl="1"/>
            <a:r>
              <a:rPr lang="tr-TR" altLang="tr-TR" dirty="0">
                <a:ea typeface="ＭＳ Ｐゴシック" panose="020B0600070205080204" pitchFamily="34" charset="-128"/>
              </a:rPr>
              <a:t> O zaman kullanılabilir gelir: Y </a:t>
            </a:r>
            <a:r>
              <a:rPr lang="en-US" altLang="tr-TR" dirty="0">
                <a:ea typeface="ＭＳ Ｐゴシック" panose="020B0600070205080204" pitchFamily="34" charset="-128"/>
              </a:rPr>
              <a:t>–</a:t>
            </a:r>
            <a:r>
              <a:rPr lang="tr-TR" altLang="tr-TR" dirty="0">
                <a:ea typeface="ＭＳ Ｐゴシック" panose="020B0600070205080204" pitchFamily="34" charset="-128"/>
              </a:rPr>
              <a:t> T = C + S (2)</a:t>
            </a:r>
          </a:p>
          <a:p>
            <a:pPr lvl="2"/>
            <a:r>
              <a:rPr lang="tr-TR" altLang="tr-TR" dirty="0">
                <a:ea typeface="ＭＳ Ｐゴシック" panose="020B0600070205080204" pitchFamily="34" charset="-128"/>
              </a:rPr>
              <a:t>T = Vergiler</a:t>
            </a:r>
          </a:p>
          <a:p>
            <a:pPr lvl="2"/>
            <a:r>
              <a:rPr lang="en-US" altLang="tr-TR" dirty="0">
                <a:ea typeface="ＭＳ Ｐゴシック" panose="020B0600070205080204" pitchFamily="34" charset="-128"/>
              </a:rPr>
              <a:t>S</a:t>
            </a:r>
            <a:r>
              <a:rPr lang="tr-TR" altLang="tr-TR" dirty="0">
                <a:ea typeface="ＭＳ Ｐゴシック" panose="020B0600070205080204" pitchFamily="34" charset="-128"/>
              </a:rPr>
              <a:t> = Toplam özel kesim tasarrufları</a:t>
            </a:r>
          </a:p>
          <a:p>
            <a:pPr lvl="1"/>
            <a:r>
              <a:rPr lang="tr-TR" altLang="tr-TR" dirty="0">
                <a:ea typeface="ＭＳ Ｐゴシック" panose="020B0600070205080204" pitchFamily="34" charset="-128"/>
              </a:rPr>
              <a:t> (1) ve (2) beraber yazılırsa; </a:t>
            </a:r>
          </a:p>
          <a:p>
            <a:pPr lvl="2"/>
            <a:r>
              <a:rPr lang="tr-TR" altLang="tr-TR" dirty="0">
                <a:ea typeface="ＭＳ Ｐゴシック" panose="020B0600070205080204" pitchFamily="34" charset="-128"/>
              </a:rPr>
              <a:t>(</a:t>
            </a:r>
            <a:r>
              <a:rPr lang="tr-TR" altLang="tr-TR" dirty="0" err="1">
                <a:ea typeface="ＭＳ Ｐゴシック" panose="020B0600070205080204" pitchFamily="34" charset="-128"/>
              </a:rPr>
              <a:t>Sp</a:t>
            </a:r>
            <a:r>
              <a:rPr lang="tr-TR" altLang="tr-TR" dirty="0">
                <a:ea typeface="ＭＳ Ｐゴシック" panose="020B0600070205080204" pitchFamily="34" charset="-128"/>
              </a:rPr>
              <a:t> - </a:t>
            </a:r>
            <a:r>
              <a:rPr lang="tr-TR" altLang="tr-TR" dirty="0" err="1">
                <a:ea typeface="ＭＳ Ｐゴシック" panose="020B0600070205080204" pitchFamily="34" charset="-128"/>
              </a:rPr>
              <a:t>Ip</a:t>
            </a:r>
            <a:r>
              <a:rPr lang="tr-TR" altLang="tr-TR" dirty="0">
                <a:ea typeface="ＭＳ Ｐゴシック" panose="020B0600070205080204" pitchFamily="34" charset="-128"/>
              </a:rPr>
              <a:t>) + (</a:t>
            </a:r>
            <a:r>
              <a:rPr lang="tr-TR" altLang="tr-TR" dirty="0" err="1">
                <a:ea typeface="ＭＳ Ｐゴシック" panose="020B0600070205080204" pitchFamily="34" charset="-128"/>
              </a:rPr>
              <a:t>Ig</a:t>
            </a:r>
            <a:r>
              <a:rPr lang="tr-TR" altLang="tr-TR" dirty="0">
                <a:ea typeface="ＭＳ Ｐゴシック" panose="020B0600070205080204" pitchFamily="34" charset="-128"/>
              </a:rPr>
              <a:t>+(+G-T)) = (X </a:t>
            </a:r>
            <a:r>
              <a:rPr lang="en-US" altLang="tr-TR" dirty="0">
                <a:ea typeface="ＭＳ Ｐゴシック" panose="020B0600070205080204" pitchFamily="34" charset="-128"/>
              </a:rPr>
              <a:t>– </a:t>
            </a:r>
            <a:r>
              <a:rPr lang="tr-TR" altLang="tr-TR" dirty="0">
                <a:ea typeface="ＭＳ Ｐゴシック" panose="020B0600070205080204" pitchFamily="34" charset="-128"/>
              </a:rPr>
              <a:t>M) </a:t>
            </a:r>
          </a:p>
          <a:p>
            <a:pPr lvl="2"/>
            <a:r>
              <a:rPr lang="tr-TR" altLang="tr-TR" dirty="0">
                <a:ea typeface="ＭＳ Ｐゴシック" panose="020B0600070205080204" pitchFamily="34" charset="-128"/>
              </a:rPr>
              <a:t>Burada (</a:t>
            </a:r>
            <a:r>
              <a:rPr lang="tr-TR" altLang="tr-TR" dirty="0" err="1">
                <a:ea typeface="ＭＳ Ｐゴシック" panose="020B0600070205080204" pitchFamily="34" charset="-128"/>
              </a:rPr>
              <a:t>Sp-Ip</a:t>
            </a:r>
            <a:r>
              <a:rPr lang="tr-TR" altLang="tr-TR" dirty="0">
                <a:ea typeface="ＭＳ Ｐゴシック" panose="020B0600070205080204" pitchFamily="34" charset="-128"/>
              </a:rPr>
              <a:t>) özel kesimin tasarruf-yatırım dengesini,</a:t>
            </a:r>
          </a:p>
          <a:p>
            <a:pPr lvl="2"/>
            <a:r>
              <a:rPr lang="tr-TR" altLang="tr-TR" dirty="0">
                <a:ea typeface="ＭＳ Ｐゴシック" panose="020B0600070205080204" pitchFamily="34" charset="-128"/>
              </a:rPr>
              <a:t>(</a:t>
            </a:r>
            <a:r>
              <a:rPr lang="tr-TR" altLang="tr-TR" dirty="0" err="1">
                <a:ea typeface="ＭＳ Ｐゴシック" panose="020B0600070205080204" pitchFamily="34" charset="-128"/>
              </a:rPr>
              <a:t>Ig</a:t>
            </a:r>
            <a:r>
              <a:rPr lang="tr-TR" altLang="tr-TR" dirty="0">
                <a:ea typeface="ＭＳ Ｐゴシック" panose="020B0600070205080204" pitchFamily="34" charset="-128"/>
              </a:rPr>
              <a:t>+(G-T)) kamu kesiminin finansman dengesini</a:t>
            </a:r>
          </a:p>
          <a:p>
            <a:pPr lvl="2"/>
            <a:r>
              <a:rPr lang="tr-TR" altLang="tr-TR" dirty="0">
                <a:ea typeface="ＭＳ Ｐゴシック" panose="020B0600070205080204" pitchFamily="34" charset="-128"/>
              </a:rPr>
              <a:t>(X-M) cari işlemler dengesini gösterir.</a:t>
            </a:r>
          </a:p>
        </p:txBody>
      </p:sp>
      <p:sp>
        <p:nvSpPr>
          <p:cNvPr id="4" name="Footer Placeholder 3">
            <a:extLst>
              <a:ext uri="{FF2B5EF4-FFF2-40B4-BE49-F238E27FC236}">
                <a16:creationId xmlns:a16="http://schemas.microsoft.com/office/drawing/2014/main" id="{691C40B8-C709-1DDF-DA7C-734A949DE29A}"/>
              </a:ext>
            </a:extLst>
          </p:cNvPr>
          <p:cNvSpPr>
            <a:spLocks noGrp="1"/>
          </p:cNvSpPr>
          <p:nvPr>
            <p:ph type="ftr" sz="quarter" idx="11"/>
          </p:nvPr>
        </p:nvSpPr>
        <p:spPr/>
        <p:txBody>
          <a:bodyPr/>
          <a:lstStyle/>
          <a:p>
            <a:pPr>
              <a:defRPr/>
            </a:pPr>
            <a:r>
              <a:rPr lang="en-GB"/>
              <a:t>www.hozyildiz.com</a:t>
            </a:r>
          </a:p>
        </p:txBody>
      </p:sp>
      <p:sp>
        <p:nvSpPr>
          <p:cNvPr id="24580" name="Slide Number Placeholder 4">
            <a:extLst>
              <a:ext uri="{FF2B5EF4-FFF2-40B4-BE49-F238E27FC236}">
                <a16:creationId xmlns:a16="http://schemas.microsoft.com/office/drawing/2014/main" id="{440B1948-D119-295D-988A-E2BD14A58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A87FDA-0654-8B46-9C25-581C0F06303F}" type="slidenum">
              <a:rPr lang="en-GB" altLang="tr-TR" sz="1400" smtClean="0"/>
              <a:pPr>
                <a:spcBef>
                  <a:spcPct val="0"/>
                </a:spcBef>
                <a:buFontTx/>
                <a:buNone/>
              </a:pPr>
              <a:t>11</a:t>
            </a:fld>
            <a:endParaRPr lang="en-GB" altLang="tr-T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D4DACAA-FF21-0155-F846-8570A698D6BE}"/>
              </a:ext>
            </a:extLst>
          </p:cNvPr>
          <p:cNvSpPr>
            <a:spLocks noGrp="1" noChangeArrowheads="1"/>
          </p:cNvSpPr>
          <p:nvPr>
            <p:ph type="title"/>
          </p:nvPr>
        </p:nvSpPr>
        <p:spPr/>
        <p:txBody>
          <a:bodyPr/>
          <a:lstStyle/>
          <a:p>
            <a:r>
              <a:rPr lang="tr-TR" altLang="tr-TR">
                <a:ea typeface="ＭＳ Ｐゴシック" panose="020B0600070205080204" pitchFamily="34" charset="-128"/>
              </a:rPr>
              <a:t>İçeride tasarruf olmayınca...</a:t>
            </a:r>
          </a:p>
        </p:txBody>
      </p:sp>
      <p:sp>
        <p:nvSpPr>
          <p:cNvPr id="3" name="Footer Placeholder 2">
            <a:extLst>
              <a:ext uri="{FF2B5EF4-FFF2-40B4-BE49-F238E27FC236}">
                <a16:creationId xmlns:a16="http://schemas.microsoft.com/office/drawing/2014/main" id="{2651B049-E67A-A30E-8F0D-9D2DC249F9C5}"/>
              </a:ext>
            </a:extLst>
          </p:cNvPr>
          <p:cNvSpPr>
            <a:spLocks noGrp="1"/>
          </p:cNvSpPr>
          <p:nvPr>
            <p:ph type="ftr" sz="quarter" idx="11"/>
          </p:nvPr>
        </p:nvSpPr>
        <p:spPr/>
        <p:txBody>
          <a:bodyPr/>
          <a:lstStyle/>
          <a:p>
            <a:pPr>
              <a:defRPr/>
            </a:pPr>
            <a:r>
              <a:rPr lang="en-GB"/>
              <a:t>www.hozyildiz.com</a:t>
            </a:r>
          </a:p>
        </p:txBody>
      </p:sp>
      <p:sp>
        <p:nvSpPr>
          <p:cNvPr id="25603" name="Slide Number Placeholder 3">
            <a:extLst>
              <a:ext uri="{FF2B5EF4-FFF2-40B4-BE49-F238E27FC236}">
                <a16:creationId xmlns:a16="http://schemas.microsoft.com/office/drawing/2014/main" id="{DD8508D3-3385-C538-3F3B-8062715007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B7566BD-5DCC-6144-8284-3C7EB4AF4C6E}" type="slidenum">
              <a:rPr lang="en-GB" altLang="tr-TR" sz="1400" smtClean="0"/>
              <a:pPr>
                <a:spcBef>
                  <a:spcPct val="0"/>
                </a:spcBef>
                <a:buFontTx/>
                <a:buNone/>
              </a:pPr>
              <a:t>12</a:t>
            </a:fld>
            <a:endParaRPr lang="en-GB" altLang="tr-TR" sz="1400"/>
          </a:p>
        </p:txBody>
      </p:sp>
      <p:pic>
        <p:nvPicPr>
          <p:cNvPr id="25604" name="Picture 2">
            <a:extLst>
              <a:ext uri="{FF2B5EF4-FFF2-40B4-BE49-F238E27FC236}">
                <a16:creationId xmlns:a16="http://schemas.microsoft.com/office/drawing/2014/main" id="{F743DB9B-26C6-38EC-E428-98512C7D6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95425"/>
            <a:ext cx="8280400" cy="467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AA563A9-5EB7-FAA0-1B0E-86864B6C59D7}"/>
              </a:ext>
            </a:extLst>
          </p:cNvPr>
          <p:cNvSpPr>
            <a:spLocks noGrp="1" noChangeArrowheads="1"/>
          </p:cNvSpPr>
          <p:nvPr>
            <p:ph type="title"/>
          </p:nvPr>
        </p:nvSpPr>
        <p:spPr/>
        <p:txBody>
          <a:bodyPr/>
          <a:lstStyle/>
          <a:p>
            <a:r>
              <a:rPr lang="tr-TR" altLang="tr-TR" dirty="0">
                <a:ea typeface="ＭＳ Ｐゴシック" panose="020B0600070205080204" pitchFamily="34" charset="-128"/>
              </a:rPr>
              <a:t>Dışarıdan tasarruf ithal ediyoruz</a:t>
            </a:r>
          </a:p>
        </p:txBody>
      </p:sp>
      <p:sp>
        <p:nvSpPr>
          <p:cNvPr id="3" name="Footer Placeholder 2">
            <a:extLst>
              <a:ext uri="{FF2B5EF4-FFF2-40B4-BE49-F238E27FC236}">
                <a16:creationId xmlns:a16="http://schemas.microsoft.com/office/drawing/2014/main" id="{94C404FF-CF3B-9407-052A-37DEB473F095}"/>
              </a:ext>
            </a:extLst>
          </p:cNvPr>
          <p:cNvSpPr>
            <a:spLocks noGrp="1"/>
          </p:cNvSpPr>
          <p:nvPr>
            <p:ph type="ftr" sz="quarter" idx="11"/>
          </p:nvPr>
        </p:nvSpPr>
        <p:spPr/>
        <p:txBody>
          <a:bodyPr/>
          <a:lstStyle/>
          <a:p>
            <a:pPr>
              <a:defRPr/>
            </a:pPr>
            <a:r>
              <a:rPr lang="en-GB"/>
              <a:t>www.hozyildiz.com</a:t>
            </a:r>
          </a:p>
        </p:txBody>
      </p:sp>
      <p:sp>
        <p:nvSpPr>
          <p:cNvPr id="26627" name="Slide Number Placeholder 3">
            <a:extLst>
              <a:ext uri="{FF2B5EF4-FFF2-40B4-BE49-F238E27FC236}">
                <a16:creationId xmlns:a16="http://schemas.microsoft.com/office/drawing/2014/main" id="{5B385811-17F4-E95A-2493-3B8E3BA63F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7F653E-0A51-4142-B0F0-AE6D9BC59F07}" type="slidenum">
              <a:rPr lang="en-GB" altLang="tr-TR" sz="1400" smtClean="0"/>
              <a:pPr>
                <a:spcBef>
                  <a:spcPct val="0"/>
                </a:spcBef>
                <a:buFontTx/>
                <a:buNone/>
              </a:pPr>
              <a:t>13</a:t>
            </a:fld>
            <a:endParaRPr lang="en-GB" altLang="tr-TR" sz="1400"/>
          </a:p>
        </p:txBody>
      </p:sp>
      <p:pic>
        <p:nvPicPr>
          <p:cNvPr id="26628" name="Picture 2">
            <a:extLst>
              <a:ext uri="{FF2B5EF4-FFF2-40B4-BE49-F238E27FC236}">
                <a16:creationId xmlns:a16="http://schemas.microsoft.com/office/drawing/2014/main" id="{D8E1AB75-D3C4-A0B6-7A21-3D61DD689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43075"/>
            <a:ext cx="8353425"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7B3ADD4-23D5-823A-1D5D-7D18FEEDFE7C}"/>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Kimler tasarruf edebilir?</a:t>
            </a:r>
          </a:p>
        </p:txBody>
      </p:sp>
      <p:sp>
        <p:nvSpPr>
          <p:cNvPr id="27650" name="Content Placeholder 2">
            <a:extLst>
              <a:ext uri="{FF2B5EF4-FFF2-40B4-BE49-F238E27FC236}">
                <a16:creationId xmlns:a16="http://schemas.microsoft.com/office/drawing/2014/main" id="{55BDD76E-D619-5FB7-61EE-29C1F44BEF9C}"/>
              </a:ext>
            </a:extLst>
          </p:cNvPr>
          <p:cNvSpPr>
            <a:spLocks noGrp="1" noChangeArrowheads="1"/>
          </p:cNvSpPr>
          <p:nvPr>
            <p:ph idx="1"/>
          </p:nvPr>
        </p:nvSpPr>
        <p:spPr/>
        <p:txBody>
          <a:bodyPr/>
          <a:lstStyle/>
          <a:p>
            <a:pPr eaLnBrk="1" hangingPunct="1"/>
            <a:r>
              <a:rPr lang="tr-TR" altLang="tr-TR">
                <a:ea typeface="ＭＳ Ｐゴシック" panose="020B0600070205080204" pitchFamily="34" charset="-128"/>
              </a:rPr>
              <a:t>Ekonomide faktör gelirleri.</a:t>
            </a:r>
          </a:p>
          <a:p>
            <a:pPr lvl="1" eaLnBrk="1" hangingPunct="1"/>
            <a:r>
              <a:rPr lang="tr-TR" altLang="tr-TR">
                <a:ea typeface="ＭＳ Ｐゴシック" panose="020B0600070205080204" pitchFamily="34" charset="-128"/>
              </a:rPr>
              <a:t>Kar gelirleri – SERMAYE - Özel sektör (Bankalar, şirketler) </a:t>
            </a:r>
          </a:p>
          <a:p>
            <a:pPr lvl="1" eaLnBrk="1" hangingPunct="1"/>
            <a:r>
              <a:rPr lang="tr-TR" altLang="tr-TR">
                <a:ea typeface="ＭＳ Ｐゴシック" panose="020B0600070205080204" pitchFamily="34" charset="-128"/>
              </a:rPr>
              <a:t>Faiz geliri elde edenler (Kişiler ve şirketler)</a:t>
            </a:r>
          </a:p>
          <a:p>
            <a:pPr lvl="1" eaLnBrk="1" hangingPunct="1"/>
            <a:r>
              <a:rPr lang="tr-TR" altLang="tr-TR">
                <a:ea typeface="ＭＳ Ｐゴシック" panose="020B0600070205080204" pitchFamily="34" charset="-128"/>
              </a:rPr>
              <a:t>Maaş ve ücret geliri olanlar - EMEK</a:t>
            </a:r>
          </a:p>
          <a:p>
            <a:pPr lvl="1" eaLnBrk="1" hangingPunct="1"/>
            <a:r>
              <a:rPr lang="tr-TR" altLang="tr-TR">
                <a:ea typeface="ＭＳ Ｐゴシック" panose="020B0600070205080204" pitchFamily="34" charset="-128"/>
              </a:rPr>
              <a:t>Rant geliri elde edenler ( Toprak, gayrimenkul)</a:t>
            </a:r>
          </a:p>
          <a:p>
            <a:pPr eaLnBrk="1" hangingPunct="1"/>
            <a:r>
              <a:rPr lang="tr-TR" altLang="tr-TR">
                <a:ea typeface="ＭＳ Ｐゴシック" panose="020B0600070205080204" pitchFamily="34" charset="-128"/>
              </a:rPr>
              <a:t>Bu tasarrufların ne kadarı yurt içinde tutuluyor?</a:t>
            </a:r>
          </a:p>
        </p:txBody>
      </p:sp>
      <p:sp>
        <p:nvSpPr>
          <p:cNvPr id="27651" name="Slide Number Placeholder 3">
            <a:extLst>
              <a:ext uri="{FF2B5EF4-FFF2-40B4-BE49-F238E27FC236}">
                <a16:creationId xmlns:a16="http://schemas.microsoft.com/office/drawing/2014/main" id="{8B844A13-4584-CB92-2C40-D5EB4AEAE9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589A6C6-0EE3-F240-815B-06FE64BEF092}" type="slidenum">
              <a:rPr lang="en-GB" altLang="tr-TR" sz="1400" smtClean="0"/>
              <a:pPr>
                <a:spcBef>
                  <a:spcPct val="0"/>
                </a:spcBef>
                <a:buFontTx/>
                <a:buNone/>
              </a:pPr>
              <a:t>14</a:t>
            </a:fld>
            <a:endParaRPr lang="en-GB" altLang="tr-TR" sz="1400"/>
          </a:p>
        </p:txBody>
      </p:sp>
      <p:sp>
        <p:nvSpPr>
          <p:cNvPr id="27652" name="Footer Placeholder 4">
            <a:extLst>
              <a:ext uri="{FF2B5EF4-FFF2-40B4-BE49-F238E27FC236}">
                <a16:creationId xmlns:a16="http://schemas.microsoft.com/office/drawing/2014/main" id="{B8C8C23E-07A6-B2E9-9DE9-42D3F1AEC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381CC0E-D052-218D-0E4A-2ED0B8201A27}"/>
              </a:ext>
            </a:extLst>
          </p:cNvPr>
          <p:cNvSpPr>
            <a:spLocks noGrp="1" noChangeArrowheads="1"/>
          </p:cNvSpPr>
          <p:nvPr>
            <p:ph type="title"/>
          </p:nvPr>
        </p:nvSpPr>
        <p:spPr/>
        <p:txBody>
          <a:bodyPr/>
          <a:lstStyle/>
          <a:p>
            <a:r>
              <a:rPr lang="tr-TR" altLang="tr-TR" sz="3200">
                <a:ea typeface="ＭＳ Ｐゴシック" panose="020B0600070205080204" pitchFamily="34" charset="-128"/>
              </a:rPr>
              <a:t>Kentli nüfusun % 88’nin tasarrufu yok. Sadece % 12,4’ü tasarruf edebiliyor.</a:t>
            </a:r>
          </a:p>
        </p:txBody>
      </p:sp>
      <p:sp>
        <p:nvSpPr>
          <p:cNvPr id="3" name="Footer Placeholder 2">
            <a:extLst>
              <a:ext uri="{FF2B5EF4-FFF2-40B4-BE49-F238E27FC236}">
                <a16:creationId xmlns:a16="http://schemas.microsoft.com/office/drawing/2014/main" id="{50D3DDFE-EC3F-94C2-26C6-D805C9B4912A}"/>
              </a:ext>
            </a:extLst>
          </p:cNvPr>
          <p:cNvSpPr>
            <a:spLocks noGrp="1"/>
          </p:cNvSpPr>
          <p:nvPr>
            <p:ph type="ftr" sz="quarter" idx="11"/>
          </p:nvPr>
        </p:nvSpPr>
        <p:spPr/>
        <p:txBody>
          <a:bodyPr/>
          <a:lstStyle/>
          <a:p>
            <a:pPr>
              <a:defRPr/>
            </a:pPr>
            <a:r>
              <a:rPr lang="en-GB"/>
              <a:t>www.hozyildiz.com</a:t>
            </a:r>
          </a:p>
        </p:txBody>
      </p:sp>
      <p:sp>
        <p:nvSpPr>
          <p:cNvPr id="28675" name="Slide Number Placeholder 3">
            <a:extLst>
              <a:ext uri="{FF2B5EF4-FFF2-40B4-BE49-F238E27FC236}">
                <a16:creationId xmlns:a16="http://schemas.microsoft.com/office/drawing/2014/main" id="{C231B506-4C17-3CF4-3156-F83C655BF1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98987C-A741-EF4A-A315-B65639270B38}" type="slidenum">
              <a:rPr lang="en-GB" altLang="tr-TR" sz="1400" smtClean="0"/>
              <a:pPr>
                <a:spcBef>
                  <a:spcPct val="0"/>
                </a:spcBef>
                <a:buFontTx/>
                <a:buNone/>
              </a:pPr>
              <a:t>15</a:t>
            </a:fld>
            <a:endParaRPr lang="en-GB" altLang="tr-TR" sz="1400"/>
          </a:p>
        </p:txBody>
      </p:sp>
      <p:pic>
        <p:nvPicPr>
          <p:cNvPr id="28676" name="Picture 2">
            <a:extLst>
              <a:ext uri="{FF2B5EF4-FFF2-40B4-BE49-F238E27FC236}">
                <a16:creationId xmlns:a16="http://schemas.microsoft.com/office/drawing/2014/main" id="{2B11D387-35E1-5C70-1628-05D26C030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43063"/>
            <a:ext cx="8137525" cy="43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46AC028-08E8-A765-E8C4-CDC215588C31}"/>
              </a:ext>
            </a:extLst>
          </p:cNvPr>
          <p:cNvSpPr>
            <a:spLocks noGrp="1" noChangeArrowheads="1"/>
          </p:cNvSpPr>
          <p:nvPr>
            <p:ph type="title"/>
          </p:nvPr>
        </p:nvSpPr>
        <p:spPr>
          <a:xfrm>
            <a:off x="457200" y="274638"/>
            <a:ext cx="8229600" cy="777875"/>
          </a:xfrm>
        </p:spPr>
        <p:txBody>
          <a:bodyPr/>
          <a:lstStyle/>
          <a:p>
            <a:r>
              <a:rPr lang="tr-TR" altLang="tr-TR" sz="2800">
                <a:ea typeface="ＭＳ Ｐゴシック" panose="020B0600070205080204" pitchFamily="34" charset="-128"/>
              </a:rPr>
              <a:t>Yeterli geliri olmadığı için tasarruf edemiyor</a:t>
            </a:r>
          </a:p>
        </p:txBody>
      </p:sp>
      <p:sp>
        <p:nvSpPr>
          <p:cNvPr id="3" name="Footer Placeholder 2">
            <a:extLst>
              <a:ext uri="{FF2B5EF4-FFF2-40B4-BE49-F238E27FC236}">
                <a16:creationId xmlns:a16="http://schemas.microsoft.com/office/drawing/2014/main" id="{19D40DE1-7F6E-C089-DA9A-57315F7F5F1F}"/>
              </a:ext>
            </a:extLst>
          </p:cNvPr>
          <p:cNvSpPr>
            <a:spLocks noGrp="1"/>
          </p:cNvSpPr>
          <p:nvPr>
            <p:ph type="ftr" sz="quarter" idx="11"/>
          </p:nvPr>
        </p:nvSpPr>
        <p:spPr/>
        <p:txBody>
          <a:bodyPr/>
          <a:lstStyle/>
          <a:p>
            <a:pPr>
              <a:defRPr/>
            </a:pPr>
            <a:r>
              <a:rPr lang="en-GB"/>
              <a:t>www.hozyildiz.com</a:t>
            </a:r>
          </a:p>
        </p:txBody>
      </p:sp>
      <p:sp>
        <p:nvSpPr>
          <p:cNvPr id="29699" name="Slide Number Placeholder 3">
            <a:extLst>
              <a:ext uri="{FF2B5EF4-FFF2-40B4-BE49-F238E27FC236}">
                <a16:creationId xmlns:a16="http://schemas.microsoft.com/office/drawing/2014/main" id="{5BA2288E-670A-CB22-873A-3A650BCD78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952675-866E-8944-8F9B-DA10797C134A}" type="slidenum">
              <a:rPr lang="en-GB" altLang="tr-TR" sz="1400" smtClean="0"/>
              <a:pPr>
                <a:spcBef>
                  <a:spcPct val="0"/>
                </a:spcBef>
                <a:buFontTx/>
                <a:buNone/>
              </a:pPr>
              <a:t>16</a:t>
            </a:fld>
            <a:endParaRPr lang="en-GB" altLang="tr-TR" sz="1400"/>
          </a:p>
        </p:txBody>
      </p:sp>
      <p:pic>
        <p:nvPicPr>
          <p:cNvPr id="29700" name="Picture 2">
            <a:extLst>
              <a:ext uri="{FF2B5EF4-FFF2-40B4-BE49-F238E27FC236}">
                <a16:creationId xmlns:a16="http://schemas.microsoft.com/office/drawing/2014/main" id="{D274BFD0-3155-F028-6B6A-38FB25CC3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052513"/>
            <a:ext cx="6991350" cy="516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19AF060-8836-E9EF-89B2-F313396EE1DD}"/>
              </a:ext>
            </a:extLst>
          </p:cNvPr>
          <p:cNvSpPr>
            <a:spLocks noGrp="1" noChangeArrowheads="1"/>
          </p:cNvSpPr>
          <p:nvPr>
            <p:ph type="title"/>
          </p:nvPr>
        </p:nvSpPr>
        <p:spPr/>
        <p:txBody>
          <a:bodyPr/>
          <a:lstStyle/>
          <a:p>
            <a:r>
              <a:rPr lang="tr-TR" altLang="tr-TR" sz="3200">
                <a:ea typeface="ＭＳ Ｐゴシック" panose="020B0600070205080204" pitchFamily="34" charset="-128"/>
              </a:rPr>
              <a:t>Çocuğu olanlar daha az tasarruf edebiliyor</a:t>
            </a:r>
          </a:p>
        </p:txBody>
      </p:sp>
      <p:sp>
        <p:nvSpPr>
          <p:cNvPr id="3" name="Footer Placeholder 2">
            <a:extLst>
              <a:ext uri="{FF2B5EF4-FFF2-40B4-BE49-F238E27FC236}">
                <a16:creationId xmlns:a16="http://schemas.microsoft.com/office/drawing/2014/main" id="{F4A01733-AA65-AB54-6454-77E06406068F}"/>
              </a:ext>
            </a:extLst>
          </p:cNvPr>
          <p:cNvSpPr>
            <a:spLocks noGrp="1"/>
          </p:cNvSpPr>
          <p:nvPr>
            <p:ph type="ftr" sz="quarter" idx="11"/>
          </p:nvPr>
        </p:nvSpPr>
        <p:spPr/>
        <p:txBody>
          <a:bodyPr/>
          <a:lstStyle/>
          <a:p>
            <a:pPr>
              <a:defRPr/>
            </a:pPr>
            <a:r>
              <a:rPr lang="en-GB"/>
              <a:t>www.hozyildiz.com</a:t>
            </a:r>
          </a:p>
        </p:txBody>
      </p:sp>
      <p:sp>
        <p:nvSpPr>
          <p:cNvPr id="30723" name="Slide Number Placeholder 3">
            <a:extLst>
              <a:ext uri="{FF2B5EF4-FFF2-40B4-BE49-F238E27FC236}">
                <a16:creationId xmlns:a16="http://schemas.microsoft.com/office/drawing/2014/main" id="{AAD73803-F984-BBFF-34EE-94B25C786B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2B75008-32A2-814C-BD46-F6838427FDF2}" type="slidenum">
              <a:rPr lang="en-GB" altLang="tr-TR" sz="1400" smtClean="0"/>
              <a:pPr>
                <a:spcBef>
                  <a:spcPct val="0"/>
                </a:spcBef>
                <a:buFontTx/>
                <a:buNone/>
              </a:pPr>
              <a:t>17</a:t>
            </a:fld>
            <a:endParaRPr lang="en-GB" altLang="tr-TR" sz="1400"/>
          </a:p>
        </p:txBody>
      </p:sp>
      <p:pic>
        <p:nvPicPr>
          <p:cNvPr id="30724" name="Picture 2">
            <a:extLst>
              <a:ext uri="{FF2B5EF4-FFF2-40B4-BE49-F238E27FC236}">
                <a16:creationId xmlns:a16="http://schemas.microsoft.com/office/drawing/2014/main" id="{CD621308-FCAD-6250-76D0-E83B0E591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208962" cy="4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a:extLst>
              <a:ext uri="{FF2B5EF4-FFF2-40B4-BE49-F238E27FC236}">
                <a16:creationId xmlns:a16="http://schemas.microsoft.com/office/drawing/2014/main" id="{69C04A7E-2E5C-DD3F-D937-24ADBEF700DF}"/>
              </a:ext>
            </a:extLst>
          </p:cNvPr>
          <p:cNvSpPr>
            <a:spLocks noGrp="1" noChangeArrowheads="1"/>
          </p:cNvSpPr>
          <p:nvPr>
            <p:ph type="title"/>
          </p:nvPr>
        </p:nvSpPr>
        <p:spPr>
          <a:xfrm>
            <a:off x="457200" y="274638"/>
            <a:ext cx="8229600" cy="868362"/>
          </a:xfrm>
        </p:spPr>
        <p:txBody>
          <a:bodyPr/>
          <a:lstStyle/>
          <a:p>
            <a:r>
              <a:rPr lang="tr-TR" altLang="tr-TR" sz="2800">
                <a:ea typeface="ＭＳ Ｐゴシック" panose="020B0600070205080204" pitchFamily="34" charset="-128"/>
              </a:rPr>
              <a:t>Gelir gruplarına göre hanehalkının tasarruf oranları. Gelir olsa birikim de olacak.</a:t>
            </a:r>
          </a:p>
        </p:txBody>
      </p:sp>
      <p:sp>
        <p:nvSpPr>
          <p:cNvPr id="31746" name="Slide Number Placeholder 3">
            <a:extLst>
              <a:ext uri="{FF2B5EF4-FFF2-40B4-BE49-F238E27FC236}">
                <a16:creationId xmlns:a16="http://schemas.microsoft.com/office/drawing/2014/main" id="{AA11A3D6-8DC3-9F86-8FAD-50977BD006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437FDA3-E7FF-A043-89F7-DFFCA1AF5360}" type="slidenum">
              <a:rPr lang="en-GB" altLang="tr-TR" sz="1400" smtClean="0"/>
              <a:pPr>
                <a:spcBef>
                  <a:spcPct val="0"/>
                </a:spcBef>
                <a:buFontTx/>
                <a:buNone/>
              </a:pPr>
              <a:t>18</a:t>
            </a:fld>
            <a:endParaRPr lang="en-GB" altLang="tr-TR" sz="1400"/>
          </a:p>
        </p:txBody>
      </p:sp>
      <p:pic>
        <p:nvPicPr>
          <p:cNvPr id="31747" name="Picture 2">
            <a:extLst>
              <a:ext uri="{FF2B5EF4-FFF2-40B4-BE49-F238E27FC236}">
                <a16:creationId xmlns:a16="http://schemas.microsoft.com/office/drawing/2014/main" id="{C8EF3676-8C49-46D3-AF2D-B9D4BD40B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66850"/>
            <a:ext cx="8215313"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CD61B769-E2CC-9592-A505-CE5E9A7B33BD}"/>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122AE75-19D0-4551-2D64-521CC828837A}"/>
              </a:ext>
            </a:extLst>
          </p:cNvPr>
          <p:cNvSpPr>
            <a:spLocks noGrp="1" noChangeArrowheads="1"/>
          </p:cNvSpPr>
          <p:nvPr>
            <p:ph type="title"/>
          </p:nvPr>
        </p:nvSpPr>
        <p:spPr/>
        <p:txBody>
          <a:bodyPr/>
          <a:lstStyle/>
          <a:p>
            <a:pPr eaLnBrk="1" hangingPunct="1"/>
            <a:r>
              <a:rPr lang="tr-TR" altLang="tr-TR" sz="4000">
                <a:ea typeface="ＭＳ Ｐゴシック" panose="020B0600070205080204" pitchFamily="34" charset="-128"/>
              </a:rPr>
              <a:t>Genç nüfus tasarrufun önündeki engellerden birisi</a:t>
            </a:r>
          </a:p>
        </p:txBody>
      </p:sp>
      <p:sp>
        <p:nvSpPr>
          <p:cNvPr id="32770" name="Footer Placeholder 2">
            <a:extLst>
              <a:ext uri="{FF2B5EF4-FFF2-40B4-BE49-F238E27FC236}">
                <a16:creationId xmlns:a16="http://schemas.microsoft.com/office/drawing/2014/main" id="{DF939355-07A4-3711-7BCA-756E808EE3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32771" name="Slide Number Placeholder 3">
            <a:extLst>
              <a:ext uri="{FF2B5EF4-FFF2-40B4-BE49-F238E27FC236}">
                <a16:creationId xmlns:a16="http://schemas.microsoft.com/office/drawing/2014/main" id="{AE0669F5-2BCE-212E-8D30-72B66209A8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1A1B7C-6DCB-5A4A-9687-E5EC0403F123}" type="slidenum">
              <a:rPr lang="tr-TR" altLang="tr-TR" sz="1400" smtClean="0"/>
              <a:pPr>
                <a:spcBef>
                  <a:spcPct val="0"/>
                </a:spcBef>
                <a:buFontTx/>
                <a:buNone/>
              </a:pPr>
              <a:t>19</a:t>
            </a:fld>
            <a:endParaRPr lang="tr-TR" altLang="tr-TR" sz="1400"/>
          </a:p>
        </p:txBody>
      </p:sp>
      <p:pic>
        <p:nvPicPr>
          <p:cNvPr id="32772" name="Picture 2">
            <a:extLst>
              <a:ext uri="{FF2B5EF4-FFF2-40B4-BE49-F238E27FC236}">
                <a16:creationId xmlns:a16="http://schemas.microsoft.com/office/drawing/2014/main" id="{A34F7E07-BBED-0F10-27A8-8CF6BBE1A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714500"/>
            <a:ext cx="707231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F039988B-AF47-4497-5426-1BCCCCC9706B}"/>
              </a:ext>
            </a:extLst>
          </p:cNvPr>
          <p:cNvSpPr>
            <a:spLocks noGrp="1" noChangeArrowheads="1"/>
          </p:cNvSpPr>
          <p:nvPr>
            <p:ph idx="1"/>
          </p:nvPr>
        </p:nvSpPr>
        <p:spPr/>
        <p:txBody>
          <a:bodyPr/>
          <a:lstStyle/>
          <a:p>
            <a:pPr eaLnBrk="1" hangingPunct="1">
              <a:buFontTx/>
              <a:buNone/>
            </a:pPr>
            <a:r>
              <a:rPr lang="tr-TR" altLang="tr-TR" sz="2000">
                <a:ea typeface="ＭＳ Ｐゴシック" panose="020B0600070205080204" pitchFamily="34" charset="-128"/>
              </a:rPr>
              <a:t>	</a:t>
            </a:r>
            <a:r>
              <a:rPr lang="tr-TR" altLang="tr-TR" sz="1800">
                <a:ea typeface="ＭＳ Ｐゴシック" panose="020B0600070205080204" pitchFamily="34" charset="-128"/>
              </a:rPr>
              <a:t>Asya'da maymun yakalamak için kullanılan bir çeşit tuzak vardır:</a:t>
            </a:r>
            <a:br>
              <a:rPr lang="tr-TR" altLang="tr-TR" sz="1800">
                <a:ea typeface="ＭＳ Ｐゴシック" panose="020B0600070205080204" pitchFamily="34" charset="-128"/>
              </a:rPr>
            </a:br>
            <a:r>
              <a:rPr lang="tr-TR" altLang="tr-TR" sz="1800">
                <a:ea typeface="ＭＳ Ｐゴシック" panose="020B0600070205080204" pitchFamily="34" charset="-128"/>
              </a:rPr>
              <a:t>Bir Hindistan cevizi oyulur ve iple bir ağaca veya yerdeki bir kazığa</a:t>
            </a:r>
            <a:br>
              <a:rPr lang="tr-TR" altLang="tr-TR" sz="1800">
                <a:ea typeface="ＭＳ Ｐゴシック" panose="020B0600070205080204" pitchFamily="34" charset="-128"/>
              </a:rPr>
            </a:br>
            <a:r>
              <a:rPr lang="tr-TR" altLang="tr-TR" sz="1800">
                <a:ea typeface="ＭＳ Ｐゴシック" panose="020B0600070205080204" pitchFamily="34" charset="-128"/>
              </a:rPr>
              <a:t>bağlanır. Hindistan cevizinin altına ince bir yarık açılır ve oradan içine</a:t>
            </a:r>
            <a:br>
              <a:rPr lang="tr-TR" altLang="tr-TR" sz="1800">
                <a:ea typeface="ＭＳ Ｐゴシック" panose="020B0600070205080204" pitchFamily="34" charset="-128"/>
              </a:rPr>
            </a:br>
            <a:r>
              <a:rPr lang="tr-TR" altLang="tr-TR" sz="1800">
                <a:ea typeface="ＭＳ Ｐゴシック" panose="020B0600070205080204" pitchFamily="34" charset="-128"/>
              </a:rPr>
              <a:t>tatlı bir yiyecek konur. Bu yarık sadece maymunun elini açıkken sokacağı</a:t>
            </a:r>
            <a:br>
              <a:rPr lang="tr-TR" altLang="tr-TR" sz="1800">
                <a:ea typeface="ＭＳ Ｐゴシック" panose="020B0600070205080204" pitchFamily="34" charset="-128"/>
              </a:rPr>
            </a:br>
            <a:r>
              <a:rPr lang="tr-TR" altLang="tr-TR" sz="1800">
                <a:ea typeface="ＭＳ Ｐゴシック" panose="020B0600070205080204" pitchFamily="34" charset="-128"/>
              </a:rPr>
              <a:t>büyüklüktedir. Yumruk yaptığında elini dışarı çıkaramaz. Maymun tatlının</a:t>
            </a:r>
            <a:br>
              <a:rPr lang="tr-TR" altLang="tr-TR" sz="1800">
                <a:ea typeface="ＭＳ Ｐゴシック" panose="020B0600070205080204" pitchFamily="34" charset="-128"/>
              </a:rPr>
            </a:br>
            <a:r>
              <a:rPr lang="tr-TR" altLang="tr-TR" sz="1800">
                <a:ea typeface="ＭＳ Ｐゴシック" panose="020B0600070205080204" pitchFamily="34" charset="-128"/>
              </a:rPr>
              <a:t>kokusunu alır, yiyeceği yakalamak için elini içeri sokar, ama yiyecek</a:t>
            </a:r>
            <a:br>
              <a:rPr lang="tr-TR" altLang="tr-TR" sz="1800">
                <a:ea typeface="ＭＳ Ｐゴシック" panose="020B0600070205080204" pitchFamily="34" charset="-128"/>
              </a:rPr>
            </a:br>
            <a:r>
              <a:rPr lang="tr-TR" altLang="tr-TR" sz="1800">
                <a:ea typeface="ＭＳ Ｐゴシック" panose="020B0600070205080204" pitchFamily="34" charset="-128"/>
              </a:rPr>
              <a:t>elindeyken elini dışarı çıkarması olanaksızdır. Sıkıca yumruk yapılmış el,</a:t>
            </a:r>
            <a:br>
              <a:rPr lang="tr-TR" altLang="tr-TR" sz="1800">
                <a:ea typeface="ＭＳ Ｐゴシック" panose="020B0600070205080204" pitchFamily="34" charset="-128"/>
              </a:rPr>
            </a:br>
            <a:r>
              <a:rPr lang="tr-TR" altLang="tr-TR" sz="1800">
                <a:ea typeface="ＭＳ Ｐゴシック" panose="020B0600070205080204" pitchFamily="34" charset="-128"/>
              </a:rPr>
              <a:t>bu yarıktan dışarı çıkmaz. Avcılar geldiğinde maymun çılgına döner, ama</a:t>
            </a:r>
            <a:br>
              <a:rPr lang="tr-TR" altLang="tr-TR" sz="1800">
                <a:ea typeface="ＭＳ Ｐゴシック" panose="020B0600070205080204" pitchFamily="34" charset="-128"/>
              </a:rPr>
            </a:br>
            <a:r>
              <a:rPr lang="tr-TR" altLang="tr-TR" sz="1800">
                <a:ea typeface="ＭＳ Ｐゴシック" panose="020B0600070205080204" pitchFamily="34" charset="-128"/>
              </a:rPr>
              <a:t>kaçamaz. Aslında bu maymunu tutsak eden hiçbir şey yoktur. Onu sadece,</a:t>
            </a:r>
            <a:br>
              <a:rPr lang="tr-TR" altLang="tr-TR" sz="1800">
                <a:ea typeface="ＭＳ Ｐゴシック" panose="020B0600070205080204" pitchFamily="34" charset="-128"/>
              </a:rPr>
            </a:br>
            <a:r>
              <a:rPr lang="tr-TR" altLang="tr-TR" sz="1800">
                <a:ea typeface="ＭＳ Ｐゴシック" panose="020B0600070205080204" pitchFamily="34" charset="-128"/>
              </a:rPr>
              <a:t>kendi bağımlılığının gücü tutsak etmiştir. Yapması gereken tek şey, elini</a:t>
            </a:r>
            <a:br>
              <a:rPr lang="tr-TR" altLang="tr-TR" sz="1800">
                <a:ea typeface="ＭＳ Ｐゴシック" panose="020B0600070205080204" pitchFamily="34" charset="-128"/>
              </a:rPr>
            </a:br>
            <a:r>
              <a:rPr lang="tr-TR" altLang="tr-TR" sz="1800">
                <a:ea typeface="ＭＳ Ｐゴシック" panose="020B0600070205080204" pitchFamily="34" charset="-128"/>
              </a:rPr>
              <a:t>açıp yiyeceği bırakmaktır. Ama zihninde açgözlülüğü o kadar güçlüdür ki bu</a:t>
            </a:r>
            <a:br>
              <a:rPr lang="tr-TR" altLang="tr-TR" sz="1800">
                <a:ea typeface="ＭＳ Ｐゴシック" panose="020B0600070205080204" pitchFamily="34" charset="-128"/>
              </a:rPr>
            </a:br>
            <a:r>
              <a:rPr lang="tr-TR" altLang="tr-TR" sz="1800">
                <a:ea typeface="ＭＳ Ｐゴシック" panose="020B0600070205080204" pitchFamily="34" charset="-128"/>
              </a:rPr>
              <a:t>tuzaktan kurtulan maymun çok nadir görülür</a:t>
            </a:r>
            <a:r>
              <a:rPr lang="tr-TR" altLang="tr-TR" sz="2800">
                <a:ea typeface="ＭＳ Ｐゴシック" panose="020B0600070205080204" pitchFamily="34" charset="-128"/>
              </a:rPr>
              <a:t>.</a:t>
            </a:r>
          </a:p>
          <a:p>
            <a:pPr eaLnBrk="1" hangingPunct="1">
              <a:buFontTx/>
              <a:buNone/>
            </a:pPr>
            <a:r>
              <a:rPr lang="tr-TR" altLang="tr-TR" sz="2800" b="1">
                <a:solidFill>
                  <a:srgbClr val="FF0000"/>
                </a:solidFill>
                <a:ea typeface="ＭＳ Ｐゴシック" panose="020B0600070205080204" pitchFamily="34" charset="-128"/>
              </a:rPr>
              <a:t>“AÇ DOYAR, AÇ GÖZLÜ DOYMAZ”</a:t>
            </a:r>
            <a:endParaRPr lang="tr-TR" altLang="tr-TR" b="1">
              <a:solidFill>
                <a:srgbClr val="FF0000"/>
              </a:solidFill>
              <a:ea typeface="ＭＳ Ｐゴシック" panose="020B0600070205080204" pitchFamily="34" charset="-128"/>
            </a:endParaRPr>
          </a:p>
        </p:txBody>
      </p:sp>
      <p:sp>
        <p:nvSpPr>
          <p:cNvPr id="17410" name="Footer Placeholder 3">
            <a:extLst>
              <a:ext uri="{FF2B5EF4-FFF2-40B4-BE49-F238E27FC236}">
                <a16:creationId xmlns:a16="http://schemas.microsoft.com/office/drawing/2014/main" id="{6574BF06-8310-134F-DD1A-69725E0B70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17411" name="Slide Number Placeholder 4">
            <a:extLst>
              <a:ext uri="{FF2B5EF4-FFF2-40B4-BE49-F238E27FC236}">
                <a16:creationId xmlns:a16="http://schemas.microsoft.com/office/drawing/2014/main" id="{0D70EB2B-E769-C67A-4E58-4691953B5A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8D42019-9E8C-1041-8846-27E4478C040A}" type="slidenum">
              <a:rPr lang="tr-TR" altLang="tr-TR" sz="1400" smtClean="0"/>
              <a:pPr>
                <a:spcBef>
                  <a:spcPct val="0"/>
                </a:spcBef>
                <a:buFontTx/>
                <a:buNone/>
              </a:pPr>
              <a:t>2</a:t>
            </a:fld>
            <a:endParaRPr lang="tr-TR" altLang="tr-TR" sz="1400"/>
          </a:p>
        </p:txBody>
      </p:sp>
      <p:sp>
        <p:nvSpPr>
          <p:cNvPr id="17412" name="Title 1">
            <a:extLst>
              <a:ext uri="{FF2B5EF4-FFF2-40B4-BE49-F238E27FC236}">
                <a16:creationId xmlns:a16="http://schemas.microsoft.com/office/drawing/2014/main" id="{EB2A013A-2093-DD51-0F6D-1884B52367E4}"/>
              </a:ext>
            </a:extLst>
          </p:cNvPr>
          <p:cNvSpPr>
            <a:spLocks noGrp="1" noChangeArrowheads="1"/>
          </p:cNvSpPr>
          <p:nvPr>
            <p:ph type="title"/>
          </p:nvPr>
        </p:nvSpPr>
        <p:spPr>
          <a:xfrm>
            <a:off x="457200" y="274638"/>
            <a:ext cx="8229600" cy="777875"/>
          </a:xfrm>
        </p:spPr>
        <p:txBody>
          <a:bodyPr/>
          <a:lstStyle/>
          <a:p>
            <a:pPr eaLnBrk="1" hangingPunct="1"/>
            <a:br>
              <a:rPr lang="tr-TR" altLang="tr-TR" sz="4000">
                <a:ea typeface="ＭＳ Ｐゴシック" panose="020B0600070205080204" pitchFamily="34" charset="-128"/>
              </a:rPr>
            </a:br>
            <a:r>
              <a:rPr lang="tr-TR" altLang="tr-TR" sz="3200">
                <a:ea typeface="ＭＳ Ｐゴシック" panose="020B0600070205080204" pitchFamily="34" charset="-128"/>
              </a:rPr>
              <a:t>AVUCUNUZU AÇMAYI DENEDİNİZ Mİ?</a:t>
            </a:r>
            <a:br>
              <a:rPr lang="tr-TR" altLang="tr-TR">
                <a:ea typeface="ＭＳ Ｐゴシック" panose="020B0600070205080204" pitchFamily="34" charset="-128"/>
              </a:rPr>
            </a:br>
            <a:endParaRPr lang="tr-TR" altLang="tr-TR">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95949-429E-F9AB-D7C9-301A7B58F32C}"/>
              </a:ext>
            </a:extLst>
          </p:cNvPr>
          <p:cNvSpPr>
            <a:spLocks noGrp="1"/>
          </p:cNvSpPr>
          <p:nvPr>
            <p:ph type="title"/>
          </p:nvPr>
        </p:nvSpPr>
        <p:spPr>
          <a:xfrm>
            <a:off x="628650" y="1781276"/>
            <a:ext cx="1796916" cy="3660006"/>
          </a:xfrm>
        </p:spPr>
        <p:txBody>
          <a:bodyPr>
            <a:normAutofit/>
          </a:bodyPr>
          <a:lstStyle/>
          <a:p>
            <a:r>
              <a:rPr lang="tr-TR" sz="2700" dirty="0"/>
              <a:t>Reel sektör içeriden aldığı dövizli borçları 2018’den sonra hızla geri ödeyebildi.</a:t>
            </a:r>
          </a:p>
        </p:txBody>
      </p:sp>
      <p:pic>
        <p:nvPicPr>
          <p:cNvPr id="3" name="Resim 2">
            <a:extLst>
              <a:ext uri="{FF2B5EF4-FFF2-40B4-BE49-F238E27FC236}">
                <a16:creationId xmlns:a16="http://schemas.microsoft.com/office/drawing/2014/main" id="{8B79A70C-0C59-BB0D-267A-5F41BB0AE26C}"/>
              </a:ext>
            </a:extLst>
          </p:cNvPr>
          <p:cNvPicPr>
            <a:picLocks noChangeAspect="1"/>
          </p:cNvPicPr>
          <p:nvPr/>
        </p:nvPicPr>
        <p:blipFill>
          <a:blip r:embed="rId2"/>
          <a:stretch>
            <a:fillRect/>
          </a:stretch>
        </p:blipFill>
        <p:spPr>
          <a:xfrm>
            <a:off x="2707105" y="1680915"/>
            <a:ext cx="5869004" cy="3370544"/>
          </a:xfrm>
          <a:prstGeom prst="rect">
            <a:avLst/>
          </a:prstGeom>
        </p:spPr>
      </p:pic>
      <p:sp>
        <p:nvSpPr>
          <p:cNvPr id="4" name="Alt Bilgi Yer Tutucusu 3">
            <a:extLst>
              <a:ext uri="{FF2B5EF4-FFF2-40B4-BE49-F238E27FC236}">
                <a16:creationId xmlns:a16="http://schemas.microsoft.com/office/drawing/2014/main" id="{9AD224DF-63B9-C241-54B8-CBD2B6BD8CC7}"/>
              </a:ext>
            </a:extLst>
          </p:cNvPr>
          <p:cNvSpPr>
            <a:spLocks noGrp="1"/>
          </p:cNvSpPr>
          <p:nvPr>
            <p:ph type="ftr" sz="quarter" idx="11"/>
          </p:nvPr>
        </p:nvSpPr>
        <p:spPr/>
        <p:txBody>
          <a:bodyPr/>
          <a:lstStyle/>
          <a:p>
            <a:pPr defTabSz="685800" eaLnBrk="1" fontAlgn="auto" hangingPunct="1">
              <a:spcBef>
                <a:spcPts val="0"/>
              </a:spcBef>
              <a:spcAft>
                <a:spcPts val="0"/>
              </a:spcAft>
              <a:defRPr/>
            </a:pPr>
            <a:r>
              <a:rPr lang="tr-TR">
                <a:solidFill>
                  <a:prstClr val="black">
                    <a:tint val="82000"/>
                  </a:prstClr>
                </a:solidFill>
                <a:latin typeface="Aptos" panose="02110004020202020204"/>
                <a:ea typeface="+mn-ea"/>
              </a:rPr>
              <a:t>hakanozyildiz@gmail.com</a:t>
            </a:r>
          </a:p>
        </p:txBody>
      </p:sp>
      <p:sp>
        <p:nvSpPr>
          <p:cNvPr id="5" name="Slayt Numarası Yer Tutucusu 4">
            <a:extLst>
              <a:ext uri="{FF2B5EF4-FFF2-40B4-BE49-F238E27FC236}">
                <a16:creationId xmlns:a16="http://schemas.microsoft.com/office/drawing/2014/main" id="{8E68B178-CE03-6981-5D43-EF6AA0D81EEA}"/>
              </a:ext>
            </a:extLst>
          </p:cNvPr>
          <p:cNvSpPr>
            <a:spLocks noGrp="1"/>
          </p:cNvSpPr>
          <p:nvPr>
            <p:ph type="sldNum" sz="quarter" idx="12"/>
          </p:nvPr>
        </p:nvSpPr>
        <p:spPr/>
        <p:txBody>
          <a:bodyPr/>
          <a:lstStyle/>
          <a:p>
            <a:pPr defTabSz="685800" eaLnBrk="1" fontAlgn="auto" hangingPunct="1">
              <a:spcBef>
                <a:spcPts val="0"/>
              </a:spcBef>
              <a:spcAft>
                <a:spcPts val="0"/>
              </a:spcAft>
              <a:defRPr/>
            </a:pPr>
            <a:fld id="{9FA32602-9AEC-46F3-91CE-ED9348E4C8B2}" type="slidenum">
              <a:rPr lang="tr-TR">
                <a:solidFill>
                  <a:prstClr val="black">
                    <a:tint val="82000"/>
                  </a:prstClr>
                </a:solidFill>
                <a:latin typeface="Aptos" panose="02110004020202020204"/>
                <a:ea typeface="+mn-ea"/>
              </a:rPr>
              <a:pPr defTabSz="685800" eaLnBrk="1" fontAlgn="auto" hangingPunct="1">
                <a:spcBef>
                  <a:spcPts val="0"/>
                </a:spcBef>
                <a:spcAft>
                  <a:spcPts val="0"/>
                </a:spcAft>
                <a:defRPr/>
              </a:pPr>
              <a:t>20</a:t>
            </a:fld>
            <a:endParaRPr lang="tr-TR">
              <a:solidFill>
                <a:prstClr val="black">
                  <a:tint val="82000"/>
                </a:prstClr>
              </a:solidFill>
              <a:latin typeface="Aptos" panose="02110004020202020204"/>
              <a:ea typeface="+mn-ea"/>
            </a:endParaRPr>
          </a:p>
        </p:txBody>
      </p:sp>
    </p:spTree>
    <p:extLst>
      <p:ext uri="{BB962C8B-B14F-4D97-AF65-F5344CB8AC3E}">
        <p14:creationId xmlns:p14="http://schemas.microsoft.com/office/powerpoint/2010/main" val="48482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B6B939A-5D81-91D2-A0BE-AC8F1DC79F66}"/>
              </a:ext>
            </a:extLst>
          </p:cNvPr>
          <p:cNvSpPr>
            <a:spLocks noGrp="1" noChangeArrowheads="1"/>
          </p:cNvSpPr>
          <p:nvPr>
            <p:ph type="title"/>
          </p:nvPr>
        </p:nvSpPr>
        <p:spPr/>
        <p:txBody>
          <a:bodyPr/>
          <a:lstStyle/>
          <a:p>
            <a:r>
              <a:rPr lang="tr-TR" altLang="tr-TR">
                <a:ea typeface="ＭＳ Ｐゴシック" panose="020B0600070205080204" pitchFamily="34" charset="-128"/>
              </a:rPr>
              <a:t>Ödemler dengesinin detayları hakkında açıklamalar</a:t>
            </a:r>
          </a:p>
        </p:txBody>
      </p:sp>
      <p:sp>
        <p:nvSpPr>
          <p:cNvPr id="35842" name="Content Placeholder 2">
            <a:extLst>
              <a:ext uri="{FF2B5EF4-FFF2-40B4-BE49-F238E27FC236}">
                <a16:creationId xmlns:a16="http://schemas.microsoft.com/office/drawing/2014/main" id="{47EFACDC-33E8-680D-A9D0-E86D0192AF34}"/>
              </a:ext>
            </a:extLst>
          </p:cNvPr>
          <p:cNvSpPr>
            <a:spLocks noGrp="1" noChangeArrowheads="1"/>
          </p:cNvSpPr>
          <p:nvPr>
            <p:ph idx="1"/>
          </p:nvPr>
        </p:nvSpPr>
        <p:spPr/>
        <p:txBody>
          <a:bodyPr/>
          <a:lstStyle/>
          <a:p>
            <a:endParaRPr lang="tr-TR" altLang="tr-TR">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CF301336-F2C9-CB75-F81F-9C84CEC5EB52}"/>
              </a:ext>
            </a:extLst>
          </p:cNvPr>
          <p:cNvSpPr>
            <a:spLocks noGrp="1"/>
          </p:cNvSpPr>
          <p:nvPr>
            <p:ph type="ftr" sz="quarter" idx="11"/>
          </p:nvPr>
        </p:nvSpPr>
        <p:spPr/>
        <p:txBody>
          <a:bodyPr/>
          <a:lstStyle/>
          <a:p>
            <a:pPr>
              <a:defRPr/>
            </a:pPr>
            <a:r>
              <a:rPr lang="en-GB"/>
              <a:t>www.hozyildiz.com</a:t>
            </a:r>
          </a:p>
        </p:txBody>
      </p:sp>
      <p:sp>
        <p:nvSpPr>
          <p:cNvPr id="35844" name="Slide Number Placeholder 4">
            <a:extLst>
              <a:ext uri="{FF2B5EF4-FFF2-40B4-BE49-F238E27FC236}">
                <a16:creationId xmlns:a16="http://schemas.microsoft.com/office/drawing/2014/main" id="{D16F705C-8ABA-16C2-790A-F9D24B7229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00669E-ABDF-AD40-9C27-D817190FE7D9}" type="slidenum">
              <a:rPr lang="en-GB" altLang="tr-TR" sz="1400" smtClean="0"/>
              <a:pPr>
                <a:spcBef>
                  <a:spcPct val="0"/>
                </a:spcBef>
                <a:buFontTx/>
                <a:buNone/>
              </a:pPr>
              <a:t>21</a:t>
            </a:fld>
            <a:endParaRPr lang="en-GB" altLang="tr-TR" sz="1400"/>
          </a:p>
        </p:txBody>
      </p:sp>
      <p:pic>
        <p:nvPicPr>
          <p:cNvPr id="35845" name="Picture 2">
            <a:extLst>
              <a:ext uri="{FF2B5EF4-FFF2-40B4-BE49-F238E27FC236}">
                <a16:creationId xmlns:a16="http://schemas.microsoft.com/office/drawing/2014/main" id="{B6DA6C7C-2512-122E-4E6F-0813F7E68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12787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045BF0-8B59-2A42-89BB-68F13A06A0A8}"/>
              </a:ext>
            </a:extLst>
          </p:cNvPr>
          <p:cNvSpPr>
            <a:spLocks noGrp="1"/>
          </p:cNvSpPr>
          <p:nvPr>
            <p:ph type="ftr" sz="quarter" idx="11"/>
          </p:nvPr>
        </p:nvSpPr>
        <p:spPr/>
        <p:txBody>
          <a:bodyPr/>
          <a:lstStyle/>
          <a:p>
            <a:pPr>
              <a:defRPr/>
            </a:pPr>
            <a:r>
              <a:rPr lang="en-GB"/>
              <a:t>www.hozyildiz.com</a:t>
            </a:r>
          </a:p>
        </p:txBody>
      </p:sp>
      <p:sp>
        <p:nvSpPr>
          <p:cNvPr id="36866" name="Slide Number Placeholder 2">
            <a:extLst>
              <a:ext uri="{FF2B5EF4-FFF2-40B4-BE49-F238E27FC236}">
                <a16:creationId xmlns:a16="http://schemas.microsoft.com/office/drawing/2014/main" id="{3F8354AD-4B69-8F4F-9402-FF2D899FE4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2AE56AC-9B0C-C840-8E8C-6CE7453ACC64}" type="slidenum">
              <a:rPr lang="en-GB" altLang="tr-TR" sz="1400" smtClean="0"/>
              <a:pPr>
                <a:spcBef>
                  <a:spcPct val="0"/>
                </a:spcBef>
                <a:buFontTx/>
                <a:buNone/>
              </a:pPr>
              <a:t>22</a:t>
            </a:fld>
            <a:endParaRPr lang="en-GB" altLang="tr-TR" sz="1400"/>
          </a:p>
        </p:txBody>
      </p:sp>
      <p:pic>
        <p:nvPicPr>
          <p:cNvPr id="36867" name="Picture 2">
            <a:extLst>
              <a:ext uri="{FF2B5EF4-FFF2-40B4-BE49-F238E27FC236}">
                <a16:creationId xmlns:a16="http://schemas.microsoft.com/office/drawing/2014/main" id="{C8A0E3FF-91F4-7996-3597-A7F577E29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6327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97B7EA-77CF-B110-68B7-695C81505DB4}"/>
              </a:ext>
            </a:extLst>
          </p:cNvPr>
          <p:cNvSpPr>
            <a:spLocks noGrp="1"/>
          </p:cNvSpPr>
          <p:nvPr>
            <p:ph type="ftr" sz="quarter" idx="11"/>
          </p:nvPr>
        </p:nvSpPr>
        <p:spPr/>
        <p:txBody>
          <a:bodyPr/>
          <a:lstStyle/>
          <a:p>
            <a:pPr>
              <a:defRPr/>
            </a:pPr>
            <a:r>
              <a:rPr lang="en-GB"/>
              <a:t>www.hozyildiz.com</a:t>
            </a:r>
          </a:p>
        </p:txBody>
      </p:sp>
      <p:sp>
        <p:nvSpPr>
          <p:cNvPr id="37890" name="Slide Number Placeholder 2">
            <a:extLst>
              <a:ext uri="{FF2B5EF4-FFF2-40B4-BE49-F238E27FC236}">
                <a16:creationId xmlns:a16="http://schemas.microsoft.com/office/drawing/2014/main" id="{607636E8-4BDD-F72C-76BF-EF82C7F6C4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EA26738-723A-F74D-A774-9B34142D126E}" type="slidenum">
              <a:rPr lang="en-GB" altLang="tr-TR" sz="1400" smtClean="0"/>
              <a:pPr>
                <a:spcBef>
                  <a:spcPct val="0"/>
                </a:spcBef>
                <a:buFontTx/>
                <a:buNone/>
              </a:pPr>
              <a:t>23</a:t>
            </a:fld>
            <a:endParaRPr lang="en-GB" altLang="tr-TR" sz="1400"/>
          </a:p>
        </p:txBody>
      </p:sp>
      <p:pic>
        <p:nvPicPr>
          <p:cNvPr id="37891" name="Picture 2">
            <a:extLst>
              <a:ext uri="{FF2B5EF4-FFF2-40B4-BE49-F238E27FC236}">
                <a16:creationId xmlns:a16="http://schemas.microsoft.com/office/drawing/2014/main" id="{AF7622C0-9A17-2143-B1A7-935BEB0B4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49275"/>
            <a:ext cx="7345362"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E430F4-551E-1F3C-7E11-65BD54863551}"/>
              </a:ext>
            </a:extLst>
          </p:cNvPr>
          <p:cNvSpPr>
            <a:spLocks noGrp="1"/>
          </p:cNvSpPr>
          <p:nvPr>
            <p:ph type="ftr" sz="quarter" idx="11"/>
          </p:nvPr>
        </p:nvSpPr>
        <p:spPr/>
        <p:txBody>
          <a:bodyPr/>
          <a:lstStyle/>
          <a:p>
            <a:pPr>
              <a:defRPr/>
            </a:pPr>
            <a:r>
              <a:rPr lang="en-GB"/>
              <a:t>www.hozyildiz.com</a:t>
            </a:r>
          </a:p>
        </p:txBody>
      </p:sp>
      <p:sp>
        <p:nvSpPr>
          <p:cNvPr id="38914" name="Slide Number Placeholder 2">
            <a:extLst>
              <a:ext uri="{FF2B5EF4-FFF2-40B4-BE49-F238E27FC236}">
                <a16:creationId xmlns:a16="http://schemas.microsoft.com/office/drawing/2014/main" id="{96FE76C8-005F-1CE6-E29E-A23BFC7E29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922973C-49BC-1947-9328-9F2D728824A5}" type="slidenum">
              <a:rPr lang="en-GB" altLang="tr-TR" sz="1400" smtClean="0"/>
              <a:pPr>
                <a:spcBef>
                  <a:spcPct val="0"/>
                </a:spcBef>
                <a:buFontTx/>
                <a:buNone/>
              </a:pPr>
              <a:t>24</a:t>
            </a:fld>
            <a:endParaRPr lang="en-GB" altLang="tr-TR" sz="1400"/>
          </a:p>
        </p:txBody>
      </p:sp>
      <p:pic>
        <p:nvPicPr>
          <p:cNvPr id="38915" name="Picture 2">
            <a:extLst>
              <a:ext uri="{FF2B5EF4-FFF2-40B4-BE49-F238E27FC236}">
                <a16:creationId xmlns:a16="http://schemas.microsoft.com/office/drawing/2014/main" id="{B404569C-DB44-FDC5-98D8-E151FD618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513"/>
            <a:ext cx="7921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760CD0-DCE9-0BC2-F272-7F1B74C4DA66}"/>
              </a:ext>
            </a:extLst>
          </p:cNvPr>
          <p:cNvSpPr>
            <a:spLocks noGrp="1"/>
          </p:cNvSpPr>
          <p:nvPr>
            <p:ph type="ftr" sz="quarter" idx="11"/>
          </p:nvPr>
        </p:nvSpPr>
        <p:spPr/>
        <p:txBody>
          <a:bodyPr/>
          <a:lstStyle/>
          <a:p>
            <a:pPr>
              <a:defRPr/>
            </a:pPr>
            <a:r>
              <a:rPr lang="en-GB"/>
              <a:t>www.hozyildiz.com</a:t>
            </a:r>
          </a:p>
        </p:txBody>
      </p:sp>
      <p:sp>
        <p:nvSpPr>
          <p:cNvPr id="39938" name="Slide Number Placeholder 2">
            <a:extLst>
              <a:ext uri="{FF2B5EF4-FFF2-40B4-BE49-F238E27FC236}">
                <a16:creationId xmlns:a16="http://schemas.microsoft.com/office/drawing/2014/main" id="{B48BF5BA-7912-9154-F929-72C6597B22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720894-28C5-444C-88D0-ADB17E2BE68C}" type="slidenum">
              <a:rPr lang="en-GB" altLang="tr-TR" sz="1400" smtClean="0"/>
              <a:pPr>
                <a:spcBef>
                  <a:spcPct val="0"/>
                </a:spcBef>
                <a:buFontTx/>
                <a:buNone/>
              </a:pPr>
              <a:t>25</a:t>
            </a:fld>
            <a:endParaRPr lang="en-GB" altLang="tr-TR" sz="1400"/>
          </a:p>
        </p:txBody>
      </p:sp>
      <p:pic>
        <p:nvPicPr>
          <p:cNvPr id="39939" name="Picture 2">
            <a:extLst>
              <a:ext uri="{FF2B5EF4-FFF2-40B4-BE49-F238E27FC236}">
                <a16:creationId xmlns:a16="http://schemas.microsoft.com/office/drawing/2014/main" id="{D72DA5C4-18C8-2858-8B98-F872FB276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5575"/>
            <a:ext cx="661987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58DA0D-63C4-4185-0763-C31649980C6C}"/>
              </a:ext>
            </a:extLst>
          </p:cNvPr>
          <p:cNvSpPr>
            <a:spLocks noGrp="1"/>
          </p:cNvSpPr>
          <p:nvPr>
            <p:ph type="ftr" sz="quarter" idx="11"/>
          </p:nvPr>
        </p:nvSpPr>
        <p:spPr/>
        <p:txBody>
          <a:bodyPr/>
          <a:lstStyle/>
          <a:p>
            <a:pPr>
              <a:defRPr/>
            </a:pPr>
            <a:r>
              <a:rPr lang="en-GB"/>
              <a:t>www.hozyildiz.com</a:t>
            </a:r>
          </a:p>
        </p:txBody>
      </p:sp>
      <p:sp>
        <p:nvSpPr>
          <p:cNvPr id="40962" name="Slide Number Placeholder 2">
            <a:extLst>
              <a:ext uri="{FF2B5EF4-FFF2-40B4-BE49-F238E27FC236}">
                <a16:creationId xmlns:a16="http://schemas.microsoft.com/office/drawing/2014/main" id="{D737B794-5641-A31C-37B2-F65E68ECED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DA1418-33FC-1E45-8188-57097B75C44C}" type="slidenum">
              <a:rPr lang="en-GB" altLang="tr-TR" sz="1400" smtClean="0"/>
              <a:pPr>
                <a:spcBef>
                  <a:spcPct val="0"/>
                </a:spcBef>
                <a:buFontTx/>
                <a:buNone/>
              </a:pPr>
              <a:t>26</a:t>
            </a:fld>
            <a:endParaRPr lang="en-GB" altLang="tr-TR" sz="1400"/>
          </a:p>
        </p:txBody>
      </p:sp>
      <p:pic>
        <p:nvPicPr>
          <p:cNvPr id="40963" name="Picture 2">
            <a:extLst>
              <a:ext uri="{FF2B5EF4-FFF2-40B4-BE49-F238E27FC236}">
                <a16:creationId xmlns:a16="http://schemas.microsoft.com/office/drawing/2014/main" id="{974F4364-0B49-36AF-81B4-78A2CD35E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6327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6EB789-3B59-5E07-2829-33262777A28C}"/>
              </a:ext>
            </a:extLst>
          </p:cNvPr>
          <p:cNvSpPr>
            <a:spLocks noGrp="1"/>
          </p:cNvSpPr>
          <p:nvPr>
            <p:ph type="ftr" sz="quarter" idx="11"/>
          </p:nvPr>
        </p:nvSpPr>
        <p:spPr/>
        <p:txBody>
          <a:bodyPr/>
          <a:lstStyle/>
          <a:p>
            <a:pPr>
              <a:defRPr/>
            </a:pPr>
            <a:r>
              <a:rPr lang="en-GB"/>
              <a:t>www.hozyildiz.com</a:t>
            </a:r>
          </a:p>
        </p:txBody>
      </p:sp>
      <p:sp>
        <p:nvSpPr>
          <p:cNvPr id="41986" name="Slide Number Placeholder 2">
            <a:extLst>
              <a:ext uri="{FF2B5EF4-FFF2-40B4-BE49-F238E27FC236}">
                <a16:creationId xmlns:a16="http://schemas.microsoft.com/office/drawing/2014/main" id="{526EA4C5-44BD-78D2-47DE-0E8A7870D0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7C8C0BE-3DE7-4D41-B2E1-B88C2DA92647}" type="slidenum">
              <a:rPr lang="en-GB" altLang="tr-TR" sz="1400" smtClean="0"/>
              <a:pPr>
                <a:spcBef>
                  <a:spcPct val="0"/>
                </a:spcBef>
                <a:buFontTx/>
                <a:buNone/>
              </a:pPr>
              <a:t>27</a:t>
            </a:fld>
            <a:endParaRPr lang="en-GB" altLang="tr-TR" sz="1400"/>
          </a:p>
        </p:txBody>
      </p:sp>
      <p:pic>
        <p:nvPicPr>
          <p:cNvPr id="41987" name="Picture 2">
            <a:extLst>
              <a:ext uri="{FF2B5EF4-FFF2-40B4-BE49-F238E27FC236}">
                <a16:creationId xmlns:a16="http://schemas.microsoft.com/office/drawing/2014/main" id="{B6F1B4C2-89CB-7F3D-1394-16348E7DA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765175"/>
            <a:ext cx="66960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3">
            <a:extLst>
              <a:ext uri="{FF2B5EF4-FFF2-40B4-BE49-F238E27FC236}">
                <a16:creationId xmlns:a16="http://schemas.microsoft.com/office/drawing/2014/main" id="{9209F67E-4E7A-56B6-C3FC-505CA4B74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3175000"/>
            <a:ext cx="66198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E0FF34-1F8D-9B11-29BF-3E48927FE042}"/>
              </a:ext>
            </a:extLst>
          </p:cNvPr>
          <p:cNvSpPr>
            <a:spLocks noGrp="1"/>
          </p:cNvSpPr>
          <p:nvPr>
            <p:ph type="ftr" sz="quarter" idx="11"/>
          </p:nvPr>
        </p:nvSpPr>
        <p:spPr/>
        <p:txBody>
          <a:bodyPr/>
          <a:lstStyle/>
          <a:p>
            <a:pPr>
              <a:defRPr/>
            </a:pPr>
            <a:r>
              <a:rPr lang="en-GB"/>
              <a:t>www.hozyildiz.com</a:t>
            </a:r>
          </a:p>
        </p:txBody>
      </p:sp>
      <p:sp>
        <p:nvSpPr>
          <p:cNvPr id="43010" name="Slide Number Placeholder 2">
            <a:extLst>
              <a:ext uri="{FF2B5EF4-FFF2-40B4-BE49-F238E27FC236}">
                <a16:creationId xmlns:a16="http://schemas.microsoft.com/office/drawing/2014/main" id="{B495E5C8-625A-AC2C-D91A-87368DEE20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439F50-1A6F-8349-8288-8C13DC0FB8A2}" type="slidenum">
              <a:rPr lang="en-GB" altLang="tr-TR" sz="1400" smtClean="0"/>
              <a:pPr>
                <a:spcBef>
                  <a:spcPct val="0"/>
                </a:spcBef>
                <a:buFontTx/>
                <a:buNone/>
              </a:pPr>
              <a:t>28</a:t>
            </a:fld>
            <a:endParaRPr lang="en-GB" altLang="tr-TR" sz="1400"/>
          </a:p>
        </p:txBody>
      </p:sp>
      <p:pic>
        <p:nvPicPr>
          <p:cNvPr id="43011" name="Picture 2">
            <a:extLst>
              <a:ext uri="{FF2B5EF4-FFF2-40B4-BE49-F238E27FC236}">
                <a16:creationId xmlns:a16="http://schemas.microsoft.com/office/drawing/2014/main" id="{C789CD7F-DECA-3745-9567-6286E9DCF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112963"/>
            <a:ext cx="67722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A26228-4105-355C-FA7D-1452CE81D3DB}"/>
              </a:ext>
            </a:extLst>
          </p:cNvPr>
          <p:cNvSpPr>
            <a:spLocks noGrp="1"/>
          </p:cNvSpPr>
          <p:nvPr>
            <p:ph type="ftr" sz="quarter" idx="11"/>
          </p:nvPr>
        </p:nvSpPr>
        <p:spPr/>
        <p:txBody>
          <a:bodyPr/>
          <a:lstStyle/>
          <a:p>
            <a:pPr>
              <a:defRPr/>
            </a:pPr>
            <a:r>
              <a:rPr lang="en-GB"/>
              <a:t>www.hozyildiz.com</a:t>
            </a:r>
          </a:p>
        </p:txBody>
      </p:sp>
      <p:sp>
        <p:nvSpPr>
          <p:cNvPr id="44034" name="Slide Number Placeholder 2">
            <a:extLst>
              <a:ext uri="{FF2B5EF4-FFF2-40B4-BE49-F238E27FC236}">
                <a16:creationId xmlns:a16="http://schemas.microsoft.com/office/drawing/2014/main" id="{829D5961-C3F0-3ABD-C920-473423D98C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820D56-4800-DB4D-A04C-AAAA3AF518C3}" type="slidenum">
              <a:rPr lang="en-GB" altLang="tr-TR" sz="1400" smtClean="0"/>
              <a:pPr>
                <a:spcBef>
                  <a:spcPct val="0"/>
                </a:spcBef>
                <a:buFontTx/>
                <a:buNone/>
              </a:pPr>
              <a:t>29</a:t>
            </a:fld>
            <a:endParaRPr lang="en-GB" altLang="tr-TR" sz="1400"/>
          </a:p>
        </p:txBody>
      </p:sp>
      <p:pic>
        <p:nvPicPr>
          <p:cNvPr id="44035" name="Picture 2">
            <a:extLst>
              <a:ext uri="{FF2B5EF4-FFF2-40B4-BE49-F238E27FC236}">
                <a16:creationId xmlns:a16="http://schemas.microsoft.com/office/drawing/2014/main" id="{FE74656F-2E07-602E-C40D-E3DEC99FF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684338"/>
            <a:ext cx="66198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a:extLst>
              <a:ext uri="{FF2B5EF4-FFF2-40B4-BE49-F238E27FC236}">
                <a16:creationId xmlns:a16="http://schemas.microsoft.com/office/drawing/2014/main" id="{80CFCE4F-A8B6-0C21-7DBA-718A486161E3}"/>
              </a:ext>
            </a:extLst>
          </p:cNvPr>
          <p:cNvSpPr>
            <a:spLocks noGrp="1" noChangeArrowheads="1"/>
          </p:cNvSpPr>
          <p:nvPr>
            <p:ph type="title"/>
          </p:nvPr>
        </p:nvSpPr>
        <p:spPr>
          <a:xfrm>
            <a:off x="457200" y="274638"/>
            <a:ext cx="8229600" cy="706437"/>
          </a:xfrm>
        </p:spPr>
        <p:txBody>
          <a:bodyPr/>
          <a:lstStyle/>
          <a:p>
            <a:r>
              <a:rPr lang="tr-TR" altLang="tr-TR" sz="2400" b="1">
                <a:ea typeface="ＭＳ Ｐゴシック" panose="020B0600070205080204" pitchFamily="34" charset="-128"/>
              </a:rPr>
              <a:t>Sermaye hareketleri ve büyüme arasındaki nedensellik  </a:t>
            </a:r>
            <a:br>
              <a:rPr lang="tr-TR" altLang="tr-TR" sz="2400" b="1">
                <a:ea typeface="ＭＳ Ｐゴシック" panose="020B0600070205080204" pitchFamily="34" charset="-128"/>
              </a:rPr>
            </a:br>
            <a:r>
              <a:rPr lang="tr-TR" altLang="tr-TR" sz="1600">
                <a:ea typeface="ＭＳ Ｐゴシック" panose="020B0600070205080204" pitchFamily="34" charset="-128"/>
              </a:rPr>
              <a:t>(Yol Ayrımında Türkiye / AH Köse ve arkadaşları)</a:t>
            </a:r>
            <a:endParaRPr lang="en-US" altLang="tr-TR" sz="2400">
              <a:ea typeface="ＭＳ Ｐゴシック" panose="020B0600070205080204" pitchFamily="34" charset="-128"/>
            </a:endParaRPr>
          </a:p>
        </p:txBody>
      </p:sp>
      <p:sp>
        <p:nvSpPr>
          <p:cNvPr id="5" name="Content Placeholder 4">
            <a:extLst>
              <a:ext uri="{FF2B5EF4-FFF2-40B4-BE49-F238E27FC236}">
                <a16:creationId xmlns:a16="http://schemas.microsoft.com/office/drawing/2014/main" id="{13D48DB0-3CDE-703A-A87E-BE3468EA8D0D}"/>
              </a:ext>
            </a:extLst>
          </p:cNvPr>
          <p:cNvSpPr>
            <a:spLocks noGrp="1"/>
          </p:cNvSpPr>
          <p:nvPr>
            <p:ph idx="1"/>
          </p:nvPr>
        </p:nvSpPr>
        <p:spPr>
          <a:xfrm>
            <a:off x="457200" y="1052513"/>
            <a:ext cx="8229600" cy="5073650"/>
          </a:xfrm>
        </p:spPr>
        <p:txBody>
          <a:bodyPr>
            <a:normAutofit fontScale="85000" lnSpcReduction="10000"/>
          </a:bodyPr>
          <a:lstStyle/>
          <a:p>
            <a:pPr>
              <a:defRPr/>
            </a:pPr>
            <a:r>
              <a:rPr lang="tr-TR" u="sng" dirty="0"/>
              <a:t>1980’li yıllar boyunca nedensellik bağlantısı</a:t>
            </a:r>
          </a:p>
          <a:p>
            <a:pPr marL="0" indent="0">
              <a:buFontTx/>
              <a:buNone/>
              <a:defRPr/>
            </a:pPr>
            <a:r>
              <a:rPr lang="tr-TR" dirty="0"/>
              <a:t> </a:t>
            </a:r>
            <a:r>
              <a:rPr lang="tr-TR" b="1" dirty="0"/>
              <a:t>büyüme        cari açıklar            sermaye girişleri</a:t>
            </a:r>
            <a:r>
              <a:rPr lang="tr-TR" dirty="0"/>
              <a:t> </a:t>
            </a:r>
          </a:p>
          <a:p>
            <a:pPr marL="0" indent="0">
              <a:buFontTx/>
              <a:buNone/>
              <a:defRPr/>
            </a:pPr>
            <a:r>
              <a:rPr lang="tr-TR" dirty="0"/>
              <a:t>şeklinde iken</a:t>
            </a:r>
          </a:p>
          <a:p>
            <a:pPr>
              <a:defRPr/>
            </a:pPr>
            <a:r>
              <a:rPr lang="tr-TR" u="sng" dirty="0"/>
              <a:t>1990’lı yıllarda bağlantının yönü değişti</a:t>
            </a:r>
            <a:r>
              <a:rPr lang="tr-TR" dirty="0"/>
              <a:t>; </a:t>
            </a:r>
            <a:r>
              <a:rPr lang="tr-TR" b="1" dirty="0"/>
              <a:t>Sermaye girişleri         büyüme           cari açıklar</a:t>
            </a:r>
          </a:p>
          <a:p>
            <a:pPr>
              <a:defRPr/>
            </a:pPr>
            <a:r>
              <a:rPr lang="tr-TR" u="sng" dirty="0"/>
              <a:t>2000’li yılların başında ise;</a:t>
            </a:r>
          </a:p>
          <a:p>
            <a:pPr marL="0" indent="0">
              <a:buFontTx/>
              <a:buNone/>
              <a:defRPr/>
            </a:pPr>
            <a:r>
              <a:rPr lang="tr-TR" b="1" dirty="0"/>
              <a:t>Sermayenin artarak devam eden girişleri          büyüme         kronikleşen çok yüksek ve hatta anomali sayılabilecek cari açıklar bağlantısı ortaya çıkmıştır.</a:t>
            </a:r>
          </a:p>
          <a:p>
            <a:pPr marL="0" indent="0">
              <a:buFontTx/>
              <a:buNone/>
              <a:defRPr/>
            </a:pPr>
            <a:r>
              <a:rPr lang="tr-TR" sz="2200" dirty="0"/>
              <a:t>Ekonomik daralma döneminde dahi cari işlemler dengesi, açık vermeye devam etmektedir.</a:t>
            </a:r>
            <a:endParaRPr lang="en-US" sz="2200" dirty="0"/>
          </a:p>
        </p:txBody>
      </p:sp>
      <p:sp>
        <p:nvSpPr>
          <p:cNvPr id="18435" name="Slide Number Placeholder 2">
            <a:extLst>
              <a:ext uri="{FF2B5EF4-FFF2-40B4-BE49-F238E27FC236}">
                <a16:creationId xmlns:a16="http://schemas.microsoft.com/office/drawing/2014/main" id="{F8ED9E08-BB8C-2F18-3112-D553711CBE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3EA1693-5808-0649-BDA2-94E36BCE6590}" type="slidenum">
              <a:rPr lang="en-US" altLang="tr-TR" sz="1400" smtClean="0"/>
              <a:pPr>
                <a:spcBef>
                  <a:spcPct val="0"/>
                </a:spcBef>
                <a:buFontTx/>
                <a:buNone/>
              </a:pPr>
              <a:t>3</a:t>
            </a:fld>
            <a:endParaRPr lang="en-US" altLang="tr-TR" sz="1400"/>
          </a:p>
        </p:txBody>
      </p:sp>
      <p:sp>
        <p:nvSpPr>
          <p:cNvPr id="6" name="Right Arrow 5">
            <a:extLst>
              <a:ext uri="{FF2B5EF4-FFF2-40B4-BE49-F238E27FC236}">
                <a16:creationId xmlns:a16="http://schemas.microsoft.com/office/drawing/2014/main" id="{471A7378-D78F-0E49-68AC-125283332F24}"/>
              </a:ext>
            </a:extLst>
          </p:cNvPr>
          <p:cNvSpPr/>
          <p:nvPr/>
        </p:nvSpPr>
        <p:spPr>
          <a:xfrm>
            <a:off x="2089150" y="1628775"/>
            <a:ext cx="433388"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ight Arrow 6">
            <a:extLst>
              <a:ext uri="{FF2B5EF4-FFF2-40B4-BE49-F238E27FC236}">
                <a16:creationId xmlns:a16="http://schemas.microsoft.com/office/drawing/2014/main" id="{82167E69-AA6A-46D4-E938-72C89AC684D7}"/>
              </a:ext>
            </a:extLst>
          </p:cNvPr>
          <p:cNvSpPr/>
          <p:nvPr/>
        </p:nvSpPr>
        <p:spPr>
          <a:xfrm>
            <a:off x="4497388" y="1655763"/>
            <a:ext cx="722312" cy="90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ight Arrow 7">
            <a:extLst>
              <a:ext uri="{FF2B5EF4-FFF2-40B4-BE49-F238E27FC236}">
                <a16:creationId xmlns:a16="http://schemas.microsoft.com/office/drawing/2014/main" id="{6464194A-4471-2E18-35F3-92BC3E5C3AA4}"/>
              </a:ext>
            </a:extLst>
          </p:cNvPr>
          <p:cNvSpPr/>
          <p:nvPr/>
        </p:nvSpPr>
        <p:spPr>
          <a:xfrm>
            <a:off x="2108200" y="2924175"/>
            <a:ext cx="6477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ight Arrow 8">
            <a:extLst>
              <a:ext uri="{FF2B5EF4-FFF2-40B4-BE49-F238E27FC236}">
                <a16:creationId xmlns:a16="http://schemas.microsoft.com/office/drawing/2014/main" id="{94622079-E114-9196-77C5-26485262CEBB}"/>
              </a:ext>
            </a:extLst>
          </p:cNvPr>
          <p:cNvSpPr/>
          <p:nvPr/>
        </p:nvSpPr>
        <p:spPr>
          <a:xfrm>
            <a:off x="4281488" y="2933700"/>
            <a:ext cx="647700" cy="144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a:extLst>
              <a:ext uri="{FF2B5EF4-FFF2-40B4-BE49-F238E27FC236}">
                <a16:creationId xmlns:a16="http://schemas.microsoft.com/office/drawing/2014/main" id="{ACAA6E65-638B-60AE-1AE3-17295DCEE05A}"/>
              </a:ext>
            </a:extLst>
          </p:cNvPr>
          <p:cNvSpPr/>
          <p:nvPr/>
        </p:nvSpPr>
        <p:spPr>
          <a:xfrm>
            <a:off x="7740650" y="4149725"/>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ight Arrow 11">
            <a:extLst>
              <a:ext uri="{FF2B5EF4-FFF2-40B4-BE49-F238E27FC236}">
                <a16:creationId xmlns:a16="http://schemas.microsoft.com/office/drawing/2014/main" id="{E467469B-013C-9F57-CB55-0E4AD1C1FF77}"/>
              </a:ext>
            </a:extLst>
          </p:cNvPr>
          <p:cNvSpPr/>
          <p:nvPr/>
        </p:nvSpPr>
        <p:spPr>
          <a:xfrm>
            <a:off x="1946275" y="4157663"/>
            <a:ext cx="576263"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Footer Placeholder 1">
            <a:extLst>
              <a:ext uri="{FF2B5EF4-FFF2-40B4-BE49-F238E27FC236}">
                <a16:creationId xmlns:a16="http://schemas.microsoft.com/office/drawing/2014/main" id="{E4FA42A0-5DDA-C05D-A32B-447F09A21848}"/>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CAF817-761C-6559-26DB-7897727F46C6}"/>
              </a:ext>
            </a:extLst>
          </p:cNvPr>
          <p:cNvSpPr>
            <a:spLocks noGrp="1"/>
          </p:cNvSpPr>
          <p:nvPr>
            <p:ph type="ftr" sz="quarter" idx="11"/>
          </p:nvPr>
        </p:nvSpPr>
        <p:spPr/>
        <p:txBody>
          <a:bodyPr/>
          <a:lstStyle/>
          <a:p>
            <a:pPr>
              <a:defRPr/>
            </a:pPr>
            <a:r>
              <a:rPr lang="en-GB"/>
              <a:t>www.hozyildiz.com</a:t>
            </a:r>
          </a:p>
        </p:txBody>
      </p:sp>
      <p:sp>
        <p:nvSpPr>
          <p:cNvPr id="45058" name="Slide Number Placeholder 2">
            <a:extLst>
              <a:ext uri="{FF2B5EF4-FFF2-40B4-BE49-F238E27FC236}">
                <a16:creationId xmlns:a16="http://schemas.microsoft.com/office/drawing/2014/main" id="{6BE7213E-054E-7005-BFC2-B330EF98F0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793591A-C80C-B14B-9886-2725465C9BB5}" type="slidenum">
              <a:rPr lang="en-GB" altLang="tr-TR" sz="1400" smtClean="0"/>
              <a:pPr>
                <a:spcBef>
                  <a:spcPct val="0"/>
                </a:spcBef>
                <a:buFontTx/>
                <a:buNone/>
              </a:pPr>
              <a:t>30</a:t>
            </a:fld>
            <a:endParaRPr lang="en-GB" altLang="tr-TR" sz="1400"/>
          </a:p>
        </p:txBody>
      </p:sp>
      <p:pic>
        <p:nvPicPr>
          <p:cNvPr id="45059" name="Picture 2">
            <a:extLst>
              <a:ext uri="{FF2B5EF4-FFF2-40B4-BE49-F238E27FC236}">
                <a16:creationId xmlns:a16="http://schemas.microsoft.com/office/drawing/2014/main" id="{6D6FFA75-344F-F209-9359-2868A01B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246188"/>
            <a:ext cx="65055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D87B60-ABFC-B40C-F41C-6EC0BCF45909}"/>
              </a:ext>
            </a:extLst>
          </p:cNvPr>
          <p:cNvSpPr>
            <a:spLocks noGrp="1"/>
          </p:cNvSpPr>
          <p:nvPr>
            <p:ph type="ftr" sz="quarter" idx="11"/>
          </p:nvPr>
        </p:nvSpPr>
        <p:spPr/>
        <p:txBody>
          <a:bodyPr/>
          <a:lstStyle/>
          <a:p>
            <a:pPr>
              <a:defRPr/>
            </a:pPr>
            <a:r>
              <a:rPr lang="en-GB"/>
              <a:t>www.hozyildiz.com</a:t>
            </a:r>
          </a:p>
        </p:txBody>
      </p:sp>
      <p:sp>
        <p:nvSpPr>
          <p:cNvPr id="46082" name="Slide Number Placeholder 2">
            <a:extLst>
              <a:ext uri="{FF2B5EF4-FFF2-40B4-BE49-F238E27FC236}">
                <a16:creationId xmlns:a16="http://schemas.microsoft.com/office/drawing/2014/main" id="{FACAE480-D55C-6F52-A212-931FEF8A9B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76C917C-C07C-3341-9187-E37256063621}" type="slidenum">
              <a:rPr lang="en-GB" altLang="tr-TR" sz="1400" smtClean="0"/>
              <a:pPr>
                <a:spcBef>
                  <a:spcPct val="0"/>
                </a:spcBef>
                <a:buFontTx/>
                <a:buNone/>
              </a:pPr>
              <a:t>31</a:t>
            </a:fld>
            <a:endParaRPr lang="en-GB" altLang="tr-TR" sz="1400"/>
          </a:p>
        </p:txBody>
      </p:sp>
      <p:pic>
        <p:nvPicPr>
          <p:cNvPr id="46083" name="Picture 2">
            <a:extLst>
              <a:ext uri="{FF2B5EF4-FFF2-40B4-BE49-F238E27FC236}">
                <a16:creationId xmlns:a16="http://schemas.microsoft.com/office/drawing/2014/main" id="{0A3D5C76-2DC8-411B-3BFB-FEAE3028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79700"/>
            <a:ext cx="66960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D2C3F1-50E7-87F4-CDA6-0BCBCAB5029B}"/>
              </a:ext>
            </a:extLst>
          </p:cNvPr>
          <p:cNvSpPr>
            <a:spLocks noGrp="1"/>
          </p:cNvSpPr>
          <p:nvPr>
            <p:ph type="ftr" sz="quarter" idx="11"/>
          </p:nvPr>
        </p:nvSpPr>
        <p:spPr/>
        <p:txBody>
          <a:bodyPr/>
          <a:lstStyle/>
          <a:p>
            <a:pPr>
              <a:defRPr/>
            </a:pPr>
            <a:r>
              <a:rPr lang="en-GB"/>
              <a:t>www.hozyildiz.com</a:t>
            </a:r>
          </a:p>
        </p:txBody>
      </p:sp>
      <p:sp>
        <p:nvSpPr>
          <p:cNvPr id="47106" name="Slide Number Placeholder 2">
            <a:extLst>
              <a:ext uri="{FF2B5EF4-FFF2-40B4-BE49-F238E27FC236}">
                <a16:creationId xmlns:a16="http://schemas.microsoft.com/office/drawing/2014/main" id="{3998880F-1E0F-C020-A359-F8574A503D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843EBF1-3040-9543-86DC-365642CA0634}" type="slidenum">
              <a:rPr lang="en-GB" altLang="tr-TR" sz="1400" smtClean="0"/>
              <a:pPr>
                <a:spcBef>
                  <a:spcPct val="0"/>
                </a:spcBef>
                <a:buFontTx/>
                <a:buNone/>
              </a:pPr>
              <a:t>32</a:t>
            </a:fld>
            <a:endParaRPr lang="en-GB" altLang="tr-TR" sz="1400"/>
          </a:p>
        </p:txBody>
      </p:sp>
      <p:pic>
        <p:nvPicPr>
          <p:cNvPr id="47107" name="Picture 2">
            <a:extLst>
              <a:ext uri="{FF2B5EF4-FFF2-40B4-BE49-F238E27FC236}">
                <a16:creationId xmlns:a16="http://schemas.microsoft.com/office/drawing/2014/main" id="{58A00EAE-A06B-F8A5-CC26-737FF7E93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636588"/>
            <a:ext cx="66960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8D8E9F-54D1-7DE5-8239-3191173F561A}"/>
              </a:ext>
            </a:extLst>
          </p:cNvPr>
          <p:cNvSpPr>
            <a:spLocks noGrp="1"/>
          </p:cNvSpPr>
          <p:nvPr>
            <p:ph type="ftr" sz="quarter" idx="11"/>
          </p:nvPr>
        </p:nvSpPr>
        <p:spPr/>
        <p:txBody>
          <a:bodyPr/>
          <a:lstStyle/>
          <a:p>
            <a:pPr>
              <a:defRPr/>
            </a:pPr>
            <a:r>
              <a:rPr lang="en-GB"/>
              <a:t>www.hozyildiz.com</a:t>
            </a:r>
          </a:p>
        </p:txBody>
      </p:sp>
      <p:sp>
        <p:nvSpPr>
          <p:cNvPr id="48130" name="Slide Number Placeholder 2">
            <a:extLst>
              <a:ext uri="{FF2B5EF4-FFF2-40B4-BE49-F238E27FC236}">
                <a16:creationId xmlns:a16="http://schemas.microsoft.com/office/drawing/2014/main" id="{6172ADB6-5268-49BF-ED8F-BD5577E9F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104B67-D44C-514D-95CD-D67DB048D730}" type="slidenum">
              <a:rPr lang="en-GB" altLang="tr-TR" sz="1400" smtClean="0"/>
              <a:pPr>
                <a:spcBef>
                  <a:spcPct val="0"/>
                </a:spcBef>
                <a:buFontTx/>
                <a:buNone/>
              </a:pPr>
              <a:t>33</a:t>
            </a:fld>
            <a:endParaRPr lang="en-GB" altLang="tr-TR" sz="1400"/>
          </a:p>
        </p:txBody>
      </p:sp>
      <p:pic>
        <p:nvPicPr>
          <p:cNvPr id="48131" name="Picture 2">
            <a:extLst>
              <a:ext uri="{FF2B5EF4-FFF2-40B4-BE49-F238E27FC236}">
                <a16:creationId xmlns:a16="http://schemas.microsoft.com/office/drawing/2014/main" id="{767B6376-158B-B87D-9FD0-7CD47F0F5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76250"/>
            <a:ext cx="654367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3">
            <a:extLst>
              <a:ext uri="{FF2B5EF4-FFF2-40B4-BE49-F238E27FC236}">
                <a16:creationId xmlns:a16="http://schemas.microsoft.com/office/drawing/2014/main" id="{1803A92A-6CD9-4321-E546-4CA6A91C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3886200"/>
            <a:ext cx="6848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E54C6-EEFD-1554-88A5-2D5E0DA81A43}"/>
              </a:ext>
            </a:extLst>
          </p:cNvPr>
          <p:cNvSpPr>
            <a:spLocks noGrp="1"/>
          </p:cNvSpPr>
          <p:nvPr>
            <p:ph type="ftr" sz="quarter" idx="11"/>
          </p:nvPr>
        </p:nvSpPr>
        <p:spPr/>
        <p:txBody>
          <a:bodyPr/>
          <a:lstStyle/>
          <a:p>
            <a:pPr>
              <a:defRPr/>
            </a:pPr>
            <a:r>
              <a:rPr lang="en-GB"/>
              <a:t>www.hozyildiz.com</a:t>
            </a:r>
          </a:p>
        </p:txBody>
      </p:sp>
      <p:sp>
        <p:nvSpPr>
          <p:cNvPr id="49154" name="Slide Number Placeholder 2">
            <a:extLst>
              <a:ext uri="{FF2B5EF4-FFF2-40B4-BE49-F238E27FC236}">
                <a16:creationId xmlns:a16="http://schemas.microsoft.com/office/drawing/2014/main" id="{AB3D6779-8232-A644-351A-62107F02A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CC961A-88AE-5D4B-8539-DA0831CC1A74}" type="slidenum">
              <a:rPr lang="en-GB" altLang="tr-TR" sz="1400" smtClean="0"/>
              <a:pPr>
                <a:spcBef>
                  <a:spcPct val="0"/>
                </a:spcBef>
                <a:buFontTx/>
                <a:buNone/>
              </a:pPr>
              <a:t>34</a:t>
            </a:fld>
            <a:endParaRPr lang="en-GB" altLang="tr-TR" sz="1400"/>
          </a:p>
        </p:txBody>
      </p:sp>
      <p:pic>
        <p:nvPicPr>
          <p:cNvPr id="49155" name="Picture 2">
            <a:extLst>
              <a:ext uri="{FF2B5EF4-FFF2-40B4-BE49-F238E27FC236}">
                <a16:creationId xmlns:a16="http://schemas.microsoft.com/office/drawing/2014/main" id="{2CFF8FE4-5C8D-FCA7-5005-BDF0D52F8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628900"/>
            <a:ext cx="66579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CE9332-8541-8784-280B-48B464D18527}"/>
              </a:ext>
            </a:extLst>
          </p:cNvPr>
          <p:cNvSpPr>
            <a:spLocks noGrp="1"/>
          </p:cNvSpPr>
          <p:nvPr>
            <p:ph type="ftr" sz="quarter" idx="11"/>
          </p:nvPr>
        </p:nvSpPr>
        <p:spPr/>
        <p:txBody>
          <a:bodyPr/>
          <a:lstStyle/>
          <a:p>
            <a:pPr>
              <a:defRPr/>
            </a:pPr>
            <a:r>
              <a:rPr lang="en-GB"/>
              <a:t>www.hozyildiz.com</a:t>
            </a:r>
          </a:p>
        </p:txBody>
      </p:sp>
      <p:sp>
        <p:nvSpPr>
          <p:cNvPr id="50178" name="Slide Number Placeholder 2">
            <a:extLst>
              <a:ext uri="{FF2B5EF4-FFF2-40B4-BE49-F238E27FC236}">
                <a16:creationId xmlns:a16="http://schemas.microsoft.com/office/drawing/2014/main" id="{2A0AFA9E-455E-DF36-A69C-8003CF4199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D55754E-040B-D94B-93D9-7025AFE54F0E}" type="slidenum">
              <a:rPr lang="en-GB" altLang="tr-TR" sz="1400" smtClean="0"/>
              <a:pPr>
                <a:spcBef>
                  <a:spcPct val="0"/>
                </a:spcBef>
                <a:buFontTx/>
                <a:buNone/>
              </a:pPr>
              <a:t>35</a:t>
            </a:fld>
            <a:endParaRPr lang="en-GB" altLang="tr-TR" sz="1400"/>
          </a:p>
        </p:txBody>
      </p:sp>
      <p:pic>
        <p:nvPicPr>
          <p:cNvPr id="50179" name="Picture 2">
            <a:extLst>
              <a:ext uri="{FF2B5EF4-FFF2-40B4-BE49-F238E27FC236}">
                <a16:creationId xmlns:a16="http://schemas.microsoft.com/office/drawing/2014/main" id="{BE216EFD-E5E2-E00A-0D68-D8F74FB39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138363"/>
            <a:ext cx="66198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ED3B34-7085-0CC6-1817-7670B492F794}"/>
              </a:ext>
            </a:extLst>
          </p:cNvPr>
          <p:cNvSpPr>
            <a:spLocks noGrp="1"/>
          </p:cNvSpPr>
          <p:nvPr>
            <p:ph type="ftr" sz="quarter" idx="11"/>
          </p:nvPr>
        </p:nvSpPr>
        <p:spPr/>
        <p:txBody>
          <a:bodyPr/>
          <a:lstStyle/>
          <a:p>
            <a:pPr>
              <a:defRPr/>
            </a:pPr>
            <a:r>
              <a:rPr lang="en-GB"/>
              <a:t>www.hozyildiz.com</a:t>
            </a:r>
          </a:p>
        </p:txBody>
      </p:sp>
      <p:sp>
        <p:nvSpPr>
          <p:cNvPr id="51202" name="Slide Number Placeholder 2">
            <a:extLst>
              <a:ext uri="{FF2B5EF4-FFF2-40B4-BE49-F238E27FC236}">
                <a16:creationId xmlns:a16="http://schemas.microsoft.com/office/drawing/2014/main" id="{165E01A1-C016-6284-718E-D4A8DBDD3C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D663299-0917-9841-B591-83F713E17F17}" type="slidenum">
              <a:rPr lang="en-GB" altLang="tr-TR" sz="1400" smtClean="0"/>
              <a:pPr>
                <a:spcBef>
                  <a:spcPct val="0"/>
                </a:spcBef>
                <a:buFontTx/>
                <a:buNone/>
              </a:pPr>
              <a:t>36</a:t>
            </a:fld>
            <a:endParaRPr lang="en-GB" altLang="tr-TR" sz="1400"/>
          </a:p>
        </p:txBody>
      </p:sp>
      <p:pic>
        <p:nvPicPr>
          <p:cNvPr id="51203" name="Picture 2">
            <a:extLst>
              <a:ext uri="{FF2B5EF4-FFF2-40B4-BE49-F238E27FC236}">
                <a16:creationId xmlns:a16="http://schemas.microsoft.com/office/drawing/2014/main" id="{EA6652B4-878E-7713-4FBC-BA7F318E2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85900"/>
            <a:ext cx="66960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7AA910-AE9A-7978-3002-83458FA2EC65}"/>
              </a:ext>
            </a:extLst>
          </p:cNvPr>
          <p:cNvSpPr>
            <a:spLocks noGrp="1"/>
          </p:cNvSpPr>
          <p:nvPr>
            <p:ph type="ftr" sz="quarter" idx="11"/>
          </p:nvPr>
        </p:nvSpPr>
        <p:spPr/>
        <p:txBody>
          <a:bodyPr/>
          <a:lstStyle/>
          <a:p>
            <a:pPr>
              <a:defRPr/>
            </a:pPr>
            <a:r>
              <a:rPr lang="en-GB"/>
              <a:t>www.hozyildiz.com</a:t>
            </a:r>
          </a:p>
        </p:txBody>
      </p:sp>
      <p:sp>
        <p:nvSpPr>
          <p:cNvPr id="52226" name="Slide Number Placeholder 2">
            <a:extLst>
              <a:ext uri="{FF2B5EF4-FFF2-40B4-BE49-F238E27FC236}">
                <a16:creationId xmlns:a16="http://schemas.microsoft.com/office/drawing/2014/main" id="{619F8478-0E12-2C00-7A63-C3063D0C78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6259846-E8F4-0044-BB95-5C78DE8CF8CF}" type="slidenum">
              <a:rPr lang="en-GB" altLang="tr-TR" sz="1400" smtClean="0"/>
              <a:pPr>
                <a:spcBef>
                  <a:spcPct val="0"/>
                </a:spcBef>
                <a:buFontTx/>
                <a:buNone/>
              </a:pPr>
              <a:t>37</a:t>
            </a:fld>
            <a:endParaRPr lang="en-GB" altLang="tr-TR" sz="1400"/>
          </a:p>
        </p:txBody>
      </p:sp>
      <p:pic>
        <p:nvPicPr>
          <p:cNvPr id="52227" name="Picture 2">
            <a:extLst>
              <a:ext uri="{FF2B5EF4-FFF2-40B4-BE49-F238E27FC236}">
                <a16:creationId xmlns:a16="http://schemas.microsoft.com/office/drawing/2014/main" id="{75F696A3-0D71-20F3-4979-FF6798934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047875"/>
            <a:ext cx="65817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B7174E-00A2-C4AF-F831-F9F4D514B622}"/>
              </a:ext>
            </a:extLst>
          </p:cNvPr>
          <p:cNvSpPr>
            <a:spLocks noGrp="1"/>
          </p:cNvSpPr>
          <p:nvPr>
            <p:ph type="ftr" sz="quarter" idx="11"/>
          </p:nvPr>
        </p:nvSpPr>
        <p:spPr/>
        <p:txBody>
          <a:bodyPr/>
          <a:lstStyle/>
          <a:p>
            <a:pPr>
              <a:defRPr/>
            </a:pPr>
            <a:r>
              <a:rPr lang="en-GB"/>
              <a:t>www.hozyildiz.com</a:t>
            </a:r>
          </a:p>
        </p:txBody>
      </p:sp>
      <p:sp>
        <p:nvSpPr>
          <p:cNvPr id="53250" name="Slide Number Placeholder 2">
            <a:extLst>
              <a:ext uri="{FF2B5EF4-FFF2-40B4-BE49-F238E27FC236}">
                <a16:creationId xmlns:a16="http://schemas.microsoft.com/office/drawing/2014/main" id="{2B9701E9-50AA-CAF5-C6D2-4F6438F142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7A5BE2E-5EA5-794F-B6A5-B05A9A90155F}" type="slidenum">
              <a:rPr lang="en-GB" altLang="tr-TR" sz="1400" smtClean="0"/>
              <a:pPr>
                <a:spcBef>
                  <a:spcPct val="0"/>
                </a:spcBef>
                <a:buFontTx/>
                <a:buNone/>
              </a:pPr>
              <a:t>38</a:t>
            </a:fld>
            <a:endParaRPr lang="en-GB" altLang="tr-TR" sz="1400"/>
          </a:p>
        </p:txBody>
      </p:sp>
      <p:pic>
        <p:nvPicPr>
          <p:cNvPr id="53251" name="Picture 2">
            <a:extLst>
              <a:ext uri="{FF2B5EF4-FFF2-40B4-BE49-F238E27FC236}">
                <a16:creationId xmlns:a16="http://schemas.microsoft.com/office/drawing/2014/main" id="{F2D30D01-C2D5-E0B2-5D13-B2199FB96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952625"/>
            <a:ext cx="661987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6EFF69-76E4-EFA5-9D6A-558C084FB70F}"/>
              </a:ext>
            </a:extLst>
          </p:cNvPr>
          <p:cNvSpPr>
            <a:spLocks noGrp="1"/>
          </p:cNvSpPr>
          <p:nvPr>
            <p:ph type="ftr" sz="quarter" idx="11"/>
          </p:nvPr>
        </p:nvSpPr>
        <p:spPr/>
        <p:txBody>
          <a:bodyPr/>
          <a:lstStyle/>
          <a:p>
            <a:pPr>
              <a:defRPr/>
            </a:pPr>
            <a:r>
              <a:rPr lang="en-GB"/>
              <a:t>www.hozyildiz.com</a:t>
            </a:r>
          </a:p>
        </p:txBody>
      </p:sp>
      <p:sp>
        <p:nvSpPr>
          <p:cNvPr id="54274" name="Slide Number Placeholder 2">
            <a:extLst>
              <a:ext uri="{FF2B5EF4-FFF2-40B4-BE49-F238E27FC236}">
                <a16:creationId xmlns:a16="http://schemas.microsoft.com/office/drawing/2014/main" id="{DC082163-1D80-3B1A-2D32-A8C37E5FC9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683E8D-D633-1745-B3F1-028515508D97}" type="slidenum">
              <a:rPr lang="en-GB" altLang="tr-TR" sz="1400" smtClean="0"/>
              <a:pPr>
                <a:spcBef>
                  <a:spcPct val="0"/>
                </a:spcBef>
                <a:buFontTx/>
                <a:buNone/>
              </a:pPr>
              <a:t>39</a:t>
            </a:fld>
            <a:endParaRPr lang="en-GB" altLang="tr-TR" sz="1400"/>
          </a:p>
        </p:txBody>
      </p:sp>
      <p:pic>
        <p:nvPicPr>
          <p:cNvPr id="54275" name="Picture 2">
            <a:extLst>
              <a:ext uri="{FF2B5EF4-FFF2-40B4-BE49-F238E27FC236}">
                <a16:creationId xmlns:a16="http://schemas.microsoft.com/office/drawing/2014/main" id="{98D1F0AD-949B-4AC3-E286-014C1E23B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2386013"/>
            <a:ext cx="65817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a:extLst>
              <a:ext uri="{FF2B5EF4-FFF2-40B4-BE49-F238E27FC236}">
                <a16:creationId xmlns:a16="http://schemas.microsoft.com/office/drawing/2014/main" id="{1D784266-9D4F-7F19-F0AC-71F402391621}"/>
              </a:ext>
            </a:extLst>
          </p:cNvPr>
          <p:cNvSpPr>
            <a:spLocks noGrp="1" noChangeArrowheads="1"/>
          </p:cNvSpPr>
          <p:nvPr>
            <p:ph type="title"/>
          </p:nvPr>
        </p:nvSpPr>
        <p:spPr/>
        <p:txBody>
          <a:bodyPr/>
          <a:lstStyle/>
          <a:p>
            <a:r>
              <a:rPr lang="tr-TR" altLang="tr-TR" sz="2400" b="1">
                <a:ea typeface="ＭＳ Ｐゴシック" panose="020B0600070205080204" pitchFamily="34" charset="-128"/>
              </a:rPr>
              <a:t>Dışarıdan kaynak gelmeyince ekonomi büyümüyor</a:t>
            </a:r>
            <a:endParaRPr lang="en-US" altLang="tr-TR" sz="2400" b="1">
              <a:ea typeface="ＭＳ Ｐゴシック" panose="020B0600070205080204" pitchFamily="34" charset="-128"/>
            </a:endParaRPr>
          </a:p>
        </p:txBody>
      </p:sp>
      <p:sp>
        <p:nvSpPr>
          <p:cNvPr id="19458" name="Slide Number Placeholder 1">
            <a:extLst>
              <a:ext uri="{FF2B5EF4-FFF2-40B4-BE49-F238E27FC236}">
                <a16:creationId xmlns:a16="http://schemas.microsoft.com/office/drawing/2014/main" id="{1AD84074-3F23-46A9-42DD-E2DB1FF6C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9BA949C-670F-F145-9C10-5B20FF124B7F}" type="slidenum">
              <a:rPr lang="en-US" altLang="tr-TR" sz="1400" smtClean="0"/>
              <a:pPr>
                <a:spcBef>
                  <a:spcPct val="0"/>
                </a:spcBef>
                <a:buFontTx/>
                <a:buNone/>
              </a:pPr>
              <a:t>4</a:t>
            </a:fld>
            <a:endParaRPr lang="en-US" altLang="tr-TR" sz="1400"/>
          </a:p>
        </p:txBody>
      </p:sp>
      <p:sp>
        <p:nvSpPr>
          <p:cNvPr id="3" name="Footer Placeholder 2">
            <a:extLst>
              <a:ext uri="{FF2B5EF4-FFF2-40B4-BE49-F238E27FC236}">
                <a16:creationId xmlns:a16="http://schemas.microsoft.com/office/drawing/2014/main" id="{F7CCD7E9-A7F1-051D-5F6E-551BB85ACF46}"/>
              </a:ext>
            </a:extLst>
          </p:cNvPr>
          <p:cNvSpPr>
            <a:spLocks noGrp="1"/>
          </p:cNvSpPr>
          <p:nvPr>
            <p:ph type="ftr" sz="quarter" idx="11"/>
          </p:nvPr>
        </p:nvSpPr>
        <p:spPr/>
        <p:txBody>
          <a:bodyPr/>
          <a:lstStyle/>
          <a:p>
            <a:pPr>
              <a:defRPr/>
            </a:pPr>
            <a:r>
              <a:rPr lang="en-GB"/>
              <a:t>www.hozyildiz.com</a:t>
            </a:r>
          </a:p>
        </p:txBody>
      </p:sp>
      <p:pic>
        <p:nvPicPr>
          <p:cNvPr id="5" name="Resim 4">
            <a:extLst>
              <a:ext uri="{FF2B5EF4-FFF2-40B4-BE49-F238E27FC236}">
                <a16:creationId xmlns:a16="http://schemas.microsoft.com/office/drawing/2014/main" id="{2C1F60A1-27A8-8F3B-C706-78A79B0302A5}"/>
              </a:ext>
            </a:extLst>
          </p:cNvPr>
          <p:cNvPicPr>
            <a:picLocks noChangeAspect="1"/>
          </p:cNvPicPr>
          <p:nvPr/>
        </p:nvPicPr>
        <p:blipFill>
          <a:blip r:embed="rId2"/>
          <a:stretch>
            <a:fillRect/>
          </a:stretch>
        </p:blipFill>
        <p:spPr>
          <a:xfrm>
            <a:off x="457200" y="1576014"/>
            <a:ext cx="8147248" cy="394121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7F96B-60C3-8FFA-20BB-465FAE94662D}"/>
              </a:ext>
            </a:extLst>
          </p:cNvPr>
          <p:cNvSpPr>
            <a:spLocks noGrp="1"/>
          </p:cNvSpPr>
          <p:nvPr>
            <p:ph type="ftr" sz="quarter" idx="11"/>
          </p:nvPr>
        </p:nvSpPr>
        <p:spPr/>
        <p:txBody>
          <a:bodyPr/>
          <a:lstStyle/>
          <a:p>
            <a:pPr>
              <a:defRPr/>
            </a:pPr>
            <a:r>
              <a:rPr lang="en-GB"/>
              <a:t>www.hozyildiz.com</a:t>
            </a:r>
          </a:p>
        </p:txBody>
      </p:sp>
      <p:sp>
        <p:nvSpPr>
          <p:cNvPr id="55298" name="Slide Number Placeholder 2">
            <a:extLst>
              <a:ext uri="{FF2B5EF4-FFF2-40B4-BE49-F238E27FC236}">
                <a16:creationId xmlns:a16="http://schemas.microsoft.com/office/drawing/2014/main" id="{EF637232-B3FE-F49A-60A7-8B65FD0116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ABD5E4-7640-0049-BD33-60AAA747632E}" type="slidenum">
              <a:rPr lang="en-GB" altLang="tr-TR" sz="1400" smtClean="0"/>
              <a:pPr>
                <a:spcBef>
                  <a:spcPct val="0"/>
                </a:spcBef>
                <a:buFontTx/>
                <a:buNone/>
              </a:pPr>
              <a:t>40</a:t>
            </a:fld>
            <a:endParaRPr lang="en-GB" altLang="tr-TR" sz="1400"/>
          </a:p>
        </p:txBody>
      </p:sp>
      <p:pic>
        <p:nvPicPr>
          <p:cNvPr id="55299" name="Picture 2">
            <a:extLst>
              <a:ext uri="{FF2B5EF4-FFF2-40B4-BE49-F238E27FC236}">
                <a16:creationId xmlns:a16="http://schemas.microsoft.com/office/drawing/2014/main" id="{22C2BB91-F2C1-024E-743D-93D42093C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728913"/>
            <a:ext cx="66198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DC64AD-5D52-7798-926A-04020C802825}"/>
              </a:ext>
            </a:extLst>
          </p:cNvPr>
          <p:cNvSpPr>
            <a:spLocks noGrp="1"/>
          </p:cNvSpPr>
          <p:nvPr>
            <p:ph type="ftr" sz="quarter" idx="11"/>
          </p:nvPr>
        </p:nvSpPr>
        <p:spPr/>
        <p:txBody>
          <a:bodyPr/>
          <a:lstStyle/>
          <a:p>
            <a:pPr>
              <a:defRPr/>
            </a:pPr>
            <a:r>
              <a:rPr lang="en-GB"/>
              <a:t>www.hozyildiz.com</a:t>
            </a:r>
          </a:p>
        </p:txBody>
      </p:sp>
      <p:sp>
        <p:nvSpPr>
          <p:cNvPr id="56322" name="Slide Number Placeholder 2">
            <a:extLst>
              <a:ext uri="{FF2B5EF4-FFF2-40B4-BE49-F238E27FC236}">
                <a16:creationId xmlns:a16="http://schemas.microsoft.com/office/drawing/2014/main" id="{B0C7CF2E-68A3-F686-5668-D393859384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3C68A5A-4D46-FE4A-827A-7819CFA36C4E}" type="slidenum">
              <a:rPr lang="en-GB" altLang="tr-TR" sz="1400" smtClean="0"/>
              <a:pPr>
                <a:spcBef>
                  <a:spcPct val="0"/>
                </a:spcBef>
                <a:buFontTx/>
                <a:buNone/>
              </a:pPr>
              <a:t>41</a:t>
            </a:fld>
            <a:endParaRPr lang="en-GB" altLang="tr-TR" sz="1400"/>
          </a:p>
        </p:txBody>
      </p:sp>
      <p:pic>
        <p:nvPicPr>
          <p:cNvPr id="56323" name="Picture 2">
            <a:extLst>
              <a:ext uri="{FF2B5EF4-FFF2-40B4-BE49-F238E27FC236}">
                <a16:creationId xmlns:a16="http://schemas.microsoft.com/office/drawing/2014/main" id="{7CC7B878-ED27-D20C-80E6-7F1DC359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157413"/>
            <a:ext cx="66960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a:extLst>
              <a:ext uri="{FF2B5EF4-FFF2-40B4-BE49-F238E27FC236}">
                <a16:creationId xmlns:a16="http://schemas.microsoft.com/office/drawing/2014/main" id="{AECE6001-18CF-1D01-915F-6836B26D5C9F}"/>
              </a:ext>
            </a:extLst>
          </p:cNvPr>
          <p:cNvSpPr>
            <a:spLocks noGrp="1" noChangeArrowheads="1"/>
          </p:cNvSpPr>
          <p:nvPr>
            <p:ph type="title"/>
          </p:nvPr>
        </p:nvSpPr>
        <p:spPr>
          <a:xfrm>
            <a:off x="457200" y="274638"/>
            <a:ext cx="8229600" cy="777875"/>
          </a:xfrm>
        </p:spPr>
        <p:txBody>
          <a:bodyPr/>
          <a:lstStyle/>
          <a:p>
            <a:r>
              <a:rPr lang="tr-TR" altLang="tr-TR">
                <a:ea typeface="ＭＳ Ｐゴシック" panose="020B0600070205080204" pitchFamily="34" charset="-128"/>
              </a:rPr>
              <a:t>Özet Ödemeler dengesi</a:t>
            </a:r>
          </a:p>
        </p:txBody>
      </p:sp>
      <p:sp>
        <p:nvSpPr>
          <p:cNvPr id="6" name="Content Placeholder 5">
            <a:extLst>
              <a:ext uri="{FF2B5EF4-FFF2-40B4-BE49-F238E27FC236}">
                <a16:creationId xmlns:a16="http://schemas.microsoft.com/office/drawing/2014/main" id="{AEFFED58-975E-9917-5655-BA2773CE30A7}"/>
              </a:ext>
            </a:extLst>
          </p:cNvPr>
          <p:cNvSpPr>
            <a:spLocks noGrp="1"/>
          </p:cNvSpPr>
          <p:nvPr>
            <p:ph idx="1"/>
          </p:nvPr>
        </p:nvSpPr>
        <p:spPr>
          <a:xfrm>
            <a:off x="457200" y="1196975"/>
            <a:ext cx="8229600" cy="4929188"/>
          </a:xfrm>
        </p:spPr>
        <p:txBody>
          <a:bodyPr/>
          <a:lstStyle/>
          <a:p>
            <a:pPr>
              <a:defRPr/>
            </a:pPr>
            <a:r>
              <a:rPr lang="tr-TR" sz="1800" dirty="0"/>
              <a:t>I -Cari denge</a:t>
            </a:r>
          </a:p>
          <a:p>
            <a:pPr marL="914400" lvl="1" indent="-514350">
              <a:defRPr/>
            </a:pPr>
            <a:r>
              <a:rPr lang="tr-TR" sz="1600" dirty="0"/>
              <a:t>A- Dış Ticaret Dengesi</a:t>
            </a:r>
          </a:p>
          <a:p>
            <a:pPr marL="914400" lvl="1" indent="-514350">
              <a:defRPr/>
            </a:pPr>
            <a:r>
              <a:rPr lang="tr-TR" sz="1600" dirty="0"/>
              <a:t>B- Hizmetler Dengesi</a:t>
            </a:r>
          </a:p>
          <a:p>
            <a:pPr marL="914400" lvl="1" indent="-514350">
              <a:defRPr/>
            </a:pPr>
            <a:r>
              <a:rPr lang="tr-TR" sz="1600" dirty="0"/>
              <a:t>C- Birincil Gelir Dengesi</a:t>
            </a:r>
          </a:p>
          <a:p>
            <a:pPr marL="914400" lvl="1" indent="-514350">
              <a:defRPr/>
            </a:pPr>
            <a:r>
              <a:rPr lang="tr-TR" sz="1600" dirty="0"/>
              <a:t>D- İkincil Gelir Dengesi</a:t>
            </a:r>
          </a:p>
          <a:p>
            <a:pPr>
              <a:defRPr/>
            </a:pPr>
            <a:r>
              <a:rPr lang="tr-TR" sz="1800" dirty="0"/>
              <a:t>II- Sermaye Hesabı</a:t>
            </a:r>
          </a:p>
          <a:p>
            <a:pPr>
              <a:defRPr/>
            </a:pPr>
            <a:r>
              <a:rPr lang="tr-TR" sz="1800" dirty="0"/>
              <a:t>III- Finans hesabı</a:t>
            </a:r>
          </a:p>
          <a:p>
            <a:pPr lvl="1">
              <a:defRPr/>
            </a:pPr>
            <a:r>
              <a:rPr lang="tr-TR" sz="1600" dirty="0"/>
              <a:t>1- Doğrudan Yatırımlar</a:t>
            </a:r>
          </a:p>
          <a:p>
            <a:pPr lvl="1">
              <a:defRPr/>
            </a:pPr>
            <a:r>
              <a:rPr lang="tr-TR" sz="1600" dirty="0"/>
              <a:t> 2- Portföy Yatırımları</a:t>
            </a:r>
          </a:p>
          <a:p>
            <a:pPr lvl="2">
              <a:defRPr/>
            </a:pPr>
            <a:r>
              <a:rPr lang="tr-TR" sz="1200" dirty="0"/>
              <a:t>Hisse Senedi</a:t>
            </a:r>
          </a:p>
          <a:p>
            <a:pPr lvl="2">
              <a:defRPr/>
            </a:pPr>
            <a:r>
              <a:rPr lang="tr-TR" sz="1200" dirty="0"/>
              <a:t>Borç Senedi</a:t>
            </a:r>
          </a:p>
          <a:p>
            <a:pPr lvl="1">
              <a:defRPr/>
            </a:pPr>
            <a:r>
              <a:rPr lang="tr-TR" sz="1600" dirty="0"/>
              <a:t> 3- Diğer Yatırımlar</a:t>
            </a:r>
          </a:p>
          <a:p>
            <a:pPr lvl="2">
              <a:defRPr/>
            </a:pPr>
            <a:r>
              <a:rPr lang="tr-TR" sz="1200" dirty="0"/>
              <a:t>3.1 -  Efektif ve Mevduatlar</a:t>
            </a:r>
          </a:p>
          <a:p>
            <a:pPr lvl="2">
              <a:defRPr/>
            </a:pPr>
            <a:r>
              <a:rPr lang="tr-TR" sz="1200" dirty="0"/>
              <a:t>3.2 – Krediler</a:t>
            </a:r>
          </a:p>
          <a:p>
            <a:pPr lvl="2">
              <a:defRPr/>
            </a:pPr>
            <a:r>
              <a:rPr lang="tr-TR" sz="1200" dirty="0"/>
              <a:t>3.3 – Ticari Krediler</a:t>
            </a:r>
          </a:p>
          <a:p>
            <a:pPr lvl="2">
              <a:defRPr/>
            </a:pPr>
            <a:r>
              <a:rPr lang="tr-TR" sz="1200" dirty="0"/>
              <a:t>3.4 – Diğer Varlıklar ve Yükümlülükler</a:t>
            </a:r>
          </a:p>
          <a:p>
            <a:pPr lvl="1">
              <a:defRPr/>
            </a:pPr>
            <a:r>
              <a:rPr lang="tr-TR" sz="1600" dirty="0"/>
              <a:t>Rezerv Varlıklar</a:t>
            </a:r>
          </a:p>
          <a:p>
            <a:pPr>
              <a:defRPr/>
            </a:pPr>
            <a:r>
              <a:rPr lang="tr-TR" sz="1800" dirty="0"/>
              <a:t>IV- Net Hata ve Noksan</a:t>
            </a:r>
          </a:p>
        </p:txBody>
      </p:sp>
      <p:sp>
        <p:nvSpPr>
          <p:cNvPr id="3" name="Footer Placeholder 2">
            <a:extLst>
              <a:ext uri="{FF2B5EF4-FFF2-40B4-BE49-F238E27FC236}">
                <a16:creationId xmlns:a16="http://schemas.microsoft.com/office/drawing/2014/main" id="{65072F5B-0620-A92F-F31E-F074AB6DD0ED}"/>
              </a:ext>
            </a:extLst>
          </p:cNvPr>
          <p:cNvSpPr>
            <a:spLocks noGrp="1"/>
          </p:cNvSpPr>
          <p:nvPr>
            <p:ph type="ftr" sz="quarter" idx="11"/>
          </p:nvPr>
        </p:nvSpPr>
        <p:spPr/>
        <p:txBody>
          <a:bodyPr/>
          <a:lstStyle/>
          <a:p>
            <a:pPr>
              <a:defRPr/>
            </a:pPr>
            <a:r>
              <a:rPr lang="en-GB"/>
              <a:t>www.hozyildiz.com</a:t>
            </a:r>
          </a:p>
        </p:txBody>
      </p:sp>
      <p:sp>
        <p:nvSpPr>
          <p:cNvPr id="57348" name="Slide Number Placeholder 3">
            <a:extLst>
              <a:ext uri="{FF2B5EF4-FFF2-40B4-BE49-F238E27FC236}">
                <a16:creationId xmlns:a16="http://schemas.microsoft.com/office/drawing/2014/main" id="{E14CEFE9-46C9-FC0F-F0D1-093277D73A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55C3514-513A-C241-9170-6CD6B48C79C9}" type="slidenum">
              <a:rPr lang="en-GB" altLang="tr-TR" sz="1400" smtClean="0"/>
              <a:pPr>
                <a:spcBef>
                  <a:spcPct val="0"/>
                </a:spcBef>
                <a:buFontTx/>
                <a:buNone/>
              </a:pPr>
              <a:t>42</a:t>
            </a:fld>
            <a:endParaRPr lang="en-GB" altLang="tr-TR"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a:extLst>
              <a:ext uri="{FF2B5EF4-FFF2-40B4-BE49-F238E27FC236}">
                <a16:creationId xmlns:a16="http://schemas.microsoft.com/office/drawing/2014/main" id="{5D3DA9BF-79C3-ED67-5FB4-4A2A1D877C6B}"/>
              </a:ext>
            </a:extLst>
          </p:cNvPr>
          <p:cNvSpPr>
            <a:spLocks noGrp="1" noChangeArrowheads="1"/>
          </p:cNvSpPr>
          <p:nvPr>
            <p:ph type="title"/>
          </p:nvPr>
        </p:nvSpPr>
        <p:spPr>
          <a:xfrm>
            <a:off x="457200" y="274638"/>
            <a:ext cx="8229600" cy="417512"/>
          </a:xfrm>
        </p:spPr>
        <p:txBody>
          <a:bodyPr/>
          <a:lstStyle/>
          <a:p>
            <a:r>
              <a:rPr lang="tr-TR" altLang="tr-TR" sz="2800" b="1">
                <a:ea typeface="ＭＳ Ｐゴシック" panose="020B0600070205080204" pitchFamily="34" charset="-128"/>
              </a:rPr>
              <a:t>Bazı tanımlar</a:t>
            </a:r>
            <a:endParaRPr lang="en-US" altLang="tr-TR" sz="2800" b="1">
              <a:ea typeface="ＭＳ Ｐゴシック" panose="020B0600070205080204" pitchFamily="34" charset="-128"/>
            </a:endParaRPr>
          </a:p>
        </p:txBody>
      </p:sp>
      <p:sp>
        <p:nvSpPr>
          <p:cNvPr id="58370" name="Content Placeholder 4">
            <a:extLst>
              <a:ext uri="{FF2B5EF4-FFF2-40B4-BE49-F238E27FC236}">
                <a16:creationId xmlns:a16="http://schemas.microsoft.com/office/drawing/2014/main" id="{15B787BB-A6F9-B8FC-BE81-9DE00F451F52}"/>
              </a:ext>
            </a:extLst>
          </p:cNvPr>
          <p:cNvSpPr>
            <a:spLocks noGrp="1" noChangeArrowheads="1"/>
          </p:cNvSpPr>
          <p:nvPr>
            <p:ph idx="1"/>
          </p:nvPr>
        </p:nvSpPr>
        <p:spPr>
          <a:xfrm>
            <a:off x="468313" y="765175"/>
            <a:ext cx="8229600" cy="5472113"/>
          </a:xfrm>
        </p:spPr>
        <p:txBody>
          <a:bodyPr/>
          <a:lstStyle/>
          <a:p>
            <a:r>
              <a:rPr lang="tr-TR" altLang="tr-TR" sz="1600" b="1">
                <a:ea typeface="ＭＳ Ｐゴシック" panose="020B0600070205080204" pitchFamily="34" charset="-128"/>
              </a:rPr>
              <a:t>Hizmetler gelir fazlası</a:t>
            </a:r>
            <a:r>
              <a:rPr lang="tr-TR" altLang="tr-TR" sz="1600">
                <a:ea typeface="ＭＳ Ｐゴシック" panose="020B0600070205080204" pitchFamily="34" charset="-128"/>
              </a:rPr>
              <a:t>: Turizm gelir – gider farkı, navlun gelir - gider farkı gibi kalemlerin toplamıdır.</a:t>
            </a:r>
          </a:p>
          <a:p>
            <a:r>
              <a:rPr lang="tr-TR" altLang="tr-TR" sz="1600" b="1">
                <a:ea typeface="ＭＳ Ｐゴシック" panose="020B0600070205080204" pitchFamily="34" charset="-128"/>
              </a:rPr>
              <a:t>Birincil gelirler </a:t>
            </a:r>
            <a:r>
              <a:rPr lang="tr-TR" altLang="tr-TR" sz="1600">
                <a:ea typeface="ＭＳ Ｐゴシック" panose="020B0600070205080204" pitchFamily="34" charset="-128"/>
              </a:rPr>
              <a:t>: Emek, finansal ya da doğrudan bir kaynak sağlanması karşılığında elde edilen gelirler ile ödenen tutarları göstermekte olup, çalışanların ücretleri ile doğrudan yatırımlar, portföy yatırımları ve diğer yatırımlara ilişkin yatırım gelir ve giderlerini içerir.</a:t>
            </a:r>
          </a:p>
          <a:p>
            <a:r>
              <a:rPr lang="tr-TR" altLang="tr-TR" sz="1600" b="1">
                <a:ea typeface="ＭＳ Ｐゴシック" panose="020B0600070205080204" pitchFamily="34" charset="-128"/>
              </a:rPr>
              <a:t>İkincil gelirler </a:t>
            </a:r>
            <a:r>
              <a:rPr lang="tr-TR" altLang="tr-TR" sz="1600">
                <a:ea typeface="ＭＳ Ｐゴシック" panose="020B0600070205080204" pitchFamily="34" charset="-128"/>
              </a:rPr>
              <a:t>: Yurtiçinde (yurtdışında) yerleşik bir birim tarafından yurtdışında (yurtiçinde) yerleşik bir birime karşılıksız olarak mal ya da hizmet gibi reel bir kaynak ya da finansal varlık sağlanması şeklinde tanımlanan transferleri içermektedir.</a:t>
            </a:r>
          </a:p>
          <a:p>
            <a:r>
              <a:rPr lang="tr-TR" altLang="tr-TR" sz="1600" b="1">
                <a:ea typeface="ＭＳ Ｐゴシック" panose="020B0600070205080204" pitchFamily="34" charset="-128"/>
              </a:rPr>
              <a:t>Doğrudan yatırım: </a:t>
            </a:r>
            <a:r>
              <a:rPr lang="tr-TR" altLang="tr-TR" sz="1600">
                <a:ea typeface="ＭＳ Ｐゴシック" panose="020B0600070205080204" pitchFamily="34" charset="-128"/>
              </a:rPr>
              <a:t>Yatırımcının yerleşiği olduğu ekonomi dışındaki bir ekonomide bir işletmenin yönetimini kontrol ettiği veya yönetiminde söz sahibi olduğu uzun vadeli yatırım şeklidir. Doğrudan yatırımda, yatırımcının işletmenin sermayesinde %10 daha fazla paya/oy hakkına sahip olması esastır.</a:t>
            </a:r>
          </a:p>
          <a:p>
            <a:r>
              <a:rPr lang="tr-TR" altLang="tr-TR" sz="1600" b="1">
                <a:ea typeface="ＭＳ Ｐゴシック" panose="020B0600070205080204" pitchFamily="34" charset="-128"/>
              </a:rPr>
              <a:t>Portföy yatırımları</a:t>
            </a:r>
            <a:r>
              <a:rPr lang="tr-TR" altLang="tr-TR" sz="1600">
                <a:ea typeface="ＭＳ Ｐゴシック" panose="020B0600070205080204" pitchFamily="34" charset="-128"/>
              </a:rPr>
              <a:t>: Menkul değerlere yapılan yatırımlar olarak tanımlanabilecek portföy yatırımları, genellikle hisse senetleri ile kamu veya özel sektör tarafından ihraç edilen bono ve tahvil şeklindeki borç senetlerini ve diğer para piyasası araçlarını içermektedir.</a:t>
            </a:r>
          </a:p>
          <a:p>
            <a:r>
              <a:rPr lang="tr-TR" altLang="tr-TR" sz="1600" b="1">
                <a:ea typeface="ＭＳ Ｐゴシック" panose="020B0600070205080204" pitchFamily="34" charset="-128"/>
              </a:rPr>
              <a:t>Diğer yatırımlar: </a:t>
            </a:r>
            <a:r>
              <a:rPr lang="tr-TR" altLang="tr-TR" sz="1600">
                <a:ea typeface="ＭＳ Ｐゴシック" panose="020B0600070205080204" pitchFamily="34" charset="-128"/>
              </a:rPr>
              <a:t>Doğrudan yatırım, portföy yatırımı ve rezerv varlıklar dışında kalan tüm finansal hareketler. (Kredi, mevduat vb.)</a:t>
            </a:r>
          </a:p>
          <a:p>
            <a:r>
              <a:rPr lang="tr-TR" altLang="tr-TR" sz="1600" b="1">
                <a:ea typeface="ＭＳ Ｐゴシック" panose="020B0600070205080204" pitchFamily="34" charset="-128"/>
              </a:rPr>
              <a:t>Rezerv varlıklar:  </a:t>
            </a:r>
            <a:r>
              <a:rPr lang="tr-TR" altLang="tr-TR" sz="1600">
                <a:ea typeface="ＭＳ Ｐゴシック" panose="020B0600070205080204" pitchFamily="34" charset="-128"/>
              </a:rPr>
              <a:t>Parasal altın, Özel Çekme Hakkı (SDR), IMF nezdindeki Rezerv opsiyonu ve diğer rezerv varlıklar.</a:t>
            </a:r>
            <a:endParaRPr lang="en-US" altLang="tr-TR" sz="160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5D512B7A-4588-B3FD-9ACC-F3BCE43406CC}"/>
              </a:ext>
            </a:extLst>
          </p:cNvPr>
          <p:cNvSpPr>
            <a:spLocks noGrp="1"/>
          </p:cNvSpPr>
          <p:nvPr>
            <p:ph type="ftr" sz="quarter" idx="11"/>
          </p:nvPr>
        </p:nvSpPr>
        <p:spPr/>
        <p:txBody>
          <a:bodyPr/>
          <a:lstStyle/>
          <a:p>
            <a:pPr>
              <a:defRPr/>
            </a:pPr>
            <a:r>
              <a:rPr lang="en-GB"/>
              <a:t>www.hozyildiz.com</a:t>
            </a:r>
            <a:endParaRPr lang="en-GB" dirty="0"/>
          </a:p>
        </p:txBody>
      </p:sp>
      <p:sp>
        <p:nvSpPr>
          <p:cNvPr id="58372" name="Slide Number Placeholder 2">
            <a:extLst>
              <a:ext uri="{FF2B5EF4-FFF2-40B4-BE49-F238E27FC236}">
                <a16:creationId xmlns:a16="http://schemas.microsoft.com/office/drawing/2014/main" id="{7B983805-036E-88A2-8403-8CB82A7142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2278393-EDCE-4040-B2F5-1D8A9843F829}" type="slidenum">
              <a:rPr lang="en-GB" altLang="tr-TR" sz="1400" smtClean="0"/>
              <a:pPr>
                <a:spcBef>
                  <a:spcPct val="0"/>
                </a:spcBef>
                <a:buFontTx/>
                <a:buNone/>
              </a:pPr>
              <a:t>43</a:t>
            </a:fld>
            <a:endParaRPr lang="en-GB" altLang="tr-TR"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a:extLst>
              <a:ext uri="{FF2B5EF4-FFF2-40B4-BE49-F238E27FC236}">
                <a16:creationId xmlns:a16="http://schemas.microsoft.com/office/drawing/2014/main" id="{4630970A-D6BD-1A7A-4E5E-614510123633}"/>
              </a:ext>
            </a:extLst>
          </p:cNvPr>
          <p:cNvSpPr>
            <a:spLocks noGrp="1" noChangeArrowheads="1"/>
          </p:cNvSpPr>
          <p:nvPr>
            <p:ph type="title"/>
          </p:nvPr>
        </p:nvSpPr>
        <p:spPr>
          <a:xfrm>
            <a:off x="457200" y="274638"/>
            <a:ext cx="8229600" cy="777875"/>
          </a:xfrm>
        </p:spPr>
        <p:txBody>
          <a:bodyPr/>
          <a:lstStyle/>
          <a:p>
            <a:r>
              <a:rPr lang="tr-TR" altLang="tr-TR">
                <a:ea typeface="ＭＳ Ｐゴシック" panose="020B0600070205080204" pitchFamily="34" charset="-128"/>
              </a:rPr>
              <a:t>Bilançonun ayrıntıları</a:t>
            </a:r>
            <a:endParaRPr lang="en-US" altLang="tr-TR">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34EB8855-5F51-FE8D-0D54-C4630C014103}"/>
              </a:ext>
            </a:extLst>
          </p:cNvPr>
          <p:cNvSpPr>
            <a:spLocks noGrp="1"/>
          </p:cNvSpPr>
          <p:nvPr>
            <p:ph type="ftr" sz="quarter" idx="11"/>
          </p:nvPr>
        </p:nvSpPr>
        <p:spPr/>
        <p:txBody>
          <a:bodyPr/>
          <a:lstStyle/>
          <a:p>
            <a:pPr>
              <a:defRPr/>
            </a:pPr>
            <a:r>
              <a:rPr lang="en-GB"/>
              <a:t>www.hozyildiz.com</a:t>
            </a:r>
          </a:p>
        </p:txBody>
      </p:sp>
      <p:sp>
        <p:nvSpPr>
          <p:cNvPr id="59395" name="Slide Number Placeholder 4">
            <a:extLst>
              <a:ext uri="{FF2B5EF4-FFF2-40B4-BE49-F238E27FC236}">
                <a16:creationId xmlns:a16="http://schemas.microsoft.com/office/drawing/2014/main" id="{A7454312-80EE-7439-79D6-21BE6AC8A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6F3F3E-062F-8C4F-B71B-FCB00397419F}" type="slidenum">
              <a:rPr lang="en-GB" altLang="tr-TR" sz="1400" smtClean="0"/>
              <a:pPr>
                <a:spcBef>
                  <a:spcPct val="0"/>
                </a:spcBef>
                <a:buFontTx/>
                <a:buNone/>
              </a:pPr>
              <a:t>44</a:t>
            </a:fld>
            <a:endParaRPr lang="en-GB" altLang="tr-TR" sz="1400"/>
          </a:p>
        </p:txBody>
      </p:sp>
      <p:pic>
        <p:nvPicPr>
          <p:cNvPr id="2" name="Resim 1">
            <a:extLst>
              <a:ext uri="{FF2B5EF4-FFF2-40B4-BE49-F238E27FC236}">
                <a16:creationId xmlns:a16="http://schemas.microsoft.com/office/drawing/2014/main" id="{F9FE7503-5159-5C3C-8047-2CC004C56C3B}"/>
              </a:ext>
            </a:extLst>
          </p:cNvPr>
          <p:cNvPicPr>
            <a:picLocks noChangeAspect="1"/>
          </p:cNvPicPr>
          <p:nvPr/>
        </p:nvPicPr>
        <p:blipFill>
          <a:blip r:embed="rId2"/>
          <a:stretch>
            <a:fillRect/>
          </a:stretch>
        </p:blipFill>
        <p:spPr>
          <a:xfrm>
            <a:off x="685800" y="1223757"/>
            <a:ext cx="7772400" cy="44104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6A9A54-6031-1730-F68F-1C1564D9BB7E}"/>
              </a:ext>
            </a:extLst>
          </p:cNvPr>
          <p:cNvSpPr>
            <a:spLocks noGrp="1"/>
          </p:cNvSpPr>
          <p:nvPr>
            <p:ph type="ftr" sz="quarter" idx="11"/>
          </p:nvPr>
        </p:nvSpPr>
        <p:spPr/>
        <p:txBody>
          <a:bodyPr/>
          <a:lstStyle/>
          <a:p>
            <a:pPr>
              <a:defRPr/>
            </a:pPr>
            <a:r>
              <a:rPr lang="en-GB"/>
              <a:t>www.hozyildiz.com</a:t>
            </a:r>
          </a:p>
        </p:txBody>
      </p:sp>
      <p:sp>
        <p:nvSpPr>
          <p:cNvPr id="60418" name="Slide Number Placeholder 4">
            <a:extLst>
              <a:ext uri="{FF2B5EF4-FFF2-40B4-BE49-F238E27FC236}">
                <a16:creationId xmlns:a16="http://schemas.microsoft.com/office/drawing/2014/main" id="{72252FC7-24B2-820E-D77A-0126F14B41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2BCE38-499C-B649-95DC-541D8915B8E3}" type="slidenum">
              <a:rPr lang="en-GB" altLang="tr-TR" sz="1400" smtClean="0"/>
              <a:pPr>
                <a:spcBef>
                  <a:spcPct val="0"/>
                </a:spcBef>
                <a:buFontTx/>
                <a:buNone/>
              </a:pPr>
              <a:t>45</a:t>
            </a:fld>
            <a:endParaRPr lang="en-GB" altLang="tr-TR" sz="1400"/>
          </a:p>
        </p:txBody>
      </p:sp>
      <p:pic>
        <p:nvPicPr>
          <p:cNvPr id="2" name="Resim 1">
            <a:extLst>
              <a:ext uri="{FF2B5EF4-FFF2-40B4-BE49-F238E27FC236}">
                <a16:creationId xmlns:a16="http://schemas.microsoft.com/office/drawing/2014/main" id="{82161230-E736-E7A8-8BAE-3C7571FA348C}"/>
              </a:ext>
            </a:extLst>
          </p:cNvPr>
          <p:cNvPicPr>
            <a:picLocks noChangeAspect="1"/>
          </p:cNvPicPr>
          <p:nvPr/>
        </p:nvPicPr>
        <p:blipFill>
          <a:blip r:embed="rId2"/>
          <a:stretch>
            <a:fillRect/>
          </a:stretch>
        </p:blipFill>
        <p:spPr>
          <a:xfrm>
            <a:off x="1152512" y="260648"/>
            <a:ext cx="6838976" cy="590465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9B6E4D7-2538-4D20-0959-694616CA3EDD}"/>
              </a:ext>
            </a:extLst>
          </p:cNvPr>
          <p:cNvSpPr>
            <a:spLocks noGrp="1"/>
          </p:cNvSpPr>
          <p:nvPr>
            <p:ph type="ftr" sz="quarter" idx="11"/>
          </p:nvPr>
        </p:nvSpPr>
        <p:spPr/>
        <p:txBody>
          <a:bodyPr/>
          <a:lstStyle/>
          <a:p>
            <a:pPr>
              <a:defRPr/>
            </a:pPr>
            <a:r>
              <a:rPr lang="en-GB"/>
              <a:t>www.hozyildiz.com</a:t>
            </a:r>
          </a:p>
        </p:txBody>
      </p:sp>
      <p:sp>
        <p:nvSpPr>
          <p:cNvPr id="62466" name="Slide Number Placeholder 4">
            <a:extLst>
              <a:ext uri="{FF2B5EF4-FFF2-40B4-BE49-F238E27FC236}">
                <a16:creationId xmlns:a16="http://schemas.microsoft.com/office/drawing/2014/main" id="{3E7F1228-C943-0D04-F1E9-30163B30D0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1ADEA60-1312-2E44-9BD7-23113F5A4879}" type="slidenum">
              <a:rPr lang="en-GB" altLang="tr-TR" sz="1400" smtClean="0"/>
              <a:pPr>
                <a:spcBef>
                  <a:spcPct val="0"/>
                </a:spcBef>
                <a:buFontTx/>
                <a:buNone/>
              </a:pPr>
              <a:t>46</a:t>
            </a:fld>
            <a:endParaRPr lang="en-GB" altLang="tr-TR" sz="1400"/>
          </a:p>
        </p:txBody>
      </p:sp>
      <p:pic>
        <p:nvPicPr>
          <p:cNvPr id="2" name="Resim 1">
            <a:extLst>
              <a:ext uri="{FF2B5EF4-FFF2-40B4-BE49-F238E27FC236}">
                <a16:creationId xmlns:a16="http://schemas.microsoft.com/office/drawing/2014/main" id="{A81E4D03-411B-3E8C-5D1D-B10AFBD415C3}"/>
              </a:ext>
            </a:extLst>
          </p:cNvPr>
          <p:cNvPicPr>
            <a:picLocks noChangeAspect="1"/>
          </p:cNvPicPr>
          <p:nvPr/>
        </p:nvPicPr>
        <p:blipFill>
          <a:blip r:embed="rId2"/>
          <a:stretch>
            <a:fillRect/>
          </a:stretch>
        </p:blipFill>
        <p:spPr>
          <a:xfrm>
            <a:off x="685800" y="910267"/>
            <a:ext cx="7772400" cy="503746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32C9FE-FD21-8436-D2E9-EC0AF2A8BEDD}"/>
              </a:ext>
            </a:extLst>
          </p:cNvPr>
          <p:cNvSpPr>
            <a:spLocks noGrp="1"/>
          </p:cNvSpPr>
          <p:nvPr>
            <p:ph type="ftr" sz="quarter" idx="11"/>
          </p:nvPr>
        </p:nvSpPr>
        <p:spPr/>
        <p:txBody>
          <a:bodyPr/>
          <a:lstStyle/>
          <a:p>
            <a:pPr>
              <a:defRPr/>
            </a:pPr>
            <a:r>
              <a:rPr lang="en-GB"/>
              <a:t>www.hozyildiz.com</a:t>
            </a:r>
          </a:p>
        </p:txBody>
      </p:sp>
      <p:sp>
        <p:nvSpPr>
          <p:cNvPr id="63490" name="Slide Number Placeholder 4">
            <a:extLst>
              <a:ext uri="{FF2B5EF4-FFF2-40B4-BE49-F238E27FC236}">
                <a16:creationId xmlns:a16="http://schemas.microsoft.com/office/drawing/2014/main" id="{6762BBCE-E2A6-E159-901E-E75C130411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39EB6E3-4253-964A-A397-9243040DC721}" type="slidenum">
              <a:rPr lang="en-GB" altLang="tr-TR" sz="1400" smtClean="0"/>
              <a:pPr>
                <a:spcBef>
                  <a:spcPct val="0"/>
                </a:spcBef>
                <a:buFontTx/>
                <a:buNone/>
              </a:pPr>
              <a:t>47</a:t>
            </a:fld>
            <a:endParaRPr lang="en-GB" altLang="tr-TR" sz="1400"/>
          </a:p>
        </p:txBody>
      </p:sp>
      <p:pic>
        <p:nvPicPr>
          <p:cNvPr id="2" name="Resim 1">
            <a:extLst>
              <a:ext uri="{FF2B5EF4-FFF2-40B4-BE49-F238E27FC236}">
                <a16:creationId xmlns:a16="http://schemas.microsoft.com/office/drawing/2014/main" id="{60FE85D2-8D92-C9F8-8BF1-A3C9B2830A6B}"/>
              </a:ext>
            </a:extLst>
          </p:cNvPr>
          <p:cNvPicPr>
            <a:picLocks noChangeAspect="1"/>
          </p:cNvPicPr>
          <p:nvPr/>
        </p:nvPicPr>
        <p:blipFill>
          <a:blip r:embed="rId2"/>
          <a:stretch>
            <a:fillRect/>
          </a:stretch>
        </p:blipFill>
        <p:spPr>
          <a:xfrm>
            <a:off x="1474699" y="136525"/>
            <a:ext cx="6194601" cy="61087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7FD972-3F58-6483-A4EC-51398372F925}"/>
              </a:ext>
            </a:extLst>
          </p:cNvPr>
          <p:cNvSpPr>
            <a:spLocks noGrp="1"/>
          </p:cNvSpPr>
          <p:nvPr>
            <p:ph type="ftr" sz="quarter" idx="11"/>
          </p:nvPr>
        </p:nvSpPr>
        <p:spPr/>
        <p:txBody>
          <a:bodyPr/>
          <a:lstStyle/>
          <a:p>
            <a:pPr>
              <a:defRPr/>
            </a:pPr>
            <a:r>
              <a:rPr lang="en-GB"/>
              <a:t>www.hozyildiz.com</a:t>
            </a:r>
          </a:p>
        </p:txBody>
      </p:sp>
      <p:sp>
        <p:nvSpPr>
          <p:cNvPr id="64514" name="Slide Number Placeholder 2">
            <a:extLst>
              <a:ext uri="{FF2B5EF4-FFF2-40B4-BE49-F238E27FC236}">
                <a16:creationId xmlns:a16="http://schemas.microsoft.com/office/drawing/2014/main" id="{4223F27F-1487-3970-636A-0DD28AAAA4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7189630-757D-F24B-9888-216C8BEA6318}" type="slidenum">
              <a:rPr lang="en-GB" altLang="tr-TR" sz="1400" smtClean="0"/>
              <a:pPr>
                <a:spcBef>
                  <a:spcPct val="0"/>
                </a:spcBef>
                <a:buFontTx/>
                <a:buNone/>
              </a:pPr>
              <a:t>48</a:t>
            </a:fld>
            <a:endParaRPr lang="en-GB" altLang="tr-TR" sz="1400"/>
          </a:p>
        </p:txBody>
      </p:sp>
      <p:pic>
        <p:nvPicPr>
          <p:cNvPr id="3" name="Resim 2">
            <a:extLst>
              <a:ext uri="{FF2B5EF4-FFF2-40B4-BE49-F238E27FC236}">
                <a16:creationId xmlns:a16="http://schemas.microsoft.com/office/drawing/2014/main" id="{1672C63C-E8AC-564F-E79D-8CDFE7F46AC1}"/>
              </a:ext>
            </a:extLst>
          </p:cNvPr>
          <p:cNvPicPr>
            <a:picLocks noChangeAspect="1"/>
          </p:cNvPicPr>
          <p:nvPr/>
        </p:nvPicPr>
        <p:blipFill>
          <a:blip r:embed="rId2"/>
          <a:stretch>
            <a:fillRect/>
          </a:stretch>
        </p:blipFill>
        <p:spPr>
          <a:xfrm>
            <a:off x="685800" y="829192"/>
            <a:ext cx="7772400" cy="519961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70D735F1-91CB-DB35-BAAC-E5BFBAF8100F}"/>
              </a:ext>
            </a:extLst>
          </p:cNvPr>
          <p:cNvSpPr>
            <a:spLocks noGrp="1"/>
          </p:cNvSpPr>
          <p:nvPr>
            <p:ph type="ftr" sz="quarter" idx="11"/>
          </p:nvPr>
        </p:nvSpPr>
        <p:spPr/>
        <p:txBody>
          <a:bodyPr/>
          <a:lstStyle/>
          <a:p>
            <a:pPr>
              <a:defRPr/>
            </a:pPr>
            <a:r>
              <a:rPr lang="en-GB"/>
              <a:t>www.hozyildiz.com</a:t>
            </a:r>
          </a:p>
        </p:txBody>
      </p:sp>
      <p:sp>
        <p:nvSpPr>
          <p:cNvPr id="113666" name="Slayt Numarası Yer Tutucusu 2">
            <a:extLst>
              <a:ext uri="{FF2B5EF4-FFF2-40B4-BE49-F238E27FC236}">
                <a16:creationId xmlns:a16="http://schemas.microsoft.com/office/drawing/2014/main" id="{C54E2A97-3AD1-E86E-A1D0-6077E06394B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Arial" panose="020B0604020202020204" pitchFamily="34" charset="0"/>
                <a:ea typeface="ＭＳ Ｐゴシック" panose="020B0600070205080204" pitchFamily="34" charset="-128"/>
              </a:defRPr>
            </a:lvl1pPr>
            <a:lvl2pPr marL="742950" indent="-285750">
              <a:defRPr sz="4400">
                <a:solidFill>
                  <a:schemeClr val="tx2"/>
                </a:solidFill>
                <a:latin typeface="Arial" panose="020B0604020202020204" pitchFamily="34" charset="0"/>
                <a:ea typeface="ＭＳ Ｐゴシック" panose="020B0600070205080204" pitchFamily="34" charset="-128"/>
              </a:defRPr>
            </a:lvl2pPr>
            <a:lvl3pPr marL="1143000" indent="-228600">
              <a:defRPr sz="4400">
                <a:solidFill>
                  <a:schemeClr val="tx2"/>
                </a:solidFill>
                <a:latin typeface="Arial" panose="020B0604020202020204" pitchFamily="34" charset="0"/>
                <a:ea typeface="ＭＳ Ｐゴシック" panose="020B0600070205080204" pitchFamily="34" charset="-128"/>
              </a:defRPr>
            </a:lvl3pPr>
            <a:lvl4pPr marL="1600200" indent="-228600">
              <a:defRPr sz="4400">
                <a:solidFill>
                  <a:schemeClr val="tx2"/>
                </a:solidFill>
                <a:latin typeface="Arial" panose="020B0604020202020204" pitchFamily="34" charset="0"/>
                <a:ea typeface="ＭＳ Ｐゴシック" panose="020B0600070205080204" pitchFamily="34" charset="-128"/>
              </a:defRPr>
            </a:lvl4pPr>
            <a:lvl5pPr marL="2057400" indent="-22860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fld id="{4FC12F14-7CC3-F840-BE40-43041E2CA7AE}" type="slidenum">
              <a:rPr lang="en-GB" altLang="tr-TR" sz="1400" smtClean="0">
                <a:solidFill>
                  <a:schemeClr val="tx1"/>
                </a:solidFill>
              </a:rPr>
              <a:pPr/>
              <a:t>49</a:t>
            </a:fld>
            <a:endParaRPr lang="en-GB" altLang="tr-TR" sz="1400">
              <a:solidFill>
                <a:schemeClr val="tx1"/>
              </a:solidFill>
            </a:endParaRPr>
          </a:p>
        </p:txBody>
      </p:sp>
      <p:pic>
        <p:nvPicPr>
          <p:cNvPr id="3" name="Resim 2">
            <a:extLst>
              <a:ext uri="{FF2B5EF4-FFF2-40B4-BE49-F238E27FC236}">
                <a16:creationId xmlns:a16="http://schemas.microsoft.com/office/drawing/2014/main" id="{279E264B-3CDE-47D9-4F86-9466C9CF2763}"/>
              </a:ext>
            </a:extLst>
          </p:cNvPr>
          <p:cNvPicPr>
            <a:picLocks noChangeAspect="1"/>
          </p:cNvPicPr>
          <p:nvPr/>
        </p:nvPicPr>
        <p:blipFill>
          <a:blip r:embed="rId2"/>
          <a:stretch>
            <a:fillRect/>
          </a:stretch>
        </p:blipFill>
        <p:spPr>
          <a:xfrm>
            <a:off x="685800" y="1628800"/>
            <a:ext cx="8134672" cy="34271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D77A4F-097A-DEAB-D7DB-34CE0CC1EBB0}"/>
              </a:ext>
            </a:extLst>
          </p:cNvPr>
          <p:cNvSpPr>
            <a:spLocks noGrp="1"/>
          </p:cNvSpPr>
          <p:nvPr>
            <p:ph type="title"/>
          </p:nvPr>
        </p:nvSpPr>
        <p:spPr>
          <a:xfrm>
            <a:off x="288759" y="1131094"/>
            <a:ext cx="1762961" cy="4274093"/>
          </a:xfrm>
        </p:spPr>
        <p:txBody>
          <a:bodyPr>
            <a:normAutofit/>
          </a:bodyPr>
          <a:lstStyle/>
          <a:p>
            <a:r>
              <a:rPr lang="tr-TR" sz="2400" dirty="0"/>
              <a:t>Cari açık kronik sorun. Finansmanı kısa vade ağırlıklı.</a:t>
            </a:r>
          </a:p>
        </p:txBody>
      </p:sp>
      <p:sp>
        <p:nvSpPr>
          <p:cNvPr id="3" name="Alt Bilgi Yer Tutucusu 2">
            <a:extLst>
              <a:ext uri="{FF2B5EF4-FFF2-40B4-BE49-F238E27FC236}">
                <a16:creationId xmlns:a16="http://schemas.microsoft.com/office/drawing/2014/main" id="{E6CD8A8F-D371-03BB-E304-CA0D0F4A7F5C}"/>
              </a:ext>
            </a:extLst>
          </p:cNvPr>
          <p:cNvSpPr>
            <a:spLocks noGrp="1"/>
          </p:cNvSpPr>
          <p:nvPr>
            <p:ph type="ftr" sz="quarter" idx="11"/>
          </p:nvPr>
        </p:nvSpPr>
        <p:spPr/>
        <p:txBody>
          <a:bodyPr/>
          <a:lstStyle/>
          <a:p>
            <a:pPr defTabSz="685800" eaLnBrk="1" fontAlgn="auto" hangingPunct="1">
              <a:spcBef>
                <a:spcPts val="0"/>
              </a:spcBef>
              <a:spcAft>
                <a:spcPts val="0"/>
              </a:spcAft>
              <a:defRPr/>
            </a:pPr>
            <a:r>
              <a:rPr lang="tr-TR">
                <a:solidFill>
                  <a:prstClr val="black">
                    <a:tint val="75000"/>
                  </a:prstClr>
                </a:solidFill>
                <a:latin typeface="Calibri" panose="020F0502020204030204"/>
                <a:ea typeface="+mn-ea"/>
              </a:rPr>
              <a:t>hakanozyildiz@gmail.com</a:t>
            </a:r>
          </a:p>
        </p:txBody>
      </p:sp>
      <p:sp>
        <p:nvSpPr>
          <p:cNvPr id="4" name="Slayt Numarası Yer Tutucusu 3">
            <a:extLst>
              <a:ext uri="{FF2B5EF4-FFF2-40B4-BE49-F238E27FC236}">
                <a16:creationId xmlns:a16="http://schemas.microsoft.com/office/drawing/2014/main" id="{2F5A8469-FD6E-60F5-762C-DBB3BA259E41}"/>
              </a:ext>
            </a:extLst>
          </p:cNvPr>
          <p:cNvSpPr>
            <a:spLocks noGrp="1"/>
          </p:cNvSpPr>
          <p:nvPr>
            <p:ph type="sldNum" sz="quarter" idx="12"/>
          </p:nvPr>
        </p:nvSpPr>
        <p:spPr/>
        <p:txBody>
          <a:bodyPr/>
          <a:lstStyle/>
          <a:p>
            <a:pPr defTabSz="685800" eaLnBrk="1" fontAlgn="auto" hangingPunct="1">
              <a:spcBef>
                <a:spcPts val="0"/>
              </a:spcBef>
              <a:spcAft>
                <a:spcPts val="0"/>
              </a:spcAft>
              <a:defRPr/>
            </a:pPr>
            <a:fld id="{D96BDDDB-7BFB-384C-9B9A-9191CB08F95F}" type="slidenum">
              <a:rPr lang="tr-TR">
                <a:solidFill>
                  <a:prstClr val="black">
                    <a:tint val="75000"/>
                  </a:prstClr>
                </a:solidFill>
                <a:latin typeface="Calibri" panose="020F0502020204030204"/>
                <a:ea typeface="+mn-ea"/>
              </a:rPr>
              <a:pPr defTabSz="685800" eaLnBrk="1" fontAlgn="auto" hangingPunct="1">
                <a:spcBef>
                  <a:spcPts val="0"/>
                </a:spcBef>
                <a:spcAft>
                  <a:spcPts val="0"/>
                </a:spcAft>
                <a:defRPr/>
              </a:pPr>
              <a:t>5</a:t>
            </a:fld>
            <a:endParaRPr lang="tr-TR">
              <a:solidFill>
                <a:prstClr val="black">
                  <a:tint val="75000"/>
                </a:prstClr>
              </a:solidFill>
              <a:latin typeface="Calibri" panose="020F0502020204030204"/>
              <a:ea typeface="+mn-ea"/>
            </a:endParaRPr>
          </a:p>
        </p:txBody>
      </p:sp>
      <p:pic>
        <p:nvPicPr>
          <p:cNvPr id="5" name="Resim 4">
            <a:extLst>
              <a:ext uri="{FF2B5EF4-FFF2-40B4-BE49-F238E27FC236}">
                <a16:creationId xmlns:a16="http://schemas.microsoft.com/office/drawing/2014/main" id="{8A54775D-DF9B-BB74-F359-C5D4F7A02401}"/>
              </a:ext>
            </a:extLst>
          </p:cNvPr>
          <p:cNvPicPr>
            <a:picLocks noChangeAspect="1"/>
          </p:cNvPicPr>
          <p:nvPr/>
        </p:nvPicPr>
        <p:blipFill>
          <a:blip r:embed="rId2"/>
          <a:stretch>
            <a:fillRect/>
          </a:stretch>
        </p:blipFill>
        <p:spPr>
          <a:xfrm>
            <a:off x="2195736" y="1053640"/>
            <a:ext cx="6513098" cy="4048352"/>
          </a:xfrm>
          <a:prstGeom prst="rect">
            <a:avLst/>
          </a:prstGeom>
        </p:spPr>
      </p:pic>
    </p:spTree>
    <p:extLst>
      <p:ext uri="{BB962C8B-B14F-4D97-AF65-F5344CB8AC3E}">
        <p14:creationId xmlns:p14="http://schemas.microsoft.com/office/powerpoint/2010/main" val="185983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Başlık 2">
            <a:extLst>
              <a:ext uri="{FF2B5EF4-FFF2-40B4-BE49-F238E27FC236}">
                <a16:creationId xmlns:a16="http://schemas.microsoft.com/office/drawing/2014/main" id="{0E76F682-2B19-2216-70A4-A4B809519D91}"/>
              </a:ext>
            </a:extLst>
          </p:cNvPr>
          <p:cNvSpPr>
            <a:spLocks noGrp="1" noChangeArrowheads="1"/>
          </p:cNvSpPr>
          <p:nvPr>
            <p:ph type="title"/>
          </p:nvPr>
        </p:nvSpPr>
        <p:spPr/>
        <p:txBody>
          <a:bodyPr/>
          <a:lstStyle/>
          <a:p>
            <a:r>
              <a:rPr lang="tr-TR" altLang="tr-TR" sz="2800" b="1">
                <a:ea typeface="ＭＳ Ｐゴシック" panose="020B0600070205080204" pitchFamily="34" charset="-128"/>
              </a:rPr>
              <a:t>Ülkenin döviz ihtiyacının çoğu önceden alınan borçların geri ödemelerinden kaynaklanıyor</a:t>
            </a:r>
          </a:p>
        </p:txBody>
      </p:sp>
      <p:sp>
        <p:nvSpPr>
          <p:cNvPr id="4" name="Footer Placeholder 3">
            <a:extLst>
              <a:ext uri="{FF2B5EF4-FFF2-40B4-BE49-F238E27FC236}">
                <a16:creationId xmlns:a16="http://schemas.microsoft.com/office/drawing/2014/main" id="{F2AE1BAD-C0E6-652D-0CEF-C688E5B75099}"/>
              </a:ext>
            </a:extLst>
          </p:cNvPr>
          <p:cNvSpPr>
            <a:spLocks noGrp="1"/>
          </p:cNvSpPr>
          <p:nvPr>
            <p:ph type="ftr" sz="quarter" idx="11"/>
          </p:nvPr>
        </p:nvSpPr>
        <p:spPr/>
        <p:txBody>
          <a:bodyPr/>
          <a:lstStyle/>
          <a:p>
            <a:pPr>
              <a:defRPr/>
            </a:pPr>
            <a:r>
              <a:rPr lang="en-GB"/>
              <a:t>www.hozyildiz.com</a:t>
            </a:r>
          </a:p>
        </p:txBody>
      </p:sp>
      <p:sp>
        <p:nvSpPr>
          <p:cNvPr id="65539" name="Slide Number Placeholder 4">
            <a:extLst>
              <a:ext uri="{FF2B5EF4-FFF2-40B4-BE49-F238E27FC236}">
                <a16:creationId xmlns:a16="http://schemas.microsoft.com/office/drawing/2014/main" id="{C04F86DB-EB08-B970-59BD-D6BEF06AAC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371D148-BA93-F64F-AD4D-CAE4ECBB375F}" type="slidenum">
              <a:rPr lang="en-GB" altLang="tr-TR" sz="1400" smtClean="0"/>
              <a:pPr>
                <a:spcBef>
                  <a:spcPct val="0"/>
                </a:spcBef>
                <a:buFontTx/>
                <a:buNone/>
              </a:pPr>
              <a:t>50</a:t>
            </a:fld>
            <a:endParaRPr lang="en-GB" altLang="tr-TR" sz="1400"/>
          </a:p>
        </p:txBody>
      </p:sp>
      <p:pic>
        <p:nvPicPr>
          <p:cNvPr id="3" name="Resim 2"/>
          <p:cNvPicPr>
            <a:picLocks noChangeAspect="1"/>
          </p:cNvPicPr>
          <p:nvPr/>
        </p:nvPicPr>
        <p:blipFill>
          <a:blip r:embed="rId2"/>
          <a:stretch>
            <a:fillRect/>
          </a:stretch>
        </p:blipFill>
        <p:spPr>
          <a:xfrm>
            <a:off x="611560" y="1844824"/>
            <a:ext cx="7848872" cy="381642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Başlık 3">
            <a:extLst>
              <a:ext uri="{FF2B5EF4-FFF2-40B4-BE49-F238E27FC236}">
                <a16:creationId xmlns:a16="http://schemas.microsoft.com/office/drawing/2014/main" id="{DCFD2C81-49C4-EA80-A74E-C2E9683AC2D3}"/>
              </a:ext>
            </a:extLst>
          </p:cNvPr>
          <p:cNvSpPr>
            <a:spLocks noGrp="1" noChangeArrowheads="1"/>
          </p:cNvSpPr>
          <p:nvPr>
            <p:ph type="title"/>
          </p:nvPr>
        </p:nvSpPr>
        <p:spPr>
          <a:xfrm>
            <a:off x="457200" y="274638"/>
            <a:ext cx="8229600" cy="476250"/>
          </a:xfrm>
        </p:spPr>
        <p:txBody>
          <a:bodyPr/>
          <a:lstStyle/>
          <a:p>
            <a:r>
              <a:rPr lang="tr-TR" altLang="tr-TR" sz="2400">
                <a:ea typeface="ＭＳ Ｐゴシック" panose="020B0600070205080204" pitchFamily="34" charset="-128"/>
              </a:rPr>
              <a:t>Borç ödemek için yeni borçlar alınıyor</a:t>
            </a:r>
          </a:p>
        </p:txBody>
      </p:sp>
      <p:sp>
        <p:nvSpPr>
          <p:cNvPr id="2" name="Footer Placeholder 1">
            <a:extLst>
              <a:ext uri="{FF2B5EF4-FFF2-40B4-BE49-F238E27FC236}">
                <a16:creationId xmlns:a16="http://schemas.microsoft.com/office/drawing/2014/main" id="{C310DCF5-779A-C94E-99F1-503583E2BCDC}"/>
              </a:ext>
            </a:extLst>
          </p:cNvPr>
          <p:cNvSpPr>
            <a:spLocks noGrp="1"/>
          </p:cNvSpPr>
          <p:nvPr>
            <p:ph type="ftr" sz="quarter" idx="11"/>
          </p:nvPr>
        </p:nvSpPr>
        <p:spPr/>
        <p:txBody>
          <a:bodyPr/>
          <a:lstStyle/>
          <a:p>
            <a:pPr>
              <a:defRPr/>
            </a:pPr>
            <a:r>
              <a:rPr lang="en-GB"/>
              <a:t>www.hozyildiz.com</a:t>
            </a:r>
          </a:p>
        </p:txBody>
      </p:sp>
      <p:sp>
        <p:nvSpPr>
          <p:cNvPr id="66563" name="Slide Number Placeholder 2">
            <a:extLst>
              <a:ext uri="{FF2B5EF4-FFF2-40B4-BE49-F238E27FC236}">
                <a16:creationId xmlns:a16="http://schemas.microsoft.com/office/drawing/2014/main" id="{8C69669B-7B5B-9076-E118-A9191A6A11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F14C6D-C498-AC4F-BFA8-AC131BA81814}" type="slidenum">
              <a:rPr lang="en-GB" altLang="tr-TR" sz="1400" smtClean="0"/>
              <a:pPr>
                <a:spcBef>
                  <a:spcPct val="0"/>
                </a:spcBef>
                <a:buFontTx/>
                <a:buNone/>
              </a:pPr>
              <a:t>51</a:t>
            </a:fld>
            <a:endParaRPr lang="en-GB" altLang="tr-TR" sz="1400"/>
          </a:p>
        </p:txBody>
      </p:sp>
      <p:pic>
        <p:nvPicPr>
          <p:cNvPr id="4" name="Resim 3"/>
          <p:cNvPicPr>
            <a:picLocks noChangeAspect="1"/>
          </p:cNvPicPr>
          <p:nvPr/>
        </p:nvPicPr>
        <p:blipFill>
          <a:blip r:embed="rId2"/>
          <a:stretch>
            <a:fillRect/>
          </a:stretch>
        </p:blipFill>
        <p:spPr>
          <a:xfrm>
            <a:off x="683568" y="1196752"/>
            <a:ext cx="7704856" cy="489654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A78BBEF2-6143-1FC3-9906-F0FF272CCEEC}"/>
              </a:ext>
            </a:extLst>
          </p:cNvPr>
          <p:cNvSpPr>
            <a:spLocks noGrp="1" noChangeArrowheads="1"/>
          </p:cNvSpPr>
          <p:nvPr>
            <p:ph type="ctrTitle"/>
          </p:nvPr>
        </p:nvSpPr>
        <p:spPr/>
        <p:txBody>
          <a:bodyPr/>
          <a:lstStyle/>
          <a:p>
            <a:pPr eaLnBrk="1" hangingPunct="1"/>
            <a:r>
              <a:rPr lang="tr-TR" altLang="tr-TR">
                <a:ea typeface="ＭＳ Ｐゴシック" panose="020B0600070205080204" pitchFamily="34" charset="-128"/>
              </a:rPr>
              <a:t>Uluslararası yatırım pozisyonu</a:t>
            </a:r>
          </a:p>
        </p:txBody>
      </p:sp>
      <p:sp>
        <p:nvSpPr>
          <p:cNvPr id="67586" name="Rectangle 5">
            <a:extLst>
              <a:ext uri="{FF2B5EF4-FFF2-40B4-BE49-F238E27FC236}">
                <a16:creationId xmlns:a16="http://schemas.microsoft.com/office/drawing/2014/main" id="{AD6AD6DF-3C36-9C5D-9334-E380F63E4F41}"/>
              </a:ext>
            </a:extLst>
          </p:cNvPr>
          <p:cNvSpPr>
            <a:spLocks noGrp="1" noChangeArrowheads="1"/>
          </p:cNvSpPr>
          <p:nvPr>
            <p:ph type="subTitle" idx="1"/>
          </p:nvPr>
        </p:nvSpPr>
        <p:spPr/>
        <p:txBody>
          <a:bodyPr/>
          <a:lstStyle/>
          <a:p>
            <a:pPr eaLnBrk="1" hangingPunct="1"/>
            <a:r>
              <a:rPr lang="tr-TR" altLang="tr-TR" sz="2800">
                <a:ea typeface="ＭＳ Ｐゴシック" panose="020B0600070205080204" pitchFamily="34" charset="-128"/>
                <a:hlinkClick r:id="rId3"/>
              </a:rPr>
              <a:t>www.tcmb.gov.tr</a:t>
            </a:r>
            <a:endParaRPr lang="tr-TR" altLang="tr-TR" sz="2800">
              <a:ea typeface="ＭＳ Ｐゴシック" panose="020B0600070205080204" pitchFamily="34" charset="-128"/>
            </a:endParaRPr>
          </a:p>
          <a:p>
            <a:pPr eaLnBrk="1" hangingPunct="1"/>
            <a:r>
              <a:rPr lang="tr-TR" altLang="tr-TR" sz="2800">
                <a:ea typeface="ＭＳ Ｐゴシック" panose="020B0600070205080204" pitchFamily="34" charset="-128"/>
              </a:rPr>
              <a:t>Ödemeler dengesi ve uluslararası yatırım pozisyonu raporları ve verileri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4 Slayt Numarası Yer Tutucusu">
            <a:extLst>
              <a:ext uri="{FF2B5EF4-FFF2-40B4-BE49-F238E27FC236}">
                <a16:creationId xmlns:a16="http://schemas.microsoft.com/office/drawing/2014/main" id="{7F969A11-9DA6-4F94-5624-0D7D67487A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653BCE-ACCF-0F4C-A789-6A7C58BAE851}" type="slidenum">
              <a:rPr lang="en-GB" altLang="tr-TR" sz="1400" smtClean="0"/>
              <a:pPr>
                <a:spcBef>
                  <a:spcPct val="0"/>
                </a:spcBef>
                <a:buFontTx/>
                <a:buNone/>
              </a:pPr>
              <a:t>53</a:t>
            </a:fld>
            <a:endParaRPr lang="en-GB" altLang="tr-TR" sz="1400"/>
          </a:p>
        </p:txBody>
      </p:sp>
      <p:sp>
        <p:nvSpPr>
          <p:cNvPr id="69634" name="Rectangle 4">
            <a:extLst>
              <a:ext uri="{FF2B5EF4-FFF2-40B4-BE49-F238E27FC236}">
                <a16:creationId xmlns:a16="http://schemas.microsoft.com/office/drawing/2014/main" id="{0B3207DA-4985-71B7-1353-A2342AA0613D}"/>
              </a:ext>
            </a:extLst>
          </p:cNvPr>
          <p:cNvSpPr>
            <a:spLocks noChangeArrowheads="1"/>
          </p:cNvSpPr>
          <p:nvPr/>
        </p:nvSpPr>
        <p:spPr bwMode="auto">
          <a:xfrm>
            <a:off x="900113" y="333375"/>
            <a:ext cx="1858962" cy="287338"/>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100" b="1">
                <a:solidFill>
                  <a:schemeClr val="tx2"/>
                </a:solidFill>
              </a:rPr>
              <a:t>ÖDEMELER DENGESİ</a:t>
            </a:r>
            <a:endParaRPr lang="tr-TR" altLang="tr-TR" sz="4400">
              <a:solidFill>
                <a:schemeClr val="tx2"/>
              </a:solidFill>
            </a:endParaRPr>
          </a:p>
        </p:txBody>
      </p:sp>
      <p:sp>
        <p:nvSpPr>
          <p:cNvPr id="69635" name="Rectangle 5">
            <a:extLst>
              <a:ext uri="{FF2B5EF4-FFF2-40B4-BE49-F238E27FC236}">
                <a16:creationId xmlns:a16="http://schemas.microsoft.com/office/drawing/2014/main" id="{9679BA2C-425E-3EE2-9E14-E2463152857F}"/>
              </a:ext>
            </a:extLst>
          </p:cNvPr>
          <p:cNvSpPr>
            <a:spLocks noChangeArrowheads="1"/>
          </p:cNvSpPr>
          <p:nvPr/>
        </p:nvSpPr>
        <p:spPr bwMode="auto">
          <a:xfrm>
            <a:off x="900113" y="765175"/>
            <a:ext cx="1943100" cy="2249488"/>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tr-TR" sz="1200" b="1">
                <a:solidFill>
                  <a:schemeClr val="tx2"/>
                </a:solidFill>
              </a:rPr>
              <a:t>I-Cari Açık</a:t>
            </a:r>
          </a:p>
          <a:p>
            <a:pPr eaLnBrk="1" hangingPunct="1">
              <a:spcBef>
                <a:spcPct val="0"/>
              </a:spcBef>
              <a:buFontTx/>
              <a:buNone/>
            </a:pPr>
            <a:r>
              <a:rPr lang="tr-TR" altLang="tr-TR" sz="1200">
                <a:solidFill>
                  <a:schemeClr val="tx2"/>
                </a:solidFill>
              </a:rPr>
              <a:t>   A. Dış Ticaret Dengesi  </a:t>
            </a:r>
          </a:p>
          <a:p>
            <a:pPr eaLnBrk="1" hangingPunct="1">
              <a:spcBef>
                <a:spcPct val="0"/>
              </a:spcBef>
              <a:buFontTx/>
              <a:buNone/>
            </a:pPr>
            <a:r>
              <a:rPr lang="tr-TR" altLang="tr-TR" sz="1200" b="1">
                <a:solidFill>
                  <a:schemeClr val="tx2"/>
                </a:solidFill>
              </a:rPr>
              <a:t>         </a:t>
            </a:r>
            <a:r>
              <a:rPr lang="tr-TR" altLang="tr-TR" sz="1200">
                <a:solidFill>
                  <a:schemeClr val="tx2"/>
                </a:solidFill>
              </a:rPr>
              <a:t>İhracat (+)</a:t>
            </a:r>
          </a:p>
          <a:p>
            <a:pPr eaLnBrk="1" hangingPunct="1">
              <a:spcBef>
                <a:spcPct val="0"/>
              </a:spcBef>
              <a:buFontTx/>
              <a:buNone/>
            </a:pPr>
            <a:r>
              <a:rPr lang="tr-TR" altLang="tr-TR" sz="1200">
                <a:solidFill>
                  <a:schemeClr val="tx2"/>
                </a:solidFill>
              </a:rPr>
              <a:t>         İthalat (-)</a:t>
            </a:r>
          </a:p>
          <a:p>
            <a:pPr eaLnBrk="1" hangingPunct="1">
              <a:spcBef>
                <a:spcPct val="0"/>
              </a:spcBef>
              <a:buFontTx/>
              <a:buNone/>
            </a:pPr>
            <a:r>
              <a:rPr lang="tr-TR" altLang="tr-TR" sz="1200">
                <a:solidFill>
                  <a:schemeClr val="tx2"/>
                </a:solidFill>
              </a:rPr>
              <a:t>   B. Hizmetler Dengesi</a:t>
            </a:r>
          </a:p>
          <a:p>
            <a:pPr eaLnBrk="1" hangingPunct="1">
              <a:spcBef>
                <a:spcPct val="0"/>
              </a:spcBef>
              <a:buFontTx/>
              <a:buNone/>
            </a:pPr>
            <a:r>
              <a:rPr lang="tr-TR" altLang="tr-TR" sz="1200">
                <a:solidFill>
                  <a:schemeClr val="tx2"/>
                </a:solidFill>
              </a:rPr>
              <a:t>         Turizm (+)</a:t>
            </a:r>
          </a:p>
          <a:p>
            <a:pPr eaLnBrk="1" hangingPunct="1">
              <a:spcBef>
                <a:spcPct val="0"/>
              </a:spcBef>
              <a:buFontTx/>
              <a:buNone/>
            </a:pPr>
            <a:r>
              <a:rPr lang="tr-TR" altLang="tr-TR" sz="1200">
                <a:solidFill>
                  <a:schemeClr val="tx2"/>
                </a:solidFill>
              </a:rPr>
              <a:t>   C. Gelir Dengesi</a:t>
            </a:r>
          </a:p>
          <a:p>
            <a:pPr eaLnBrk="1" hangingPunct="1">
              <a:spcBef>
                <a:spcPct val="0"/>
              </a:spcBef>
              <a:buFontTx/>
              <a:buNone/>
            </a:pPr>
            <a:r>
              <a:rPr lang="tr-TR" altLang="tr-TR" sz="1200">
                <a:solidFill>
                  <a:schemeClr val="tx2"/>
                </a:solidFill>
              </a:rPr>
              <a:t>        Faiz gelirleri (+)</a:t>
            </a:r>
          </a:p>
          <a:p>
            <a:pPr eaLnBrk="1" hangingPunct="1">
              <a:spcBef>
                <a:spcPct val="0"/>
              </a:spcBef>
              <a:buFontTx/>
              <a:buNone/>
            </a:pPr>
            <a:r>
              <a:rPr lang="tr-TR" altLang="tr-TR" sz="1200">
                <a:solidFill>
                  <a:schemeClr val="tx2"/>
                </a:solidFill>
              </a:rPr>
              <a:t>        Faiz Ödemeleri (-)</a:t>
            </a:r>
          </a:p>
          <a:p>
            <a:pPr eaLnBrk="1" hangingPunct="1">
              <a:spcBef>
                <a:spcPct val="0"/>
              </a:spcBef>
              <a:buFontTx/>
              <a:buNone/>
            </a:pPr>
            <a:r>
              <a:rPr lang="tr-TR" altLang="tr-TR" sz="1200">
                <a:solidFill>
                  <a:schemeClr val="tx2"/>
                </a:solidFill>
              </a:rPr>
              <a:t>   D. Cari transferler</a:t>
            </a:r>
          </a:p>
          <a:p>
            <a:pPr eaLnBrk="1" hangingPunct="1">
              <a:spcBef>
                <a:spcPct val="0"/>
              </a:spcBef>
              <a:buFontTx/>
              <a:buNone/>
            </a:pPr>
            <a:endParaRPr lang="tr-TR" altLang="tr-TR" sz="1200">
              <a:solidFill>
                <a:schemeClr val="tx2"/>
              </a:solidFill>
            </a:endParaRPr>
          </a:p>
          <a:p>
            <a:pPr eaLnBrk="1" hangingPunct="1">
              <a:spcBef>
                <a:spcPct val="0"/>
              </a:spcBef>
              <a:buFontTx/>
              <a:buNone/>
            </a:pPr>
            <a:r>
              <a:rPr lang="en-US" altLang="tr-TR" sz="1200" b="1">
                <a:solidFill>
                  <a:schemeClr val="tx2"/>
                </a:solidFill>
              </a:rPr>
              <a:t>III-Net Hata ve Noksan</a:t>
            </a:r>
            <a:endParaRPr lang="tr-TR" altLang="tr-TR" sz="4400">
              <a:solidFill>
                <a:schemeClr val="tx2"/>
              </a:solidFill>
            </a:endParaRPr>
          </a:p>
        </p:txBody>
      </p:sp>
      <p:sp>
        <p:nvSpPr>
          <p:cNvPr id="69636" name="Rectangle 6">
            <a:extLst>
              <a:ext uri="{FF2B5EF4-FFF2-40B4-BE49-F238E27FC236}">
                <a16:creationId xmlns:a16="http://schemas.microsoft.com/office/drawing/2014/main" id="{5D6F0C25-22E9-9B53-4C54-C144F6A8EE57}"/>
              </a:ext>
            </a:extLst>
          </p:cNvPr>
          <p:cNvSpPr>
            <a:spLocks noChangeArrowheads="1"/>
          </p:cNvSpPr>
          <p:nvPr/>
        </p:nvSpPr>
        <p:spPr bwMode="auto">
          <a:xfrm>
            <a:off x="900113" y="3141663"/>
            <a:ext cx="2743200" cy="3455987"/>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tr-TR" sz="1000" b="1">
                <a:solidFill>
                  <a:schemeClr val="tx2"/>
                </a:solidFill>
              </a:rPr>
              <a:t>II-Sermaye ve Finans   Hesapları</a:t>
            </a:r>
          </a:p>
          <a:p>
            <a:pPr eaLnBrk="1" hangingPunct="1">
              <a:spcBef>
                <a:spcPct val="0"/>
              </a:spcBef>
              <a:buFontTx/>
              <a:buNone/>
            </a:pPr>
            <a:r>
              <a:rPr lang="en-US" altLang="tr-TR" sz="1000">
                <a:solidFill>
                  <a:schemeClr val="tx2"/>
                </a:solidFill>
              </a:rPr>
              <a:t>    1. Doğrudan Yatırımlar</a:t>
            </a:r>
          </a:p>
          <a:p>
            <a:pPr eaLnBrk="1" hangingPunct="1">
              <a:spcBef>
                <a:spcPct val="0"/>
              </a:spcBef>
              <a:buFontTx/>
              <a:buNone/>
            </a:pPr>
            <a:r>
              <a:rPr lang="tr-TR" altLang="tr-TR" sz="1000">
                <a:solidFill>
                  <a:schemeClr val="tx2"/>
                </a:solidFill>
              </a:rPr>
              <a:t>              Yurtdışında (+)</a:t>
            </a:r>
          </a:p>
          <a:p>
            <a:pPr eaLnBrk="1" hangingPunct="1">
              <a:spcBef>
                <a:spcPct val="0"/>
              </a:spcBef>
              <a:buFontTx/>
              <a:buNone/>
            </a:pPr>
            <a:r>
              <a:rPr lang="tr-TR" altLang="tr-TR" sz="1000">
                <a:solidFill>
                  <a:schemeClr val="tx2"/>
                </a:solidFill>
              </a:rPr>
              <a:t>              Yurtiçinde (-)</a:t>
            </a:r>
          </a:p>
          <a:p>
            <a:pPr eaLnBrk="1" hangingPunct="1">
              <a:spcBef>
                <a:spcPct val="0"/>
              </a:spcBef>
              <a:buFontTx/>
              <a:buNone/>
            </a:pPr>
            <a:r>
              <a:rPr lang="tr-TR" altLang="tr-TR" sz="1000">
                <a:solidFill>
                  <a:schemeClr val="tx2"/>
                </a:solidFill>
              </a:rPr>
              <a:t>    2. Portföy Yatırımları</a:t>
            </a:r>
          </a:p>
          <a:p>
            <a:pPr eaLnBrk="1" hangingPunct="1">
              <a:spcBef>
                <a:spcPct val="0"/>
              </a:spcBef>
              <a:buFontTx/>
              <a:buNone/>
            </a:pPr>
            <a:r>
              <a:rPr lang="tr-TR" altLang="tr-TR" sz="1000">
                <a:solidFill>
                  <a:schemeClr val="tx2"/>
                </a:solidFill>
              </a:rPr>
              <a:t>              Varlıklar</a:t>
            </a:r>
          </a:p>
          <a:p>
            <a:pPr eaLnBrk="1" hangingPunct="1">
              <a:spcBef>
                <a:spcPct val="0"/>
              </a:spcBef>
              <a:buFontTx/>
              <a:buNone/>
            </a:pPr>
            <a:r>
              <a:rPr lang="tr-TR" altLang="tr-TR" sz="1000">
                <a:solidFill>
                  <a:schemeClr val="tx2"/>
                </a:solidFill>
              </a:rPr>
              <a:t>             Yükümlülükler</a:t>
            </a:r>
          </a:p>
          <a:p>
            <a:pPr eaLnBrk="1" hangingPunct="1">
              <a:spcBef>
                <a:spcPct val="0"/>
              </a:spcBef>
              <a:buFontTx/>
              <a:buNone/>
            </a:pPr>
            <a:r>
              <a:rPr lang="tr-TR" altLang="tr-TR" sz="1000">
                <a:solidFill>
                  <a:schemeClr val="tx2"/>
                </a:solidFill>
              </a:rPr>
              <a:t>                 Hisse Senetleri</a:t>
            </a:r>
          </a:p>
          <a:p>
            <a:pPr eaLnBrk="1" hangingPunct="1">
              <a:spcBef>
                <a:spcPct val="0"/>
              </a:spcBef>
              <a:buFontTx/>
              <a:buNone/>
            </a:pPr>
            <a:r>
              <a:rPr lang="tr-TR" altLang="tr-TR" sz="1000">
                <a:solidFill>
                  <a:schemeClr val="tx2"/>
                </a:solidFill>
              </a:rPr>
              <a:t>                 DİBS + Eurobond</a:t>
            </a:r>
          </a:p>
          <a:p>
            <a:pPr eaLnBrk="1" hangingPunct="1">
              <a:spcBef>
                <a:spcPct val="0"/>
              </a:spcBef>
              <a:buFontTx/>
              <a:buNone/>
            </a:pPr>
            <a:r>
              <a:rPr lang="tr-TR" altLang="tr-TR" sz="1000" b="1">
                <a:solidFill>
                  <a:schemeClr val="tx2"/>
                </a:solidFill>
              </a:rPr>
              <a:t>    </a:t>
            </a:r>
            <a:r>
              <a:rPr lang="tr-TR" altLang="tr-TR" sz="1000">
                <a:solidFill>
                  <a:schemeClr val="tx2"/>
                </a:solidFill>
              </a:rPr>
              <a:t>3. Diğer Yatırımlar</a:t>
            </a:r>
          </a:p>
          <a:p>
            <a:pPr eaLnBrk="1" hangingPunct="1">
              <a:spcBef>
                <a:spcPct val="0"/>
              </a:spcBef>
              <a:buFontTx/>
              <a:buNone/>
            </a:pPr>
            <a:r>
              <a:rPr lang="tr-TR" altLang="tr-TR" sz="1000">
                <a:solidFill>
                  <a:schemeClr val="tx2"/>
                </a:solidFill>
              </a:rPr>
              <a:t>             Varlıklar</a:t>
            </a:r>
          </a:p>
          <a:p>
            <a:pPr eaLnBrk="1" hangingPunct="1">
              <a:spcBef>
                <a:spcPct val="0"/>
              </a:spcBef>
              <a:buFontTx/>
              <a:buNone/>
            </a:pPr>
            <a:r>
              <a:rPr lang="tr-TR" altLang="tr-TR" sz="1000">
                <a:solidFill>
                  <a:schemeClr val="tx2"/>
                </a:solidFill>
              </a:rPr>
              <a:t>                  Bankaların döviz varlıkları</a:t>
            </a:r>
          </a:p>
          <a:p>
            <a:pPr eaLnBrk="1" hangingPunct="1">
              <a:spcBef>
                <a:spcPct val="0"/>
              </a:spcBef>
              <a:buFontTx/>
              <a:buNone/>
            </a:pPr>
            <a:r>
              <a:rPr lang="tr-TR" altLang="tr-TR" sz="1000">
                <a:solidFill>
                  <a:schemeClr val="tx2"/>
                </a:solidFill>
              </a:rPr>
              <a:t>             Yükümlülükler</a:t>
            </a:r>
          </a:p>
          <a:p>
            <a:pPr eaLnBrk="1" hangingPunct="1">
              <a:spcBef>
                <a:spcPct val="0"/>
              </a:spcBef>
              <a:buFontTx/>
              <a:buNone/>
            </a:pPr>
            <a:r>
              <a:rPr lang="tr-TR" altLang="tr-TR" sz="1000">
                <a:solidFill>
                  <a:schemeClr val="tx2"/>
                </a:solidFill>
              </a:rPr>
              <a:t>                  Ticari krediler</a:t>
            </a:r>
          </a:p>
          <a:p>
            <a:pPr eaLnBrk="1" hangingPunct="1">
              <a:spcBef>
                <a:spcPct val="0"/>
              </a:spcBef>
              <a:buFontTx/>
              <a:buNone/>
            </a:pPr>
            <a:r>
              <a:rPr lang="tr-TR" altLang="tr-TR" sz="1000">
                <a:solidFill>
                  <a:schemeClr val="tx2"/>
                </a:solidFill>
              </a:rPr>
              <a:t>                   Krediler</a:t>
            </a:r>
          </a:p>
          <a:p>
            <a:pPr eaLnBrk="1" hangingPunct="1">
              <a:spcBef>
                <a:spcPct val="0"/>
              </a:spcBef>
              <a:buFontTx/>
              <a:buNone/>
            </a:pPr>
            <a:r>
              <a:rPr lang="tr-TR" altLang="tr-TR" sz="1000">
                <a:solidFill>
                  <a:schemeClr val="tx2"/>
                </a:solidFill>
              </a:rPr>
              <a:t>                     Genel Hükümet</a:t>
            </a:r>
          </a:p>
          <a:p>
            <a:pPr eaLnBrk="1" hangingPunct="1">
              <a:spcBef>
                <a:spcPct val="0"/>
              </a:spcBef>
              <a:buFontTx/>
              <a:buNone/>
            </a:pPr>
            <a:r>
              <a:rPr lang="tr-TR" altLang="tr-TR" sz="1000">
                <a:solidFill>
                  <a:schemeClr val="tx2"/>
                </a:solidFill>
              </a:rPr>
              <a:t>                     TCMB</a:t>
            </a:r>
          </a:p>
          <a:p>
            <a:pPr eaLnBrk="1" hangingPunct="1">
              <a:spcBef>
                <a:spcPct val="0"/>
              </a:spcBef>
              <a:buFontTx/>
              <a:buNone/>
            </a:pPr>
            <a:r>
              <a:rPr lang="tr-TR" altLang="tr-TR" sz="1000">
                <a:solidFill>
                  <a:schemeClr val="tx2"/>
                </a:solidFill>
              </a:rPr>
              <a:t>                     Bankalar</a:t>
            </a:r>
          </a:p>
          <a:p>
            <a:pPr eaLnBrk="1" hangingPunct="1">
              <a:spcBef>
                <a:spcPct val="0"/>
              </a:spcBef>
              <a:buFontTx/>
              <a:buNone/>
            </a:pPr>
            <a:r>
              <a:rPr lang="tr-TR" altLang="tr-TR" sz="1000">
                <a:solidFill>
                  <a:schemeClr val="tx2"/>
                </a:solidFill>
              </a:rPr>
              <a:t>                     Reel Sektör+Hanehalkı</a:t>
            </a:r>
          </a:p>
          <a:p>
            <a:pPr eaLnBrk="1" hangingPunct="1">
              <a:spcBef>
                <a:spcPct val="0"/>
              </a:spcBef>
              <a:buFontTx/>
              <a:buNone/>
            </a:pPr>
            <a:r>
              <a:rPr lang="tr-TR" altLang="tr-TR" sz="1000" b="1">
                <a:solidFill>
                  <a:schemeClr val="tx2"/>
                </a:solidFill>
              </a:rPr>
              <a:t>                   </a:t>
            </a:r>
            <a:r>
              <a:rPr lang="tr-TR" altLang="tr-TR" sz="1000">
                <a:solidFill>
                  <a:schemeClr val="tx2"/>
                </a:solidFill>
              </a:rPr>
              <a:t>Mevduatlar</a:t>
            </a:r>
          </a:p>
          <a:p>
            <a:pPr eaLnBrk="1" hangingPunct="1">
              <a:spcBef>
                <a:spcPct val="0"/>
              </a:spcBef>
              <a:buFontTx/>
              <a:buNone/>
            </a:pPr>
            <a:r>
              <a:rPr lang="tr-TR" altLang="tr-TR" sz="1000">
                <a:solidFill>
                  <a:schemeClr val="tx2"/>
                </a:solidFill>
              </a:rPr>
              <a:t>     4. Rezervler ( - artışı gösterir)</a:t>
            </a:r>
          </a:p>
          <a:p>
            <a:pPr algn="ctr" eaLnBrk="1" hangingPunct="1">
              <a:spcBef>
                <a:spcPct val="0"/>
              </a:spcBef>
              <a:buFontTx/>
              <a:buNone/>
            </a:pPr>
            <a:endParaRPr lang="tr-TR" altLang="tr-TR" sz="4000">
              <a:solidFill>
                <a:schemeClr val="tx2"/>
              </a:solidFill>
            </a:endParaRPr>
          </a:p>
        </p:txBody>
      </p:sp>
      <p:sp>
        <p:nvSpPr>
          <p:cNvPr id="69637" name="Rectangle 7">
            <a:extLst>
              <a:ext uri="{FF2B5EF4-FFF2-40B4-BE49-F238E27FC236}">
                <a16:creationId xmlns:a16="http://schemas.microsoft.com/office/drawing/2014/main" id="{DFF3F10B-5069-16D1-1415-9DE4D9D355B0}"/>
              </a:ext>
            </a:extLst>
          </p:cNvPr>
          <p:cNvSpPr>
            <a:spLocks noChangeArrowheads="1"/>
          </p:cNvSpPr>
          <p:nvPr/>
        </p:nvSpPr>
        <p:spPr bwMode="auto">
          <a:xfrm>
            <a:off x="6227763" y="333375"/>
            <a:ext cx="2400300" cy="457200"/>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100" b="1">
                <a:solidFill>
                  <a:schemeClr val="tx2"/>
                </a:solidFill>
              </a:rPr>
              <a:t>ULUSLARARASI YATIRIM</a:t>
            </a:r>
          </a:p>
          <a:p>
            <a:pPr algn="ctr" eaLnBrk="1" hangingPunct="1">
              <a:spcBef>
                <a:spcPct val="0"/>
              </a:spcBef>
              <a:buFontTx/>
              <a:buNone/>
            </a:pPr>
            <a:r>
              <a:rPr lang="tr-TR" altLang="tr-TR" sz="1100" b="1">
                <a:solidFill>
                  <a:schemeClr val="tx2"/>
                </a:solidFill>
              </a:rPr>
              <a:t>POZİSYONU</a:t>
            </a:r>
            <a:endParaRPr lang="tr-TR" altLang="tr-TR" sz="4400">
              <a:solidFill>
                <a:schemeClr val="tx2"/>
              </a:solidFill>
            </a:endParaRPr>
          </a:p>
        </p:txBody>
      </p:sp>
      <p:sp>
        <p:nvSpPr>
          <p:cNvPr id="69638" name="Rectangle 8">
            <a:extLst>
              <a:ext uri="{FF2B5EF4-FFF2-40B4-BE49-F238E27FC236}">
                <a16:creationId xmlns:a16="http://schemas.microsoft.com/office/drawing/2014/main" id="{128EA62E-626F-97C7-20AB-A0BD66582AF9}"/>
              </a:ext>
            </a:extLst>
          </p:cNvPr>
          <p:cNvSpPr>
            <a:spLocks noChangeArrowheads="1"/>
          </p:cNvSpPr>
          <p:nvPr/>
        </p:nvSpPr>
        <p:spPr bwMode="auto">
          <a:xfrm>
            <a:off x="6156325" y="1628775"/>
            <a:ext cx="2628900" cy="4473575"/>
          </a:xfrm>
          <a:prstGeom prst="rect">
            <a:avLst/>
          </a:prstGeom>
          <a:solidFill>
            <a:srgbClr val="FFFFFF"/>
          </a:solidFill>
          <a:ln w="2857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200">
                <a:solidFill>
                  <a:schemeClr val="tx2"/>
                </a:solidFill>
              </a:rPr>
              <a:t>  </a:t>
            </a:r>
            <a:r>
              <a:rPr lang="tr-TR" altLang="tr-TR" sz="1200" b="1">
                <a:solidFill>
                  <a:schemeClr val="tx2"/>
                </a:solidFill>
              </a:rPr>
              <a:t>Uluslararası Yatırım Pozisyonu (Net)</a:t>
            </a:r>
            <a:r>
              <a:rPr lang="tr-TR" altLang="tr-TR" sz="1200">
                <a:solidFill>
                  <a:schemeClr val="tx2"/>
                </a:solidFill>
              </a:rPr>
              <a:t>   </a:t>
            </a:r>
          </a:p>
          <a:p>
            <a:pPr eaLnBrk="1" hangingPunct="1">
              <a:spcBef>
                <a:spcPct val="0"/>
              </a:spcBef>
              <a:buFontTx/>
              <a:buNone/>
            </a:pPr>
            <a:r>
              <a:rPr lang="tr-TR" altLang="tr-TR" sz="1200" b="1">
                <a:solidFill>
                  <a:schemeClr val="tx2"/>
                </a:solidFill>
              </a:rPr>
              <a:t>    Varlıklar</a:t>
            </a:r>
          </a:p>
          <a:p>
            <a:pPr eaLnBrk="1" hangingPunct="1">
              <a:spcBef>
                <a:spcPct val="0"/>
              </a:spcBef>
              <a:buFontTx/>
              <a:buNone/>
            </a:pPr>
            <a:r>
              <a:rPr lang="tr-TR" altLang="tr-TR" sz="1200" b="1">
                <a:solidFill>
                  <a:schemeClr val="tx2"/>
                </a:solidFill>
              </a:rPr>
              <a:t> </a:t>
            </a:r>
            <a:r>
              <a:rPr lang="tr-TR" altLang="tr-TR" sz="1200">
                <a:solidFill>
                  <a:schemeClr val="tx2"/>
                </a:solidFill>
              </a:rPr>
              <a:t>Yurt dışında doğrudan    yatırımlar</a:t>
            </a:r>
          </a:p>
          <a:p>
            <a:pPr eaLnBrk="1" hangingPunct="1">
              <a:spcBef>
                <a:spcPct val="0"/>
              </a:spcBef>
              <a:buFontTx/>
              <a:buNone/>
            </a:pPr>
            <a:r>
              <a:rPr lang="tr-TR" altLang="tr-TR" sz="1200">
                <a:solidFill>
                  <a:schemeClr val="tx2"/>
                </a:solidFill>
              </a:rPr>
              <a:t>            Portföy Yatırımları</a:t>
            </a:r>
          </a:p>
          <a:p>
            <a:pPr eaLnBrk="1" hangingPunct="1">
              <a:spcBef>
                <a:spcPct val="0"/>
              </a:spcBef>
              <a:buFontTx/>
              <a:buNone/>
            </a:pPr>
            <a:r>
              <a:rPr lang="tr-TR" altLang="tr-TR" sz="1200">
                <a:solidFill>
                  <a:schemeClr val="tx2"/>
                </a:solidFill>
              </a:rPr>
              <a:t>                Hisse senetleri</a:t>
            </a:r>
          </a:p>
          <a:p>
            <a:pPr eaLnBrk="1" hangingPunct="1">
              <a:spcBef>
                <a:spcPct val="0"/>
              </a:spcBef>
              <a:buFontTx/>
              <a:buNone/>
            </a:pPr>
            <a:r>
              <a:rPr lang="tr-TR" altLang="tr-TR" sz="1200">
                <a:solidFill>
                  <a:schemeClr val="tx2"/>
                </a:solidFill>
              </a:rPr>
              <a:t>                 Borç senetleri</a:t>
            </a:r>
          </a:p>
          <a:p>
            <a:pPr eaLnBrk="1" hangingPunct="1">
              <a:spcBef>
                <a:spcPct val="0"/>
              </a:spcBef>
              <a:buFontTx/>
              <a:buNone/>
            </a:pPr>
            <a:r>
              <a:rPr lang="tr-TR" altLang="tr-TR" sz="1200">
                <a:solidFill>
                  <a:schemeClr val="tx2"/>
                </a:solidFill>
              </a:rPr>
              <a:t>            Diğer yatırımlar</a:t>
            </a:r>
          </a:p>
          <a:p>
            <a:pPr eaLnBrk="1" hangingPunct="1">
              <a:spcBef>
                <a:spcPct val="0"/>
              </a:spcBef>
              <a:buFontTx/>
              <a:buNone/>
            </a:pPr>
            <a:r>
              <a:rPr lang="tr-TR" altLang="tr-TR" sz="1200">
                <a:solidFill>
                  <a:schemeClr val="tx2"/>
                </a:solidFill>
              </a:rPr>
              <a:t>            Rezerv varlıklar</a:t>
            </a:r>
          </a:p>
          <a:p>
            <a:pPr eaLnBrk="1" hangingPunct="1">
              <a:spcBef>
                <a:spcPct val="0"/>
              </a:spcBef>
              <a:buFontTx/>
              <a:buNone/>
            </a:pPr>
            <a:r>
              <a:rPr lang="tr-TR" altLang="tr-TR" sz="1200" b="1">
                <a:solidFill>
                  <a:schemeClr val="tx2"/>
                </a:solidFill>
              </a:rPr>
              <a:t>   Yükümlülükler</a:t>
            </a:r>
          </a:p>
          <a:p>
            <a:pPr eaLnBrk="1" hangingPunct="1">
              <a:spcBef>
                <a:spcPct val="0"/>
              </a:spcBef>
              <a:buFontTx/>
              <a:buNone/>
            </a:pPr>
            <a:r>
              <a:rPr lang="tr-TR" altLang="tr-TR" sz="1200">
                <a:solidFill>
                  <a:schemeClr val="tx2"/>
                </a:solidFill>
              </a:rPr>
              <a:t>          Yurt içinde doğrudan yatırımlar</a:t>
            </a:r>
          </a:p>
          <a:p>
            <a:pPr eaLnBrk="1" hangingPunct="1">
              <a:spcBef>
                <a:spcPct val="0"/>
              </a:spcBef>
              <a:buFontTx/>
              <a:buNone/>
            </a:pPr>
            <a:r>
              <a:rPr lang="tr-TR" altLang="tr-TR" sz="1200">
                <a:solidFill>
                  <a:schemeClr val="tx2"/>
                </a:solidFill>
              </a:rPr>
              <a:t>          Portföy Yatırımları</a:t>
            </a:r>
          </a:p>
          <a:p>
            <a:pPr eaLnBrk="1" hangingPunct="1">
              <a:spcBef>
                <a:spcPct val="0"/>
              </a:spcBef>
              <a:buFontTx/>
              <a:buNone/>
            </a:pPr>
            <a:r>
              <a:rPr lang="tr-TR" altLang="tr-TR" sz="1200">
                <a:solidFill>
                  <a:schemeClr val="tx2"/>
                </a:solidFill>
              </a:rPr>
              <a:t>              Hisse Senedi</a:t>
            </a:r>
          </a:p>
          <a:p>
            <a:pPr eaLnBrk="1" hangingPunct="1">
              <a:spcBef>
                <a:spcPct val="0"/>
              </a:spcBef>
              <a:buFontTx/>
              <a:buNone/>
            </a:pPr>
            <a:r>
              <a:rPr lang="tr-TR" altLang="tr-TR" sz="1200">
                <a:solidFill>
                  <a:schemeClr val="tx2"/>
                </a:solidFill>
              </a:rPr>
              <a:t>              DİBS + Eurobond</a:t>
            </a:r>
          </a:p>
          <a:p>
            <a:pPr eaLnBrk="1" hangingPunct="1">
              <a:spcBef>
                <a:spcPct val="0"/>
              </a:spcBef>
              <a:buFontTx/>
              <a:buNone/>
            </a:pPr>
            <a:r>
              <a:rPr lang="tr-TR" altLang="tr-TR" sz="1200">
                <a:solidFill>
                  <a:schemeClr val="tx2"/>
                </a:solidFill>
              </a:rPr>
              <a:t>           Diğer yatırımlar</a:t>
            </a:r>
          </a:p>
          <a:p>
            <a:pPr eaLnBrk="1" hangingPunct="1">
              <a:spcBef>
                <a:spcPct val="0"/>
              </a:spcBef>
              <a:buFontTx/>
              <a:buNone/>
            </a:pPr>
            <a:r>
              <a:rPr lang="tr-TR" altLang="tr-TR" sz="1200">
                <a:solidFill>
                  <a:schemeClr val="tx2"/>
                </a:solidFill>
              </a:rPr>
              <a:t>               Ticari Krediler</a:t>
            </a:r>
          </a:p>
          <a:p>
            <a:pPr eaLnBrk="1" hangingPunct="1">
              <a:spcBef>
                <a:spcPct val="0"/>
              </a:spcBef>
              <a:buFontTx/>
              <a:buNone/>
            </a:pPr>
            <a:r>
              <a:rPr lang="tr-TR" altLang="tr-TR" sz="1200">
                <a:solidFill>
                  <a:schemeClr val="tx2"/>
                </a:solidFill>
              </a:rPr>
              <a:t>                Krediler</a:t>
            </a:r>
          </a:p>
          <a:p>
            <a:pPr eaLnBrk="1" hangingPunct="1">
              <a:spcBef>
                <a:spcPct val="0"/>
              </a:spcBef>
              <a:buFontTx/>
              <a:buNone/>
            </a:pPr>
            <a:r>
              <a:rPr lang="tr-TR" altLang="tr-TR" sz="1200">
                <a:solidFill>
                  <a:schemeClr val="tx2"/>
                </a:solidFill>
              </a:rPr>
              <a:t>                      TCMB</a:t>
            </a:r>
          </a:p>
          <a:p>
            <a:pPr eaLnBrk="1" hangingPunct="1">
              <a:spcBef>
                <a:spcPct val="0"/>
              </a:spcBef>
              <a:buFontTx/>
              <a:buNone/>
            </a:pPr>
            <a:r>
              <a:rPr lang="tr-TR" altLang="tr-TR" sz="1200" b="1">
                <a:solidFill>
                  <a:schemeClr val="tx2"/>
                </a:solidFill>
              </a:rPr>
              <a:t>                       </a:t>
            </a:r>
            <a:r>
              <a:rPr lang="tr-TR" altLang="tr-TR" sz="1200">
                <a:solidFill>
                  <a:schemeClr val="tx2"/>
                </a:solidFill>
              </a:rPr>
              <a:t>Hükümet</a:t>
            </a:r>
          </a:p>
          <a:p>
            <a:pPr eaLnBrk="1" hangingPunct="1">
              <a:spcBef>
                <a:spcPct val="0"/>
              </a:spcBef>
              <a:buFontTx/>
              <a:buNone/>
            </a:pPr>
            <a:r>
              <a:rPr lang="tr-TR" altLang="tr-TR" sz="1200">
                <a:solidFill>
                  <a:schemeClr val="tx2"/>
                </a:solidFill>
              </a:rPr>
              <a:t>        </a:t>
            </a:r>
            <a:r>
              <a:rPr lang="tr-TR" altLang="tr-TR" sz="1200" b="1">
                <a:solidFill>
                  <a:schemeClr val="tx2"/>
                </a:solidFill>
              </a:rPr>
              <a:t>               </a:t>
            </a:r>
            <a:r>
              <a:rPr lang="tr-TR" altLang="tr-TR" sz="1200">
                <a:solidFill>
                  <a:schemeClr val="tx2"/>
                </a:solidFill>
              </a:rPr>
              <a:t>Bankalar</a:t>
            </a:r>
          </a:p>
          <a:p>
            <a:pPr eaLnBrk="1" hangingPunct="1">
              <a:spcBef>
                <a:spcPct val="0"/>
              </a:spcBef>
              <a:buFontTx/>
              <a:buNone/>
            </a:pPr>
            <a:r>
              <a:rPr lang="tr-TR" altLang="tr-TR" sz="1200">
                <a:solidFill>
                  <a:schemeClr val="tx2"/>
                </a:solidFill>
              </a:rPr>
              <a:t>                        Reel Sektör+Hanehalkı</a:t>
            </a:r>
          </a:p>
          <a:p>
            <a:pPr eaLnBrk="1" hangingPunct="1">
              <a:spcBef>
                <a:spcPct val="0"/>
              </a:spcBef>
              <a:buFontTx/>
              <a:buNone/>
            </a:pPr>
            <a:r>
              <a:rPr lang="tr-TR" altLang="tr-TR" sz="1200">
                <a:solidFill>
                  <a:schemeClr val="tx2"/>
                </a:solidFill>
              </a:rPr>
              <a:t>                Mevduatlar</a:t>
            </a:r>
          </a:p>
          <a:p>
            <a:pPr eaLnBrk="1" hangingPunct="1">
              <a:spcBef>
                <a:spcPct val="0"/>
              </a:spcBef>
              <a:buFontTx/>
              <a:buNone/>
            </a:pPr>
            <a:endParaRPr lang="tr-TR" altLang="tr-TR" sz="1200">
              <a:solidFill>
                <a:schemeClr val="tx2"/>
              </a:solidFill>
            </a:endParaRPr>
          </a:p>
          <a:p>
            <a:pPr algn="ctr" eaLnBrk="1" hangingPunct="1">
              <a:spcBef>
                <a:spcPct val="0"/>
              </a:spcBef>
              <a:buFontTx/>
              <a:buNone/>
            </a:pPr>
            <a:endParaRPr lang="tr-TR" altLang="tr-TR" sz="4400">
              <a:solidFill>
                <a:schemeClr val="tx2"/>
              </a:solidFill>
            </a:endParaRPr>
          </a:p>
        </p:txBody>
      </p:sp>
      <p:sp>
        <p:nvSpPr>
          <p:cNvPr id="69639" name="AutoShape 9">
            <a:extLst>
              <a:ext uri="{FF2B5EF4-FFF2-40B4-BE49-F238E27FC236}">
                <a16:creationId xmlns:a16="http://schemas.microsoft.com/office/drawing/2014/main" id="{522A7552-EE18-4681-7BDF-85CC28E76D59}"/>
              </a:ext>
            </a:extLst>
          </p:cNvPr>
          <p:cNvSpPr>
            <a:spLocks noChangeArrowheads="1"/>
          </p:cNvSpPr>
          <p:nvPr/>
        </p:nvSpPr>
        <p:spPr bwMode="auto">
          <a:xfrm>
            <a:off x="3851275" y="4797425"/>
            <a:ext cx="1512888" cy="647700"/>
          </a:xfrm>
          <a:prstGeom prst="rightArrow">
            <a:avLst>
              <a:gd name="adj1" fmla="val 50000"/>
              <a:gd name="adj2" fmla="val 583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0" name="Line 10">
            <a:extLst>
              <a:ext uri="{FF2B5EF4-FFF2-40B4-BE49-F238E27FC236}">
                <a16:creationId xmlns:a16="http://schemas.microsoft.com/office/drawing/2014/main" id="{6436B39F-037A-83AE-B422-58FF6440C2CF}"/>
              </a:ext>
            </a:extLst>
          </p:cNvPr>
          <p:cNvSpPr>
            <a:spLocks noChangeShapeType="1"/>
          </p:cNvSpPr>
          <p:nvPr/>
        </p:nvSpPr>
        <p:spPr bwMode="auto">
          <a:xfrm>
            <a:off x="3924300" y="4724400"/>
            <a:ext cx="15113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69641" name="AutoShape 11">
            <a:extLst>
              <a:ext uri="{FF2B5EF4-FFF2-40B4-BE49-F238E27FC236}">
                <a16:creationId xmlns:a16="http://schemas.microsoft.com/office/drawing/2014/main" id="{76A65ACE-B5C9-6CDF-1F44-107D0DE4529A}"/>
              </a:ext>
            </a:extLst>
          </p:cNvPr>
          <p:cNvSpPr>
            <a:spLocks noChangeArrowheads="1"/>
          </p:cNvSpPr>
          <p:nvPr/>
        </p:nvSpPr>
        <p:spPr bwMode="auto">
          <a:xfrm>
            <a:off x="3779838" y="4652963"/>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2" name="Rectangle 12">
            <a:extLst>
              <a:ext uri="{FF2B5EF4-FFF2-40B4-BE49-F238E27FC236}">
                <a16:creationId xmlns:a16="http://schemas.microsoft.com/office/drawing/2014/main" id="{A73A70D2-6D60-5E82-6988-5FC48FA8B2E9}"/>
              </a:ext>
            </a:extLst>
          </p:cNvPr>
          <p:cNvSpPr>
            <a:spLocks noGrp="1" noChangeArrowheads="1"/>
          </p:cNvSpPr>
          <p:nvPr>
            <p:ph type="title"/>
          </p:nvPr>
        </p:nvSpPr>
        <p:spPr>
          <a:xfrm>
            <a:off x="2987675" y="274638"/>
            <a:ext cx="3455988" cy="1143000"/>
          </a:xfrm>
        </p:spPr>
        <p:txBody>
          <a:bodyPr/>
          <a:lstStyle/>
          <a:p>
            <a:pPr algn="l" eaLnBrk="1" hangingPunct="1"/>
            <a:r>
              <a:rPr lang="tr-TR" altLang="tr-TR" sz="2000" b="1" i="1">
                <a:ea typeface="ＭＳ Ｐゴシック" panose="020B0600070205080204" pitchFamily="34" charset="-128"/>
              </a:rPr>
              <a:t>Döviz akımları</a:t>
            </a:r>
            <a:br>
              <a:rPr lang="tr-TR" altLang="tr-TR" sz="2000" b="1" i="1">
                <a:ea typeface="ＭＳ Ｐゴシック" panose="020B0600070205080204" pitchFamily="34" charset="-128"/>
              </a:rPr>
            </a:br>
            <a:r>
              <a:rPr lang="tr-TR" altLang="tr-TR" sz="2000" b="1" i="1">
                <a:ea typeface="ＭＳ Ｐゴシック" panose="020B0600070205080204" pitchFamily="34" charset="-128"/>
              </a:rPr>
              <a:t>                      Stok değerler</a:t>
            </a:r>
            <a:r>
              <a:rPr lang="tr-TR" altLang="tr-TR" sz="2000">
                <a:ea typeface="ＭＳ Ｐゴシック" panose="020B0600070205080204" pitchFamily="34" charset="-128"/>
              </a:rPr>
              <a:t> </a:t>
            </a:r>
          </a:p>
        </p:txBody>
      </p:sp>
      <p:sp>
        <p:nvSpPr>
          <p:cNvPr id="69643" name="Rectangle 13">
            <a:extLst>
              <a:ext uri="{FF2B5EF4-FFF2-40B4-BE49-F238E27FC236}">
                <a16:creationId xmlns:a16="http://schemas.microsoft.com/office/drawing/2014/main" id="{E281D640-C787-8AF0-E09C-22E43F1E93BD}"/>
              </a:ext>
            </a:extLst>
          </p:cNvPr>
          <p:cNvSpPr>
            <a:spLocks noChangeArrowheads="1"/>
          </p:cNvSpPr>
          <p:nvPr/>
        </p:nvSpPr>
        <p:spPr bwMode="auto">
          <a:xfrm>
            <a:off x="4140200" y="4149725"/>
            <a:ext cx="180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4" name="AutoShape 14">
            <a:extLst>
              <a:ext uri="{FF2B5EF4-FFF2-40B4-BE49-F238E27FC236}">
                <a16:creationId xmlns:a16="http://schemas.microsoft.com/office/drawing/2014/main" id="{10027BDE-B0AE-B159-E679-CC1C67074B50}"/>
              </a:ext>
            </a:extLst>
          </p:cNvPr>
          <p:cNvSpPr>
            <a:spLocks noChangeArrowheads="1"/>
          </p:cNvSpPr>
          <p:nvPr/>
        </p:nvSpPr>
        <p:spPr bwMode="auto">
          <a:xfrm>
            <a:off x="4067175" y="4724400"/>
            <a:ext cx="1657350" cy="649288"/>
          </a:xfrm>
          <a:prstGeom prst="rightArrow">
            <a:avLst>
              <a:gd name="adj1" fmla="val 50000"/>
              <a:gd name="adj2" fmla="val 638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5" name="AutoShape 15">
            <a:extLst>
              <a:ext uri="{FF2B5EF4-FFF2-40B4-BE49-F238E27FC236}">
                <a16:creationId xmlns:a16="http://schemas.microsoft.com/office/drawing/2014/main" id="{26929FFA-90EF-3636-D06B-B1C3CE7FCAEE}"/>
              </a:ext>
            </a:extLst>
          </p:cNvPr>
          <p:cNvSpPr>
            <a:spLocks noChangeArrowheads="1"/>
          </p:cNvSpPr>
          <p:nvPr/>
        </p:nvSpPr>
        <p:spPr bwMode="auto">
          <a:xfrm>
            <a:off x="3708400" y="4652963"/>
            <a:ext cx="2305050" cy="719137"/>
          </a:xfrm>
          <a:prstGeom prst="notchedRightArrow">
            <a:avLst>
              <a:gd name="adj1" fmla="val 50000"/>
              <a:gd name="adj2" fmla="val 801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b="1">
                <a:solidFill>
                  <a:schemeClr val="tx2"/>
                </a:solidFill>
              </a:rPr>
              <a:t>Finansman kalemleri</a:t>
            </a:r>
          </a:p>
        </p:txBody>
      </p:sp>
      <p:sp>
        <p:nvSpPr>
          <p:cNvPr id="69646" name="AutoShape 19">
            <a:extLst>
              <a:ext uri="{FF2B5EF4-FFF2-40B4-BE49-F238E27FC236}">
                <a16:creationId xmlns:a16="http://schemas.microsoft.com/office/drawing/2014/main" id="{6D94DD7B-0774-C994-AF23-5AD56CD8947C}"/>
              </a:ext>
            </a:extLst>
          </p:cNvPr>
          <p:cNvSpPr>
            <a:spLocks noChangeArrowheads="1"/>
          </p:cNvSpPr>
          <p:nvPr/>
        </p:nvSpPr>
        <p:spPr bwMode="auto">
          <a:xfrm>
            <a:off x="3995738" y="3789363"/>
            <a:ext cx="1871662" cy="863600"/>
          </a:xfrm>
          <a:prstGeom prst="notchedRightArrow">
            <a:avLst>
              <a:gd name="adj1" fmla="val 0"/>
              <a:gd name="adj2" fmla="val 9760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7" name="AutoShape 20">
            <a:extLst>
              <a:ext uri="{FF2B5EF4-FFF2-40B4-BE49-F238E27FC236}">
                <a16:creationId xmlns:a16="http://schemas.microsoft.com/office/drawing/2014/main" id="{08BE094F-1ED3-7DDF-C493-E51212084C3C}"/>
              </a:ext>
            </a:extLst>
          </p:cNvPr>
          <p:cNvSpPr>
            <a:spLocks noChangeArrowheads="1"/>
          </p:cNvSpPr>
          <p:nvPr/>
        </p:nvSpPr>
        <p:spPr bwMode="auto">
          <a:xfrm>
            <a:off x="4211638" y="4941888"/>
            <a:ext cx="976312"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69648" name="Rectangle 21">
            <a:extLst>
              <a:ext uri="{FF2B5EF4-FFF2-40B4-BE49-F238E27FC236}">
                <a16:creationId xmlns:a16="http://schemas.microsoft.com/office/drawing/2014/main" id="{38019072-4F95-3636-1026-2EA50B961500}"/>
              </a:ext>
            </a:extLst>
          </p:cNvPr>
          <p:cNvSpPr>
            <a:spLocks noChangeArrowheads="1"/>
          </p:cNvSpPr>
          <p:nvPr/>
        </p:nvSpPr>
        <p:spPr bwMode="auto">
          <a:xfrm>
            <a:off x="2916238" y="1700213"/>
            <a:ext cx="2232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b="1">
                <a:solidFill>
                  <a:schemeClr val="tx2"/>
                </a:solidFill>
              </a:rPr>
              <a:t>Finansman ihtiyacı</a:t>
            </a:r>
          </a:p>
        </p:txBody>
      </p:sp>
      <p:cxnSp>
        <p:nvCxnSpPr>
          <p:cNvPr id="69649" name="AutoShape 22">
            <a:extLst>
              <a:ext uri="{FF2B5EF4-FFF2-40B4-BE49-F238E27FC236}">
                <a16:creationId xmlns:a16="http://schemas.microsoft.com/office/drawing/2014/main" id="{D9E38140-5C77-BE84-644F-5373BA076CD4}"/>
              </a:ext>
            </a:extLst>
          </p:cNvPr>
          <p:cNvCxnSpPr>
            <a:cxnSpLocks noChangeShapeType="1"/>
            <a:endCxn id="69638" idx="1"/>
          </p:cNvCxnSpPr>
          <p:nvPr/>
        </p:nvCxnSpPr>
        <p:spPr bwMode="auto">
          <a:xfrm flipV="1">
            <a:off x="3708400" y="3865563"/>
            <a:ext cx="2433638" cy="9318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sp>
        <p:nvSpPr>
          <p:cNvPr id="69650" name="Line 23">
            <a:extLst>
              <a:ext uri="{FF2B5EF4-FFF2-40B4-BE49-F238E27FC236}">
                <a16:creationId xmlns:a16="http://schemas.microsoft.com/office/drawing/2014/main" id="{4DDF96B9-8E46-BDA7-231C-1FB379CED678}"/>
              </a:ext>
            </a:extLst>
          </p:cNvPr>
          <p:cNvSpPr>
            <a:spLocks noChangeShapeType="1"/>
          </p:cNvSpPr>
          <p:nvPr/>
        </p:nvSpPr>
        <p:spPr bwMode="auto">
          <a:xfrm>
            <a:off x="3779838" y="4365625"/>
            <a:ext cx="23050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20" name="Footer Placeholder 19">
            <a:extLst>
              <a:ext uri="{FF2B5EF4-FFF2-40B4-BE49-F238E27FC236}">
                <a16:creationId xmlns:a16="http://schemas.microsoft.com/office/drawing/2014/main" id="{92333D77-9DAB-DD38-CDE4-F7903E505568}"/>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Slayt Numarası Yer Tutucusu">
            <a:extLst>
              <a:ext uri="{FF2B5EF4-FFF2-40B4-BE49-F238E27FC236}">
                <a16:creationId xmlns:a16="http://schemas.microsoft.com/office/drawing/2014/main" id="{68CAC117-6BBF-B266-53B3-226B2591DF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EE65F6-07A9-3549-865B-C62E79F67B09}" type="slidenum">
              <a:rPr lang="en-GB" altLang="tr-TR" sz="1400" smtClean="0"/>
              <a:pPr>
                <a:spcBef>
                  <a:spcPct val="0"/>
                </a:spcBef>
                <a:buFontTx/>
                <a:buNone/>
              </a:pPr>
              <a:t>54</a:t>
            </a:fld>
            <a:endParaRPr lang="en-GB" altLang="tr-TR" sz="1400"/>
          </a:p>
        </p:txBody>
      </p:sp>
      <p:sp>
        <p:nvSpPr>
          <p:cNvPr id="71682" name="Rectangle 4">
            <a:extLst>
              <a:ext uri="{FF2B5EF4-FFF2-40B4-BE49-F238E27FC236}">
                <a16:creationId xmlns:a16="http://schemas.microsoft.com/office/drawing/2014/main" id="{DFB753E6-97BE-020F-69D8-C0DA114FEB48}"/>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Kapsam</a:t>
            </a:r>
          </a:p>
        </p:txBody>
      </p:sp>
      <p:sp>
        <p:nvSpPr>
          <p:cNvPr id="5" name="Footer Placeholder 4">
            <a:extLst>
              <a:ext uri="{FF2B5EF4-FFF2-40B4-BE49-F238E27FC236}">
                <a16:creationId xmlns:a16="http://schemas.microsoft.com/office/drawing/2014/main" id="{8A7430E3-9C03-15F6-D732-F9176C7AD687}"/>
              </a:ext>
            </a:extLst>
          </p:cNvPr>
          <p:cNvSpPr>
            <a:spLocks noGrp="1"/>
          </p:cNvSpPr>
          <p:nvPr>
            <p:ph type="ftr" sz="quarter" idx="11"/>
          </p:nvPr>
        </p:nvSpPr>
        <p:spPr/>
        <p:txBody>
          <a:bodyPr/>
          <a:lstStyle/>
          <a:p>
            <a:pPr>
              <a:defRPr/>
            </a:pPr>
            <a:r>
              <a:rPr lang="en-GB"/>
              <a:t>www.hozyildiz.com</a:t>
            </a:r>
          </a:p>
        </p:txBody>
      </p:sp>
      <p:pic>
        <p:nvPicPr>
          <p:cNvPr id="71684" name="Picture 6">
            <a:extLst>
              <a:ext uri="{FF2B5EF4-FFF2-40B4-BE49-F238E27FC236}">
                <a16:creationId xmlns:a16="http://schemas.microsoft.com/office/drawing/2014/main" id="{B67CC4DE-6287-738C-8888-01BFF9866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799306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4 Slayt Numarası Yer Tutucusu">
            <a:extLst>
              <a:ext uri="{FF2B5EF4-FFF2-40B4-BE49-F238E27FC236}">
                <a16:creationId xmlns:a16="http://schemas.microsoft.com/office/drawing/2014/main" id="{51868AA0-160D-E521-34F5-4466C17F84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CC556A-FC40-0B4F-87FF-03E45CE6F269}" type="slidenum">
              <a:rPr lang="en-GB" altLang="tr-TR" sz="1400" smtClean="0"/>
              <a:pPr>
                <a:spcBef>
                  <a:spcPct val="0"/>
                </a:spcBef>
                <a:buFontTx/>
                <a:buNone/>
              </a:pPr>
              <a:t>55</a:t>
            </a:fld>
            <a:endParaRPr lang="en-GB" altLang="tr-TR" sz="1400"/>
          </a:p>
        </p:txBody>
      </p:sp>
      <p:sp>
        <p:nvSpPr>
          <p:cNvPr id="73730" name="Rectangle 4">
            <a:extLst>
              <a:ext uri="{FF2B5EF4-FFF2-40B4-BE49-F238E27FC236}">
                <a16:creationId xmlns:a16="http://schemas.microsoft.com/office/drawing/2014/main" id="{29BDFDF3-FA07-BF63-D505-506FC113EF70}"/>
              </a:ext>
            </a:extLst>
          </p:cNvPr>
          <p:cNvSpPr>
            <a:spLocks noGrp="1" noChangeArrowheads="1"/>
          </p:cNvSpPr>
          <p:nvPr>
            <p:ph type="title"/>
          </p:nvPr>
        </p:nvSpPr>
        <p:spPr>
          <a:xfrm>
            <a:off x="457200" y="274638"/>
            <a:ext cx="8229600" cy="417512"/>
          </a:xfrm>
        </p:spPr>
        <p:txBody>
          <a:bodyPr/>
          <a:lstStyle/>
          <a:p>
            <a:pPr eaLnBrk="1" hangingPunct="1"/>
            <a:r>
              <a:rPr lang="tr-TR" altLang="tr-TR" sz="2400">
                <a:ea typeface="ＭＳ Ｐゴシック" panose="020B0600070205080204" pitchFamily="34" charset="-128"/>
              </a:rPr>
              <a:t>SINIFLAMALAR</a:t>
            </a:r>
          </a:p>
        </p:txBody>
      </p:sp>
      <p:sp>
        <p:nvSpPr>
          <p:cNvPr id="5" name="Footer Placeholder 4">
            <a:extLst>
              <a:ext uri="{FF2B5EF4-FFF2-40B4-BE49-F238E27FC236}">
                <a16:creationId xmlns:a16="http://schemas.microsoft.com/office/drawing/2014/main" id="{DCF96FFD-B392-5986-70E6-A4C06689704A}"/>
              </a:ext>
            </a:extLst>
          </p:cNvPr>
          <p:cNvSpPr>
            <a:spLocks noGrp="1"/>
          </p:cNvSpPr>
          <p:nvPr>
            <p:ph type="ftr" sz="quarter" idx="11"/>
          </p:nvPr>
        </p:nvSpPr>
        <p:spPr/>
        <p:txBody>
          <a:bodyPr/>
          <a:lstStyle/>
          <a:p>
            <a:pPr>
              <a:defRPr/>
            </a:pPr>
            <a:r>
              <a:rPr lang="en-GB"/>
              <a:t>www.hozyildiz.com</a:t>
            </a:r>
          </a:p>
        </p:txBody>
      </p:sp>
      <p:pic>
        <p:nvPicPr>
          <p:cNvPr id="73732" name="Picture 6">
            <a:extLst>
              <a:ext uri="{FF2B5EF4-FFF2-40B4-BE49-F238E27FC236}">
                <a16:creationId xmlns:a16="http://schemas.microsoft.com/office/drawing/2014/main" id="{6EB9F6B3-62F0-853E-1C6E-570A1DD68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981075"/>
            <a:ext cx="67246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3733" name="Picture 7">
            <a:extLst>
              <a:ext uri="{FF2B5EF4-FFF2-40B4-BE49-F238E27FC236}">
                <a16:creationId xmlns:a16="http://schemas.microsoft.com/office/drawing/2014/main" id="{EFBEFE6B-730A-AFA7-2547-0AC82E47F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28875"/>
            <a:ext cx="6675438" cy="373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A1C34-8458-F887-0FE4-A13656D91CD7}"/>
              </a:ext>
            </a:extLst>
          </p:cNvPr>
          <p:cNvSpPr>
            <a:spLocks noGrp="1"/>
          </p:cNvSpPr>
          <p:nvPr>
            <p:ph type="ftr" sz="quarter" idx="11"/>
          </p:nvPr>
        </p:nvSpPr>
        <p:spPr/>
        <p:txBody>
          <a:bodyPr/>
          <a:lstStyle/>
          <a:p>
            <a:pPr>
              <a:defRPr/>
            </a:pPr>
            <a:r>
              <a:rPr lang="en-GB"/>
              <a:t>www.hozyildiz.com</a:t>
            </a:r>
          </a:p>
        </p:txBody>
      </p:sp>
      <p:sp>
        <p:nvSpPr>
          <p:cNvPr id="75778" name="4 Slayt Numarası Yer Tutucusu">
            <a:extLst>
              <a:ext uri="{FF2B5EF4-FFF2-40B4-BE49-F238E27FC236}">
                <a16:creationId xmlns:a16="http://schemas.microsoft.com/office/drawing/2014/main" id="{7918B539-7466-F1E7-46F7-60DCA436E0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79A94B-06AC-1543-A41B-7D9AE28A640D}" type="slidenum">
              <a:rPr lang="en-GB" altLang="tr-TR" sz="1400" smtClean="0"/>
              <a:pPr>
                <a:spcBef>
                  <a:spcPct val="0"/>
                </a:spcBef>
                <a:buFontTx/>
                <a:buNone/>
              </a:pPr>
              <a:t>56</a:t>
            </a:fld>
            <a:endParaRPr lang="en-GB" altLang="tr-TR" sz="1400"/>
          </a:p>
        </p:txBody>
      </p:sp>
      <p:pic>
        <p:nvPicPr>
          <p:cNvPr id="75779" name="Picture 6">
            <a:extLst>
              <a:ext uri="{FF2B5EF4-FFF2-40B4-BE49-F238E27FC236}">
                <a16:creationId xmlns:a16="http://schemas.microsoft.com/office/drawing/2014/main" id="{3605815E-6C53-F625-418F-5DE0C19A7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6250"/>
            <a:ext cx="7561262"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5780" name="Picture 7">
            <a:extLst>
              <a:ext uri="{FF2B5EF4-FFF2-40B4-BE49-F238E27FC236}">
                <a16:creationId xmlns:a16="http://schemas.microsoft.com/office/drawing/2014/main" id="{0D7E47F4-B3E3-D562-E9D6-32AC7682E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068638"/>
            <a:ext cx="3333750"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DE347C-8150-CAA0-40F9-CAD690663542}"/>
              </a:ext>
            </a:extLst>
          </p:cNvPr>
          <p:cNvSpPr>
            <a:spLocks noGrp="1"/>
          </p:cNvSpPr>
          <p:nvPr>
            <p:ph type="ftr" sz="quarter" idx="11"/>
          </p:nvPr>
        </p:nvSpPr>
        <p:spPr/>
        <p:txBody>
          <a:bodyPr/>
          <a:lstStyle/>
          <a:p>
            <a:pPr>
              <a:defRPr/>
            </a:pPr>
            <a:r>
              <a:rPr lang="en-GB"/>
              <a:t>www.hozyildiz.com</a:t>
            </a:r>
          </a:p>
        </p:txBody>
      </p:sp>
      <p:sp>
        <p:nvSpPr>
          <p:cNvPr id="77826" name="4 Slayt Numarası Yer Tutucusu">
            <a:extLst>
              <a:ext uri="{FF2B5EF4-FFF2-40B4-BE49-F238E27FC236}">
                <a16:creationId xmlns:a16="http://schemas.microsoft.com/office/drawing/2014/main" id="{BAE0C7C8-EC25-EBE7-9CE7-777C829EF6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2E30E79-FEB0-114F-8025-474B4703C93A}" type="slidenum">
              <a:rPr lang="en-GB" altLang="tr-TR" sz="1400" smtClean="0"/>
              <a:pPr>
                <a:spcBef>
                  <a:spcPct val="0"/>
                </a:spcBef>
                <a:buFontTx/>
                <a:buNone/>
              </a:pPr>
              <a:t>57</a:t>
            </a:fld>
            <a:endParaRPr lang="en-GB" altLang="tr-TR" sz="1400"/>
          </a:p>
        </p:txBody>
      </p:sp>
      <p:pic>
        <p:nvPicPr>
          <p:cNvPr id="77827" name="Picture 6">
            <a:extLst>
              <a:ext uri="{FF2B5EF4-FFF2-40B4-BE49-F238E27FC236}">
                <a16:creationId xmlns:a16="http://schemas.microsoft.com/office/drawing/2014/main" id="{408F83A3-8FDF-D517-BB31-36F2FF311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475"/>
            <a:ext cx="7488237" cy="586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3 Slayt Numarası Yer Tutucusu">
            <a:extLst>
              <a:ext uri="{FF2B5EF4-FFF2-40B4-BE49-F238E27FC236}">
                <a16:creationId xmlns:a16="http://schemas.microsoft.com/office/drawing/2014/main" id="{32A8E907-3E88-E783-EF80-1330D5F3A3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8E5BE40-87A9-784F-AB98-F256518FDB64}" type="slidenum">
              <a:rPr lang="en-GB" altLang="tr-TR" sz="1400" smtClean="0"/>
              <a:pPr>
                <a:spcBef>
                  <a:spcPct val="0"/>
                </a:spcBef>
                <a:buFontTx/>
                <a:buNone/>
              </a:pPr>
              <a:t>58</a:t>
            </a:fld>
            <a:endParaRPr lang="en-GB" altLang="tr-TR" sz="1400"/>
          </a:p>
        </p:txBody>
      </p:sp>
      <p:sp>
        <p:nvSpPr>
          <p:cNvPr id="4" name="Footer Placeholder 3">
            <a:extLst>
              <a:ext uri="{FF2B5EF4-FFF2-40B4-BE49-F238E27FC236}">
                <a16:creationId xmlns:a16="http://schemas.microsoft.com/office/drawing/2014/main" id="{20A4D23C-493D-A1D4-DACA-E14809C9916F}"/>
              </a:ext>
            </a:extLst>
          </p:cNvPr>
          <p:cNvSpPr>
            <a:spLocks noGrp="1"/>
          </p:cNvSpPr>
          <p:nvPr>
            <p:ph type="ftr" sz="quarter" idx="11"/>
          </p:nvPr>
        </p:nvSpPr>
        <p:spPr/>
        <p:txBody>
          <a:bodyPr/>
          <a:lstStyle/>
          <a:p>
            <a:pPr>
              <a:defRPr/>
            </a:pPr>
            <a:r>
              <a:rPr lang="en-GB"/>
              <a:t>www.hozyildiz.com</a:t>
            </a:r>
          </a:p>
        </p:txBody>
      </p:sp>
      <p:pic>
        <p:nvPicPr>
          <p:cNvPr id="79875" name="Picture 5">
            <a:extLst>
              <a:ext uri="{FF2B5EF4-FFF2-40B4-BE49-F238E27FC236}">
                <a16:creationId xmlns:a16="http://schemas.microsoft.com/office/drawing/2014/main" id="{8C9A10A8-2879-F7DA-693F-94FA8D946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0350"/>
            <a:ext cx="66103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9876" name="Picture 6">
            <a:extLst>
              <a:ext uri="{FF2B5EF4-FFF2-40B4-BE49-F238E27FC236}">
                <a16:creationId xmlns:a16="http://schemas.microsoft.com/office/drawing/2014/main" id="{F527E945-1155-922C-FFF3-8035DAA30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36725"/>
            <a:ext cx="66103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96D36B-9266-5EAA-3977-F8E42F13DB49}"/>
              </a:ext>
            </a:extLst>
          </p:cNvPr>
          <p:cNvSpPr>
            <a:spLocks noGrp="1"/>
          </p:cNvSpPr>
          <p:nvPr>
            <p:ph type="ftr" sz="quarter" idx="11"/>
          </p:nvPr>
        </p:nvSpPr>
        <p:spPr/>
        <p:txBody>
          <a:bodyPr/>
          <a:lstStyle/>
          <a:p>
            <a:pPr>
              <a:defRPr/>
            </a:pPr>
            <a:r>
              <a:rPr lang="en-GB"/>
              <a:t>www.hozyildiz.com</a:t>
            </a:r>
          </a:p>
        </p:txBody>
      </p:sp>
      <p:sp>
        <p:nvSpPr>
          <p:cNvPr id="81922" name="Slide Number Placeholder 2">
            <a:extLst>
              <a:ext uri="{FF2B5EF4-FFF2-40B4-BE49-F238E27FC236}">
                <a16:creationId xmlns:a16="http://schemas.microsoft.com/office/drawing/2014/main" id="{0E8FCAA0-A1DE-8EE7-40FE-A74018A8E0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38C491F-7C8A-7A4A-835B-FCBB2F6EAA64}" type="slidenum">
              <a:rPr lang="en-GB" altLang="tr-TR" sz="1400" smtClean="0"/>
              <a:pPr>
                <a:spcBef>
                  <a:spcPct val="0"/>
                </a:spcBef>
                <a:buFontTx/>
                <a:buNone/>
              </a:pPr>
              <a:t>59</a:t>
            </a:fld>
            <a:endParaRPr lang="en-GB" altLang="tr-TR" sz="1400"/>
          </a:p>
        </p:txBody>
      </p:sp>
      <p:pic>
        <p:nvPicPr>
          <p:cNvPr id="81923" name="Picture 2">
            <a:extLst>
              <a:ext uri="{FF2B5EF4-FFF2-40B4-BE49-F238E27FC236}">
                <a16:creationId xmlns:a16="http://schemas.microsoft.com/office/drawing/2014/main" id="{0CD5E817-4376-B49D-D9C6-9C5F2AE52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343775"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1924" name="Picture 3">
            <a:extLst>
              <a:ext uri="{FF2B5EF4-FFF2-40B4-BE49-F238E27FC236}">
                <a16:creationId xmlns:a16="http://schemas.microsoft.com/office/drawing/2014/main" id="{5A220967-A7C5-8CA5-AAB7-D33CA1AF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25625"/>
            <a:ext cx="7058025" cy="429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5D7EB-6EFE-D925-1EEB-0F0625032EC8}"/>
              </a:ext>
            </a:extLst>
          </p:cNvPr>
          <p:cNvSpPr>
            <a:spLocks noGrp="1"/>
          </p:cNvSpPr>
          <p:nvPr>
            <p:ph type="title"/>
          </p:nvPr>
        </p:nvSpPr>
        <p:spPr>
          <a:xfrm>
            <a:off x="628650" y="1333700"/>
            <a:ext cx="1385436" cy="4114800"/>
          </a:xfrm>
        </p:spPr>
        <p:txBody>
          <a:bodyPr>
            <a:normAutofit/>
          </a:bodyPr>
          <a:lstStyle/>
          <a:p>
            <a:r>
              <a:rPr lang="tr-TR" sz="2700" dirty="0"/>
              <a:t>Borç yükünün ana sorunu </a:t>
            </a:r>
            <a:r>
              <a:rPr lang="tr-TR" sz="2700" dirty="0" err="1"/>
              <a:t>dolarize</a:t>
            </a:r>
            <a:r>
              <a:rPr lang="tr-TR" sz="2700" dirty="0"/>
              <a:t> olması</a:t>
            </a:r>
          </a:p>
        </p:txBody>
      </p:sp>
      <p:pic>
        <p:nvPicPr>
          <p:cNvPr id="3" name="Resim 2">
            <a:extLst>
              <a:ext uri="{FF2B5EF4-FFF2-40B4-BE49-F238E27FC236}">
                <a16:creationId xmlns:a16="http://schemas.microsoft.com/office/drawing/2014/main" id="{BE41123A-8308-C3BA-C44C-9817AB521828}"/>
              </a:ext>
            </a:extLst>
          </p:cNvPr>
          <p:cNvPicPr>
            <a:picLocks noChangeAspect="1"/>
          </p:cNvPicPr>
          <p:nvPr/>
        </p:nvPicPr>
        <p:blipFill>
          <a:blip r:embed="rId2"/>
          <a:stretch>
            <a:fillRect/>
          </a:stretch>
        </p:blipFill>
        <p:spPr>
          <a:xfrm>
            <a:off x="2595563" y="1254919"/>
            <a:ext cx="5735103" cy="4193582"/>
          </a:xfrm>
          <a:prstGeom prst="rect">
            <a:avLst/>
          </a:prstGeom>
        </p:spPr>
      </p:pic>
      <p:sp>
        <p:nvSpPr>
          <p:cNvPr id="4" name="Alt Bilgi Yer Tutucusu 3">
            <a:extLst>
              <a:ext uri="{FF2B5EF4-FFF2-40B4-BE49-F238E27FC236}">
                <a16:creationId xmlns:a16="http://schemas.microsoft.com/office/drawing/2014/main" id="{B1652833-5EFD-EF8A-F493-D7D929D887CF}"/>
              </a:ext>
            </a:extLst>
          </p:cNvPr>
          <p:cNvSpPr>
            <a:spLocks noGrp="1"/>
          </p:cNvSpPr>
          <p:nvPr>
            <p:ph type="ftr" sz="quarter" idx="11"/>
          </p:nvPr>
        </p:nvSpPr>
        <p:spPr/>
        <p:txBody>
          <a:bodyPr/>
          <a:lstStyle/>
          <a:p>
            <a:pPr defTabSz="685800" eaLnBrk="1" fontAlgn="auto" hangingPunct="1">
              <a:spcBef>
                <a:spcPts val="0"/>
              </a:spcBef>
              <a:spcAft>
                <a:spcPts val="0"/>
              </a:spcAft>
              <a:defRPr/>
            </a:pPr>
            <a:r>
              <a:rPr lang="tr-TR">
                <a:solidFill>
                  <a:prstClr val="black">
                    <a:tint val="82000"/>
                  </a:prstClr>
                </a:solidFill>
                <a:latin typeface="Aptos" panose="02110004020202020204"/>
                <a:ea typeface="+mn-ea"/>
              </a:rPr>
              <a:t>hakanozyildiz@gmail.com</a:t>
            </a:r>
          </a:p>
        </p:txBody>
      </p:sp>
      <p:sp>
        <p:nvSpPr>
          <p:cNvPr id="5" name="Slayt Numarası Yer Tutucusu 4">
            <a:extLst>
              <a:ext uri="{FF2B5EF4-FFF2-40B4-BE49-F238E27FC236}">
                <a16:creationId xmlns:a16="http://schemas.microsoft.com/office/drawing/2014/main" id="{A681D125-A59B-B960-9B9B-CC110634E019}"/>
              </a:ext>
            </a:extLst>
          </p:cNvPr>
          <p:cNvSpPr>
            <a:spLocks noGrp="1"/>
          </p:cNvSpPr>
          <p:nvPr>
            <p:ph type="sldNum" sz="quarter" idx="12"/>
          </p:nvPr>
        </p:nvSpPr>
        <p:spPr/>
        <p:txBody>
          <a:bodyPr/>
          <a:lstStyle/>
          <a:p>
            <a:pPr defTabSz="685800" eaLnBrk="1" fontAlgn="auto" hangingPunct="1">
              <a:spcBef>
                <a:spcPts val="0"/>
              </a:spcBef>
              <a:spcAft>
                <a:spcPts val="0"/>
              </a:spcAft>
              <a:defRPr/>
            </a:pPr>
            <a:fld id="{9FA32602-9AEC-46F3-91CE-ED9348E4C8B2}" type="slidenum">
              <a:rPr lang="tr-TR">
                <a:solidFill>
                  <a:prstClr val="black">
                    <a:tint val="82000"/>
                  </a:prstClr>
                </a:solidFill>
                <a:latin typeface="Aptos" panose="02110004020202020204"/>
                <a:ea typeface="+mn-ea"/>
              </a:rPr>
              <a:pPr defTabSz="685800" eaLnBrk="1" fontAlgn="auto" hangingPunct="1">
                <a:spcBef>
                  <a:spcPts val="0"/>
                </a:spcBef>
                <a:spcAft>
                  <a:spcPts val="0"/>
                </a:spcAft>
                <a:defRPr/>
              </a:pPr>
              <a:t>6</a:t>
            </a:fld>
            <a:endParaRPr lang="tr-TR">
              <a:solidFill>
                <a:prstClr val="black">
                  <a:tint val="82000"/>
                </a:prstClr>
              </a:solidFill>
              <a:latin typeface="Aptos" panose="02110004020202020204"/>
              <a:ea typeface="+mn-ea"/>
            </a:endParaRPr>
          </a:p>
        </p:txBody>
      </p:sp>
    </p:spTree>
    <p:extLst>
      <p:ext uri="{BB962C8B-B14F-4D97-AF65-F5344CB8AC3E}">
        <p14:creationId xmlns:p14="http://schemas.microsoft.com/office/powerpoint/2010/main" val="418056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2E7A42-4EDF-2743-752C-1E7459CDFC5F}"/>
              </a:ext>
            </a:extLst>
          </p:cNvPr>
          <p:cNvSpPr>
            <a:spLocks noGrp="1"/>
          </p:cNvSpPr>
          <p:nvPr>
            <p:ph type="ftr" sz="quarter" idx="11"/>
          </p:nvPr>
        </p:nvSpPr>
        <p:spPr/>
        <p:txBody>
          <a:bodyPr/>
          <a:lstStyle/>
          <a:p>
            <a:pPr>
              <a:defRPr/>
            </a:pPr>
            <a:r>
              <a:rPr lang="en-GB"/>
              <a:t>www.hozyildiz.com</a:t>
            </a:r>
          </a:p>
        </p:txBody>
      </p:sp>
      <p:sp>
        <p:nvSpPr>
          <p:cNvPr id="82946" name="Slide Number Placeholder 2">
            <a:extLst>
              <a:ext uri="{FF2B5EF4-FFF2-40B4-BE49-F238E27FC236}">
                <a16:creationId xmlns:a16="http://schemas.microsoft.com/office/drawing/2014/main" id="{8690E81D-5699-F374-56DC-38A3E1AEB4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DA74B27-6954-164F-ABF9-E53D6C593610}" type="slidenum">
              <a:rPr lang="en-GB" altLang="tr-TR" sz="1400" smtClean="0"/>
              <a:pPr>
                <a:spcBef>
                  <a:spcPct val="0"/>
                </a:spcBef>
                <a:buFontTx/>
                <a:buNone/>
              </a:pPr>
              <a:t>60</a:t>
            </a:fld>
            <a:endParaRPr lang="en-GB" altLang="tr-TR" sz="1400"/>
          </a:p>
        </p:txBody>
      </p:sp>
      <p:pic>
        <p:nvPicPr>
          <p:cNvPr id="82947" name="Picture 2">
            <a:extLst>
              <a:ext uri="{FF2B5EF4-FFF2-40B4-BE49-F238E27FC236}">
                <a16:creationId xmlns:a16="http://schemas.microsoft.com/office/drawing/2014/main" id="{0807F5CF-7FCD-8F45-A64C-94A9442B3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775575"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8DE273-C010-E1E2-84D6-3FB4BE31859C}"/>
              </a:ext>
            </a:extLst>
          </p:cNvPr>
          <p:cNvSpPr>
            <a:spLocks noGrp="1"/>
          </p:cNvSpPr>
          <p:nvPr>
            <p:ph type="ftr" sz="quarter" idx="11"/>
          </p:nvPr>
        </p:nvSpPr>
        <p:spPr/>
        <p:txBody>
          <a:bodyPr/>
          <a:lstStyle/>
          <a:p>
            <a:pPr>
              <a:defRPr/>
            </a:pPr>
            <a:r>
              <a:rPr lang="en-GB"/>
              <a:t>www.hozyildiz.com</a:t>
            </a:r>
          </a:p>
        </p:txBody>
      </p:sp>
      <p:sp>
        <p:nvSpPr>
          <p:cNvPr id="83970" name="Slide Number Placeholder 2">
            <a:extLst>
              <a:ext uri="{FF2B5EF4-FFF2-40B4-BE49-F238E27FC236}">
                <a16:creationId xmlns:a16="http://schemas.microsoft.com/office/drawing/2014/main" id="{C3384160-0DCA-345F-9B4B-2BF13DFC32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8F8DD3-8814-C843-BCA3-F46DDA86B595}" type="slidenum">
              <a:rPr lang="en-GB" altLang="tr-TR" sz="1400" smtClean="0"/>
              <a:pPr>
                <a:spcBef>
                  <a:spcPct val="0"/>
                </a:spcBef>
                <a:buFontTx/>
                <a:buNone/>
              </a:pPr>
              <a:t>61</a:t>
            </a:fld>
            <a:endParaRPr lang="en-GB" altLang="tr-TR" sz="1400"/>
          </a:p>
        </p:txBody>
      </p:sp>
      <p:pic>
        <p:nvPicPr>
          <p:cNvPr id="83971" name="Picture 2">
            <a:extLst>
              <a:ext uri="{FF2B5EF4-FFF2-40B4-BE49-F238E27FC236}">
                <a16:creationId xmlns:a16="http://schemas.microsoft.com/office/drawing/2014/main" id="{7288C9F9-F368-6612-B844-83818F74C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0350"/>
            <a:ext cx="7704138" cy="597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4">
            <a:extLst>
              <a:ext uri="{FF2B5EF4-FFF2-40B4-BE49-F238E27FC236}">
                <a16:creationId xmlns:a16="http://schemas.microsoft.com/office/drawing/2014/main" id="{096A519D-BA2F-50EA-3946-5703A3B497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84994" name="Slide Number Placeholder 2">
            <a:extLst>
              <a:ext uri="{FF2B5EF4-FFF2-40B4-BE49-F238E27FC236}">
                <a16:creationId xmlns:a16="http://schemas.microsoft.com/office/drawing/2014/main" id="{5665DFD2-78AE-FA37-DC58-0B30861EAB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03E0AD8-FA97-B74F-85DD-312DB85E1117}" type="slidenum">
              <a:rPr lang="en-GB" altLang="tr-TR" sz="1400" smtClean="0"/>
              <a:pPr>
                <a:spcBef>
                  <a:spcPct val="0"/>
                </a:spcBef>
                <a:buFontTx/>
                <a:buNone/>
              </a:pPr>
              <a:t>62</a:t>
            </a:fld>
            <a:endParaRPr lang="en-GB" altLang="tr-TR" sz="1400"/>
          </a:p>
        </p:txBody>
      </p:sp>
      <p:pic>
        <p:nvPicPr>
          <p:cNvPr id="2" name="Resim 1">
            <a:extLst>
              <a:ext uri="{FF2B5EF4-FFF2-40B4-BE49-F238E27FC236}">
                <a16:creationId xmlns:a16="http://schemas.microsoft.com/office/drawing/2014/main" id="{AD45C0B3-FA9B-AF74-288F-7D092868253B}"/>
              </a:ext>
            </a:extLst>
          </p:cNvPr>
          <p:cNvPicPr>
            <a:picLocks noChangeAspect="1"/>
          </p:cNvPicPr>
          <p:nvPr/>
        </p:nvPicPr>
        <p:blipFill>
          <a:blip r:embed="rId2"/>
          <a:stretch>
            <a:fillRect/>
          </a:stretch>
        </p:blipFill>
        <p:spPr>
          <a:xfrm>
            <a:off x="973666" y="332656"/>
            <a:ext cx="7196667" cy="591256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EE5EAE-20F1-94A7-136C-FF9592B7FD14}"/>
              </a:ext>
            </a:extLst>
          </p:cNvPr>
          <p:cNvSpPr>
            <a:spLocks noGrp="1"/>
          </p:cNvSpPr>
          <p:nvPr>
            <p:ph type="ftr" sz="quarter" idx="11"/>
          </p:nvPr>
        </p:nvSpPr>
        <p:spPr/>
        <p:txBody>
          <a:bodyPr/>
          <a:lstStyle/>
          <a:p>
            <a:pPr>
              <a:defRPr/>
            </a:pPr>
            <a:r>
              <a:rPr lang="en-GB"/>
              <a:t>www.hozyildiz.com</a:t>
            </a:r>
          </a:p>
        </p:txBody>
      </p:sp>
      <p:sp>
        <p:nvSpPr>
          <p:cNvPr id="86018" name="Slide Number Placeholder 2">
            <a:extLst>
              <a:ext uri="{FF2B5EF4-FFF2-40B4-BE49-F238E27FC236}">
                <a16:creationId xmlns:a16="http://schemas.microsoft.com/office/drawing/2014/main" id="{6ADBEF79-1F2E-89C4-8AC6-BB94DD8C9F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0D4368-5988-7047-871D-43FD4A55EA64}" type="slidenum">
              <a:rPr lang="en-GB" altLang="tr-TR" sz="1400" smtClean="0"/>
              <a:pPr>
                <a:spcBef>
                  <a:spcPct val="0"/>
                </a:spcBef>
                <a:buFontTx/>
                <a:buNone/>
              </a:pPr>
              <a:t>63</a:t>
            </a:fld>
            <a:endParaRPr lang="en-GB" altLang="tr-TR" sz="1400"/>
          </a:p>
        </p:txBody>
      </p:sp>
      <p:pic>
        <p:nvPicPr>
          <p:cNvPr id="3" name="Resim 2">
            <a:extLst>
              <a:ext uri="{FF2B5EF4-FFF2-40B4-BE49-F238E27FC236}">
                <a16:creationId xmlns:a16="http://schemas.microsoft.com/office/drawing/2014/main" id="{88FD015D-A12B-BC64-E1EF-1AB8D8EC3EE7}"/>
              </a:ext>
            </a:extLst>
          </p:cNvPr>
          <p:cNvPicPr>
            <a:picLocks noChangeAspect="1"/>
          </p:cNvPicPr>
          <p:nvPr/>
        </p:nvPicPr>
        <p:blipFill>
          <a:blip r:embed="rId2"/>
          <a:stretch>
            <a:fillRect/>
          </a:stretch>
        </p:blipFill>
        <p:spPr>
          <a:xfrm>
            <a:off x="800734" y="332656"/>
            <a:ext cx="7542532" cy="591256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3FB19AF6-68F1-8A0D-D7B7-F3A9F28C40DE}"/>
              </a:ext>
            </a:extLst>
          </p:cNvPr>
          <p:cNvSpPr>
            <a:spLocks noGrp="1" noChangeArrowheads="1"/>
          </p:cNvSpPr>
          <p:nvPr>
            <p:ph type="body" idx="1"/>
          </p:nvPr>
        </p:nvSpPr>
        <p:spPr>
          <a:xfrm>
            <a:off x="457200" y="457200"/>
            <a:ext cx="8001000" cy="5780088"/>
          </a:xfrm>
        </p:spPr>
        <p:txBody>
          <a:bodyPr/>
          <a:lstStyle/>
          <a:p>
            <a:pPr>
              <a:buFontTx/>
              <a:buNone/>
            </a:pPr>
            <a:r>
              <a:rPr lang="tr-TR" altLang="tr-TR" sz="2400" b="1">
                <a:ea typeface="ＭＳ Ｐゴシック" panose="020B0600070205080204" pitchFamily="34" charset="-128"/>
              </a:rPr>
              <a:t>Döviz Pozisyon Açığı Nedir, Neden Önemlidir? 1</a:t>
            </a:r>
          </a:p>
          <a:p>
            <a:pPr>
              <a:buFontTx/>
              <a:buNone/>
            </a:pPr>
            <a:endParaRPr lang="tr-TR" altLang="tr-TR" sz="1800">
              <a:ea typeface="ＭＳ Ｐゴシック" panose="020B0600070205080204" pitchFamily="34" charset="-128"/>
            </a:endParaRPr>
          </a:p>
          <a:p>
            <a:pPr algn="just">
              <a:buFontTx/>
              <a:buNone/>
            </a:pPr>
            <a:r>
              <a:rPr lang="tr-TR" altLang="tr-TR" sz="2000">
                <a:ea typeface="ＭＳ Ｐゴシック" panose="020B0600070205080204" pitchFamily="34" charset="-128"/>
              </a:rPr>
              <a:t>Bir bankanın veya şirketin varlıklarıyla yükümlülükleri arasında ortaya çıkan para birimi</a:t>
            </a:r>
          </a:p>
          <a:p>
            <a:pPr algn="just">
              <a:buFontTx/>
              <a:buNone/>
            </a:pPr>
            <a:r>
              <a:rPr lang="tr-TR" altLang="tr-TR" sz="2000">
                <a:ea typeface="ＭＳ Ｐゴシック" panose="020B0600070205080204" pitchFamily="34" charset="-128"/>
              </a:rPr>
              <a:t>uyuşmazlığına </a:t>
            </a:r>
            <a:r>
              <a:rPr lang="tr-TR" altLang="tr-TR" sz="2400" b="1">
                <a:ea typeface="ＭＳ Ｐゴシック" panose="020B0600070205080204" pitchFamily="34" charset="-128"/>
              </a:rPr>
              <a:t>döviz pozisyonu</a:t>
            </a:r>
            <a:r>
              <a:rPr lang="tr-TR" altLang="tr-TR" sz="2000">
                <a:ea typeface="ＭＳ Ｐゴシック" panose="020B0600070205080204" pitchFamily="34" charset="-128"/>
              </a:rPr>
              <a:t> denir. </a:t>
            </a:r>
          </a:p>
          <a:p>
            <a:pPr algn="just">
              <a:buFontTx/>
              <a:buNone/>
            </a:pPr>
            <a:r>
              <a:rPr lang="tr-TR" altLang="tr-TR" sz="2000">
                <a:ea typeface="ＭＳ Ｐゴシック" panose="020B0600070205080204" pitchFamily="34" charset="-128"/>
              </a:rPr>
              <a:t>Eğer döviz varlıkları yükümlülüklerden az ise buna </a:t>
            </a:r>
            <a:r>
              <a:rPr lang="tr-TR" altLang="tr-TR" sz="2000" b="1">
                <a:ea typeface="ＭＳ Ｐゴシック" panose="020B0600070205080204" pitchFamily="34" charset="-128"/>
              </a:rPr>
              <a:t>açık pozisyon</a:t>
            </a:r>
            <a:r>
              <a:rPr lang="tr-TR" altLang="tr-TR" sz="2000">
                <a:ea typeface="ＭＳ Ｐゴシック" panose="020B0600070205080204" pitchFamily="34" charset="-128"/>
              </a:rPr>
              <a:t>, aynı ise </a:t>
            </a:r>
            <a:r>
              <a:rPr lang="tr-TR" altLang="tr-TR" sz="2000" b="1">
                <a:ea typeface="ＭＳ Ｐゴシック" panose="020B0600070205080204" pitchFamily="34" charset="-128"/>
              </a:rPr>
              <a:t>kapalı pozisyon</a:t>
            </a:r>
            <a:r>
              <a:rPr lang="tr-TR" altLang="tr-TR" sz="2000">
                <a:ea typeface="ＭＳ Ｐゴシック" panose="020B0600070205080204" pitchFamily="34" charset="-128"/>
              </a:rPr>
              <a:t>, fazla ise </a:t>
            </a:r>
            <a:r>
              <a:rPr lang="tr-TR" altLang="tr-TR" sz="2000" b="1">
                <a:ea typeface="ＭＳ Ｐゴシック" panose="020B0600070205080204" pitchFamily="34" charset="-128"/>
              </a:rPr>
              <a:t>uzun pozisyon</a:t>
            </a:r>
            <a:r>
              <a:rPr lang="tr-TR" altLang="tr-TR" sz="2000">
                <a:ea typeface="ＭＳ Ｐゴシック" panose="020B0600070205080204" pitchFamily="34" charset="-128"/>
              </a:rPr>
              <a:t> denir. </a:t>
            </a:r>
          </a:p>
          <a:p>
            <a:pPr algn="just">
              <a:buFontTx/>
              <a:buNone/>
            </a:pPr>
            <a:r>
              <a:rPr lang="tr-TR" altLang="tr-TR" sz="2000">
                <a:ea typeface="ＭＳ Ｐゴシック" panose="020B0600070205080204" pitchFamily="34" charset="-128"/>
              </a:rPr>
              <a:t>Örneğin, US$/TL kurunun 1,5 olduğu durumda bir şirketin toplam yükümlülükleri 2 milyar dolar ve 2 milyar TL, buna karşılık varlıkları 1 milyar dolar ve 3,5 milyar TL ise burada herhangi bir açık yok gibi görünmekle birlikte, dolar varlıkları arasında 1 milyar dolarlık açık pozisyon oluşmuştur. Kurun 2.0’ye çıktığı çıktığı durumda yükümlülüklerin TL karşılığı 6 milyar TL’ye, varlıkların TL karşılığı ise 5,5 milyar TL’ye çıkar ve sonuçta 0,5 milyar TL kur zararı ortaya çıkar. Diğer taraftan eğer kur 1,0 seviyesine düşerse, bu sefer de yükümlülükler 4 milyar TL’ye, varlıklar ise 4,5 milyar TL’ye düşer ve 0,5 milyar TL’lik kambiyo karı ortaya çıkar.</a:t>
            </a:r>
            <a:endParaRPr lang="en-US" altLang="tr-TR" sz="2000">
              <a:ea typeface="ＭＳ Ｐゴシック" panose="020B0600070205080204" pitchFamily="34" charset="-128"/>
            </a:endParaRPr>
          </a:p>
        </p:txBody>
      </p:sp>
      <p:sp>
        <p:nvSpPr>
          <p:cNvPr id="87042" name="Slide Number Placeholder 2">
            <a:extLst>
              <a:ext uri="{FF2B5EF4-FFF2-40B4-BE49-F238E27FC236}">
                <a16:creationId xmlns:a16="http://schemas.microsoft.com/office/drawing/2014/main" id="{7397B9FA-B104-42A9-BFB8-711D5C12F1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D80A65-0500-CB4E-87FE-7373FB9F1049}" type="slidenum">
              <a:rPr lang="en-GB" altLang="tr-TR" sz="1400" smtClean="0"/>
              <a:pPr>
                <a:spcBef>
                  <a:spcPct val="0"/>
                </a:spcBef>
                <a:buFontTx/>
                <a:buNone/>
              </a:pPr>
              <a:t>64</a:t>
            </a:fld>
            <a:endParaRPr lang="en-GB" altLang="tr-TR" sz="1400"/>
          </a:p>
        </p:txBody>
      </p:sp>
      <p:sp>
        <p:nvSpPr>
          <p:cNvPr id="4" name="Footer Placeholder 3">
            <a:extLst>
              <a:ext uri="{FF2B5EF4-FFF2-40B4-BE49-F238E27FC236}">
                <a16:creationId xmlns:a16="http://schemas.microsoft.com/office/drawing/2014/main" id="{3480DDA3-7901-8860-8447-889DBC4C7561}"/>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12818B04-0296-C0CE-E4F0-6E6461FEAE9A}"/>
              </a:ext>
            </a:extLst>
          </p:cNvPr>
          <p:cNvSpPr>
            <a:spLocks noGrp="1" noChangeArrowheads="1"/>
          </p:cNvSpPr>
          <p:nvPr>
            <p:ph type="body" idx="1"/>
          </p:nvPr>
        </p:nvSpPr>
        <p:spPr>
          <a:xfrm>
            <a:off x="685800" y="381000"/>
            <a:ext cx="7772400" cy="5715000"/>
          </a:xfrm>
        </p:spPr>
        <p:txBody>
          <a:bodyPr/>
          <a:lstStyle/>
          <a:p>
            <a:pPr>
              <a:buFontTx/>
              <a:buNone/>
            </a:pPr>
            <a:r>
              <a:rPr lang="tr-TR" altLang="tr-TR" sz="2800" b="1">
                <a:ea typeface="ＭＳ Ｐゴシック" panose="020B0600070205080204" pitchFamily="34" charset="-128"/>
              </a:rPr>
              <a:t>Döviz Pozisyon Açığı Nedir, Neden Önemlidir? 2</a:t>
            </a:r>
            <a:endParaRPr lang="tr-TR" altLang="tr-TR" sz="2000">
              <a:ea typeface="ＭＳ Ｐゴシック" panose="020B0600070205080204" pitchFamily="34" charset="-128"/>
            </a:endParaRPr>
          </a:p>
          <a:p>
            <a:pPr>
              <a:buFontTx/>
              <a:buNone/>
            </a:pPr>
            <a:r>
              <a:rPr lang="tr-TR" altLang="tr-TR" sz="2000">
                <a:ea typeface="ＭＳ Ｐゴシック" panose="020B0600070205080204" pitchFamily="34" charset="-128"/>
              </a:rPr>
              <a:t>Özellikle Türkiye gibi hızlı büyüyen ve </a:t>
            </a:r>
            <a:r>
              <a:rPr lang="tr-TR" altLang="tr-TR" sz="2000" b="1">
                <a:ea typeface="ＭＳ Ｐゴシック" panose="020B0600070205080204" pitchFamily="34" charset="-128"/>
              </a:rPr>
              <a:t>yurtiçinde tasarruf açığı bulunan ülkelerde</a:t>
            </a:r>
            <a:r>
              <a:rPr lang="tr-TR" altLang="tr-TR" sz="2000">
                <a:ea typeface="ＭＳ Ｐゴシック" panose="020B0600070205080204" pitchFamily="34" charset="-128"/>
              </a:rPr>
              <a:t>, yatırımların finansmanında yurtdışı kredilerin yükselme payı eğilimine girmektedir. Ancak </a:t>
            </a:r>
            <a:r>
              <a:rPr lang="tr-TR" altLang="tr-TR" sz="2000" b="1">
                <a:ea typeface="ＭＳ Ｐゴシック" panose="020B0600070205080204" pitchFamily="34" charset="-128"/>
              </a:rPr>
              <a:t>yüksek enflasyon, istikrarsız ekonomik büyüme</a:t>
            </a:r>
            <a:r>
              <a:rPr lang="tr-TR" altLang="tr-TR" sz="2000">
                <a:ea typeface="ＭＳ Ｐゴシック" panose="020B0600070205080204" pitchFamily="34" charset="-128"/>
              </a:rPr>
              <a:t> gibi olumsuz etmenler, </a:t>
            </a:r>
            <a:r>
              <a:rPr lang="tr-TR" altLang="tr-TR" sz="2000" b="1">
                <a:ea typeface="ＭＳ Ｐゴシック" panose="020B0600070205080204" pitchFamily="34" charset="-128"/>
              </a:rPr>
              <a:t>yerli para cinsinden borçlanmayı zorlaştırmakta ve bu doğrultuda da yabancı para cinsi borçların hem şirketlerin hem de bankaların yükümlülüklerinde payı artmaktadır</a:t>
            </a:r>
            <a:r>
              <a:rPr lang="tr-TR" altLang="tr-TR" sz="2000">
                <a:ea typeface="ＭＳ Ｐゴシック" panose="020B0600070205080204" pitchFamily="34" charset="-128"/>
              </a:rPr>
              <a:t>. </a:t>
            </a:r>
            <a:r>
              <a:rPr lang="tr-TR" altLang="tr-TR" sz="2000" u="sng">
                <a:ea typeface="ＭＳ Ｐゴシック" panose="020B0600070205080204" pitchFamily="34" charset="-128"/>
              </a:rPr>
              <a:t>Bankalar tarafına bakıldığında</a:t>
            </a:r>
            <a:r>
              <a:rPr lang="tr-TR" altLang="tr-TR" sz="2000">
                <a:ea typeface="ＭＳ Ｐゴシック" panose="020B0600070205080204" pitchFamily="34" charset="-128"/>
              </a:rPr>
              <a:t>, TL krediler ve özellikle de devlet iç borçlanma senetlerine daha fazla ağırlık verilmektedir. </a:t>
            </a:r>
            <a:r>
              <a:rPr lang="tr-TR" altLang="tr-TR" sz="2000" u="sng">
                <a:ea typeface="ＭＳ Ｐゴシック" panose="020B0600070205080204" pitchFamily="34" charset="-128"/>
              </a:rPr>
              <a:t>Bireyler tarafında</a:t>
            </a:r>
            <a:r>
              <a:rPr lang="tr-TR" altLang="tr-TR" sz="2000">
                <a:ea typeface="ＭＳ Ｐゴシック" panose="020B0600070205080204" pitchFamily="34" charset="-128"/>
              </a:rPr>
              <a:t> ise, bir taraftan geçmiş dönemlerdeki kronik enflasyona karşı güvence, diğer taraftan da politik belirsizlikler ve istikrarsız büyüme dönemlerindeki kur hareketlerinden reel kazanç beklentisi ile tasarruflar dövize yönelmektedir.</a:t>
            </a:r>
            <a:endParaRPr lang="en-US" altLang="tr-TR" sz="2000">
              <a:ea typeface="ＭＳ Ｐゴシック" panose="020B0600070205080204" pitchFamily="34" charset="-128"/>
            </a:endParaRPr>
          </a:p>
        </p:txBody>
      </p:sp>
      <p:sp>
        <p:nvSpPr>
          <p:cNvPr id="88066" name="Slide Number Placeholder 2">
            <a:extLst>
              <a:ext uri="{FF2B5EF4-FFF2-40B4-BE49-F238E27FC236}">
                <a16:creationId xmlns:a16="http://schemas.microsoft.com/office/drawing/2014/main" id="{B9A493E8-09DB-62D5-DCDA-779ED0235C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8620BF-AAE6-CD43-B710-598F69A625CD}" type="slidenum">
              <a:rPr lang="en-GB" altLang="tr-TR" sz="1400" smtClean="0"/>
              <a:pPr>
                <a:spcBef>
                  <a:spcPct val="0"/>
                </a:spcBef>
                <a:buFontTx/>
                <a:buNone/>
              </a:pPr>
              <a:t>65</a:t>
            </a:fld>
            <a:endParaRPr lang="en-GB" altLang="tr-TR" sz="1400"/>
          </a:p>
        </p:txBody>
      </p:sp>
      <p:sp>
        <p:nvSpPr>
          <p:cNvPr id="4" name="Footer Placeholder 3">
            <a:extLst>
              <a:ext uri="{FF2B5EF4-FFF2-40B4-BE49-F238E27FC236}">
                <a16:creationId xmlns:a16="http://schemas.microsoft.com/office/drawing/2014/main" id="{21AC6830-5F10-F1AC-AE6A-E6480CF2202D}"/>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861EA250-7AE6-E646-64FD-0627CC927FBC}"/>
              </a:ext>
            </a:extLst>
          </p:cNvPr>
          <p:cNvSpPr>
            <a:spLocks noGrp="1" noChangeArrowheads="1"/>
          </p:cNvSpPr>
          <p:nvPr>
            <p:ph type="title"/>
          </p:nvPr>
        </p:nvSpPr>
        <p:spPr>
          <a:xfrm>
            <a:off x="457200" y="274638"/>
            <a:ext cx="8229600" cy="1354137"/>
          </a:xfrm>
        </p:spPr>
        <p:txBody>
          <a:bodyPr/>
          <a:lstStyle/>
          <a:p>
            <a:r>
              <a:rPr lang="tr-TR" altLang="tr-TR">
                <a:ea typeface="ＭＳ Ｐゴシック" panose="020B0600070205080204" pitchFamily="34" charset="-128"/>
              </a:rPr>
              <a:t>UYP’ nin yatırım türlerine göre dağılımı</a:t>
            </a:r>
          </a:p>
        </p:txBody>
      </p:sp>
      <p:sp>
        <p:nvSpPr>
          <p:cNvPr id="3" name="Footer Placeholder 2">
            <a:extLst>
              <a:ext uri="{FF2B5EF4-FFF2-40B4-BE49-F238E27FC236}">
                <a16:creationId xmlns:a16="http://schemas.microsoft.com/office/drawing/2014/main" id="{6EBC4ED0-E5E3-CC11-A3BA-1D0AC9C7FD75}"/>
              </a:ext>
            </a:extLst>
          </p:cNvPr>
          <p:cNvSpPr>
            <a:spLocks noGrp="1"/>
          </p:cNvSpPr>
          <p:nvPr>
            <p:ph type="ftr" sz="quarter" idx="11"/>
          </p:nvPr>
        </p:nvSpPr>
        <p:spPr/>
        <p:txBody>
          <a:bodyPr/>
          <a:lstStyle/>
          <a:p>
            <a:pPr>
              <a:defRPr/>
            </a:pPr>
            <a:r>
              <a:rPr lang="en-GB"/>
              <a:t>www.hozyildiz.com</a:t>
            </a:r>
          </a:p>
        </p:txBody>
      </p:sp>
      <p:sp>
        <p:nvSpPr>
          <p:cNvPr id="89091" name="Slide Number Placeholder 3">
            <a:extLst>
              <a:ext uri="{FF2B5EF4-FFF2-40B4-BE49-F238E27FC236}">
                <a16:creationId xmlns:a16="http://schemas.microsoft.com/office/drawing/2014/main" id="{28F7C040-5A87-5440-7E59-C2150B5BD6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753B08-9E81-E44E-82F8-B02DD2A96807}" type="slidenum">
              <a:rPr lang="en-GB" altLang="tr-TR" sz="1400" smtClean="0"/>
              <a:pPr>
                <a:spcBef>
                  <a:spcPct val="0"/>
                </a:spcBef>
                <a:buFontTx/>
                <a:buNone/>
              </a:pPr>
              <a:t>66</a:t>
            </a:fld>
            <a:endParaRPr lang="en-GB" altLang="tr-TR" sz="1400"/>
          </a:p>
        </p:txBody>
      </p:sp>
      <p:pic>
        <p:nvPicPr>
          <p:cNvPr id="4" name="Resim 3">
            <a:extLst>
              <a:ext uri="{FF2B5EF4-FFF2-40B4-BE49-F238E27FC236}">
                <a16:creationId xmlns:a16="http://schemas.microsoft.com/office/drawing/2014/main" id="{06427ECD-1312-4BFB-91B8-081F459940EF}"/>
              </a:ext>
            </a:extLst>
          </p:cNvPr>
          <p:cNvPicPr>
            <a:picLocks noChangeAspect="1"/>
          </p:cNvPicPr>
          <p:nvPr/>
        </p:nvPicPr>
        <p:blipFill>
          <a:blip r:embed="rId2"/>
          <a:stretch>
            <a:fillRect/>
          </a:stretch>
        </p:blipFill>
        <p:spPr>
          <a:xfrm>
            <a:off x="486904" y="1916832"/>
            <a:ext cx="7639050" cy="38227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A08374-A915-1766-8018-B3FD9E946031}"/>
              </a:ext>
            </a:extLst>
          </p:cNvPr>
          <p:cNvSpPr>
            <a:spLocks noGrp="1"/>
          </p:cNvSpPr>
          <p:nvPr>
            <p:ph type="ftr" sz="quarter" idx="11"/>
          </p:nvPr>
        </p:nvSpPr>
        <p:spPr/>
        <p:txBody>
          <a:bodyPr/>
          <a:lstStyle/>
          <a:p>
            <a:pPr>
              <a:defRPr/>
            </a:pPr>
            <a:r>
              <a:rPr lang="en-GB"/>
              <a:t>www.hozyildiz.com</a:t>
            </a:r>
          </a:p>
        </p:txBody>
      </p:sp>
      <p:sp>
        <p:nvSpPr>
          <p:cNvPr id="91139" name="Slide Number Placeholder 3">
            <a:extLst>
              <a:ext uri="{FF2B5EF4-FFF2-40B4-BE49-F238E27FC236}">
                <a16:creationId xmlns:a16="http://schemas.microsoft.com/office/drawing/2014/main" id="{865CEC98-8550-AD22-108F-A3BFDCACEE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B61A97-C9D6-BA42-A5A9-8804C9C2D16F}" type="slidenum">
              <a:rPr lang="en-GB" altLang="tr-TR" sz="1400" smtClean="0"/>
              <a:pPr>
                <a:spcBef>
                  <a:spcPct val="0"/>
                </a:spcBef>
                <a:buFontTx/>
                <a:buNone/>
              </a:pPr>
              <a:t>67</a:t>
            </a:fld>
            <a:endParaRPr lang="en-GB" altLang="tr-TR" sz="1400"/>
          </a:p>
        </p:txBody>
      </p:sp>
      <p:pic>
        <p:nvPicPr>
          <p:cNvPr id="4" name="Resim 3">
            <a:extLst>
              <a:ext uri="{FF2B5EF4-FFF2-40B4-BE49-F238E27FC236}">
                <a16:creationId xmlns:a16="http://schemas.microsoft.com/office/drawing/2014/main" id="{D25FCB77-29B8-02F0-9E4A-F093C79F2B56}"/>
              </a:ext>
            </a:extLst>
          </p:cNvPr>
          <p:cNvPicPr>
            <a:picLocks noChangeAspect="1"/>
          </p:cNvPicPr>
          <p:nvPr/>
        </p:nvPicPr>
        <p:blipFill>
          <a:blip r:embed="rId2"/>
          <a:stretch>
            <a:fillRect/>
          </a:stretch>
        </p:blipFill>
        <p:spPr>
          <a:xfrm>
            <a:off x="539552" y="764704"/>
            <a:ext cx="7851973" cy="525658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5B4D4A2B-B8D3-4E30-D42B-69231D97B9B3}"/>
              </a:ext>
            </a:extLst>
          </p:cNvPr>
          <p:cNvSpPr>
            <a:spLocks noGrp="1"/>
          </p:cNvSpPr>
          <p:nvPr>
            <p:ph type="ftr" sz="quarter" idx="11"/>
          </p:nvPr>
        </p:nvSpPr>
        <p:spPr/>
        <p:txBody>
          <a:bodyPr/>
          <a:lstStyle/>
          <a:p>
            <a:pPr>
              <a:defRPr/>
            </a:pPr>
            <a:r>
              <a:rPr lang="en-GB"/>
              <a:t>www.hozyildiz.com</a:t>
            </a:r>
          </a:p>
        </p:txBody>
      </p:sp>
      <p:sp>
        <p:nvSpPr>
          <p:cNvPr id="3" name="Slayt Numarası Yer Tutucusu 2">
            <a:extLst>
              <a:ext uri="{FF2B5EF4-FFF2-40B4-BE49-F238E27FC236}">
                <a16:creationId xmlns:a16="http://schemas.microsoft.com/office/drawing/2014/main" id="{9BBACB8F-15F9-5FAC-500F-C346D90B31DF}"/>
              </a:ext>
            </a:extLst>
          </p:cNvPr>
          <p:cNvSpPr>
            <a:spLocks noGrp="1"/>
          </p:cNvSpPr>
          <p:nvPr>
            <p:ph type="sldNum" sz="quarter" idx="12"/>
          </p:nvPr>
        </p:nvSpPr>
        <p:spPr/>
        <p:txBody>
          <a:bodyPr/>
          <a:lstStyle/>
          <a:p>
            <a:pPr>
              <a:defRPr/>
            </a:pPr>
            <a:fld id="{75B2DC83-5A87-0E45-9A0A-2C0C355A026E}" type="slidenum">
              <a:rPr lang="en-GB" altLang="tr-TR" smtClean="0"/>
              <a:pPr>
                <a:defRPr/>
              </a:pPr>
              <a:t>68</a:t>
            </a:fld>
            <a:endParaRPr lang="en-GB" altLang="tr-TR"/>
          </a:p>
        </p:txBody>
      </p:sp>
      <p:pic>
        <p:nvPicPr>
          <p:cNvPr id="5" name="Resim 4">
            <a:extLst>
              <a:ext uri="{FF2B5EF4-FFF2-40B4-BE49-F238E27FC236}">
                <a16:creationId xmlns:a16="http://schemas.microsoft.com/office/drawing/2014/main" id="{7F76518E-277A-3EBB-FCCE-E6989F670CDC}"/>
              </a:ext>
            </a:extLst>
          </p:cNvPr>
          <p:cNvPicPr>
            <a:picLocks noChangeAspect="1"/>
          </p:cNvPicPr>
          <p:nvPr/>
        </p:nvPicPr>
        <p:blipFill>
          <a:blip r:embed="rId2"/>
          <a:stretch>
            <a:fillRect/>
          </a:stretch>
        </p:blipFill>
        <p:spPr>
          <a:xfrm>
            <a:off x="752475" y="1844824"/>
            <a:ext cx="7639050" cy="3240360"/>
          </a:xfrm>
          <a:prstGeom prst="rect">
            <a:avLst/>
          </a:prstGeom>
        </p:spPr>
      </p:pic>
    </p:spTree>
    <p:extLst>
      <p:ext uri="{BB962C8B-B14F-4D97-AF65-F5344CB8AC3E}">
        <p14:creationId xmlns:p14="http://schemas.microsoft.com/office/powerpoint/2010/main" val="640215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222D5544-F305-A4C4-B4D0-E7AD87B0E814}"/>
              </a:ext>
            </a:extLst>
          </p:cNvPr>
          <p:cNvSpPr>
            <a:spLocks noGrp="1" noChangeArrowheads="1"/>
          </p:cNvSpPr>
          <p:nvPr>
            <p:ph type="title"/>
          </p:nvPr>
        </p:nvSpPr>
        <p:spPr>
          <a:xfrm>
            <a:off x="457200" y="274638"/>
            <a:ext cx="2133600" cy="5970587"/>
          </a:xfrm>
        </p:spPr>
        <p:txBody>
          <a:bodyPr/>
          <a:lstStyle/>
          <a:p>
            <a:r>
              <a:rPr lang="tr-TR" altLang="tr-TR" sz="2000">
                <a:ea typeface="ＭＳ Ｐゴシック" panose="020B0600070205080204" pitchFamily="34" charset="-128"/>
              </a:rPr>
              <a:t>Finansal olmayan kuruluşlar (şirketler) borçlarını ödemek için yeteri kadar  döviz geliri elde edebilecek mi?</a:t>
            </a:r>
          </a:p>
        </p:txBody>
      </p:sp>
      <p:sp>
        <p:nvSpPr>
          <p:cNvPr id="3" name="Footer Placeholder 2">
            <a:extLst>
              <a:ext uri="{FF2B5EF4-FFF2-40B4-BE49-F238E27FC236}">
                <a16:creationId xmlns:a16="http://schemas.microsoft.com/office/drawing/2014/main" id="{70FB4A8C-C7FD-8827-A08F-43033E06F92C}"/>
              </a:ext>
            </a:extLst>
          </p:cNvPr>
          <p:cNvSpPr>
            <a:spLocks noGrp="1"/>
          </p:cNvSpPr>
          <p:nvPr>
            <p:ph type="ftr" sz="quarter" idx="11"/>
          </p:nvPr>
        </p:nvSpPr>
        <p:spPr/>
        <p:txBody>
          <a:bodyPr/>
          <a:lstStyle/>
          <a:p>
            <a:pPr>
              <a:defRPr/>
            </a:pPr>
            <a:r>
              <a:rPr lang="en-GB"/>
              <a:t>www.hozyildiz.com</a:t>
            </a:r>
          </a:p>
        </p:txBody>
      </p:sp>
      <p:sp>
        <p:nvSpPr>
          <p:cNvPr id="95235" name="Slide Number Placeholder 3">
            <a:extLst>
              <a:ext uri="{FF2B5EF4-FFF2-40B4-BE49-F238E27FC236}">
                <a16:creationId xmlns:a16="http://schemas.microsoft.com/office/drawing/2014/main" id="{7FA4CE96-A379-99B6-AC20-BCD08826C2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BA20BE-31D1-A94D-988C-CC7DF981A7F3}" type="slidenum">
              <a:rPr lang="en-GB" altLang="tr-TR" sz="1400" smtClean="0"/>
              <a:pPr>
                <a:spcBef>
                  <a:spcPct val="0"/>
                </a:spcBef>
                <a:buFontTx/>
                <a:buNone/>
              </a:pPr>
              <a:t>69</a:t>
            </a:fld>
            <a:endParaRPr lang="en-GB" altLang="tr-TR" sz="1400"/>
          </a:p>
        </p:txBody>
      </p:sp>
      <p:pic>
        <p:nvPicPr>
          <p:cNvPr id="2" name="Resim 1"/>
          <p:cNvPicPr>
            <a:picLocks noChangeAspect="1"/>
          </p:cNvPicPr>
          <p:nvPr/>
        </p:nvPicPr>
        <p:blipFill>
          <a:blip r:embed="rId2"/>
          <a:stretch>
            <a:fillRect/>
          </a:stretch>
        </p:blipFill>
        <p:spPr>
          <a:xfrm>
            <a:off x="2987824" y="692696"/>
            <a:ext cx="5400600" cy="51845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6">
            <a:extLst>
              <a:ext uri="{FF2B5EF4-FFF2-40B4-BE49-F238E27FC236}">
                <a16:creationId xmlns:a16="http://schemas.microsoft.com/office/drawing/2014/main" id="{51E6256B-E301-0237-BFDC-778942ACF1F3}"/>
              </a:ext>
            </a:extLst>
          </p:cNvPr>
          <p:cNvSpPr>
            <a:spLocks noGrp="1" noChangeArrowheads="1"/>
          </p:cNvSpPr>
          <p:nvPr>
            <p:ph type="title"/>
          </p:nvPr>
        </p:nvSpPr>
        <p:spPr/>
        <p:txBody>
          <a:bodyPr/>
          <a:lstStyle/>
          <a:p>
            <a:r>
              <a:rPr lang="tr-TR" altLang="tr-TR">
                <a:ea typeface="ＭＳ Ｐゴシック" panose="020B0600070205080204" pitchFamily="34" charset="-128"/>
              </a:rPr>
              <a:t>NEYE RAĞMEN BÜYÜME?</a:t>
            </a:r>
          </a:p>
        </p:txBody>
      </p:sp>
      <p:sp>
        <p:nvSpPr>
          <p:cNvPr id="4" name="Footer Placeholder 3">
            <a:extLst>
              <a:ext uri="{FF2B5EF4-FFF2-40B4-BE49-F238E27FC236}">
                <a16:creationId xmlns:a16="http://schemas.microsoft.com/office/drawing/2014/main" id="{71414675-1418-427F-C27A-659865F9BF96}"/>
              </a:ext>
            </a:extLst>
          </p:cNvPr>
          <p:cNvSpPr>
            <a:spLocks noGrp="1"/>
          </p:cNvSpPr>
          <p:nvPr>
            <p:ph type="ftr" sz="quarter" idx="11"/>
          </p:nvPr>
        </p:nvSpPr>
        <p:spPr/>
        <p:txBody>
          <a:bodyPr/>
          <a:lstStyle/>
          <a:p>
            <a:pPr>
              <a:defRPr/>
            </a:pPr>
            <a:r>
              <a:rPr lang="en-GB"/>
              <a:t>www.hozyildiz.com</a:t>
            </a:r>
          </a:p>
        </p:txBody>
      </p:sp>
      <p:sp>
        <p:nvSpPr>
          <p:cNvPr id="20483" name="Slide Number Placeholder 4">
            <a:extLst>
              <a:ext uri="{FF2B5EF4-FFF2-40B4-BE49-F238E27FC236}">
                <a16:creationId xmlns:a16="http://schemas.microsoft.com/office/drawing/2014/main" id="{67C774C4-A206-4528-1A85-04338F3AFC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40A4DD-F010-A64C-87BF-9856A6787849}" type="slidenum">
              <a:rPr lang="en-GB" altLang="tr-TR" sz="1400" smtClean="0"/>
              <a:pPr>
                <a:spcBef>
                  <a:spcPct val="0"/>
                </a:spcBef>
                <a:buFontTx/>
                <a:buNone/>
              </a:pPr>
              <a:t>7</a:t>
            </a:fld>
            <a:endParaRPr lang="en-GB" altLang="tr-TR" sz="1400"/>
          </a:p>
        </p:txBody>
      </p:sp>
      <p:graphicFrame>
        <p:nvGraphicFramePr>
          <p:cNvPr id="20484" name="Object 5">
            <a:extLst>
              <a:ext uri="{FF2B5EF4-FFF2-40B4-BE49-F238E27FC236}">
                <a16:creationId xmlns:a16="http://schemas.microsoft.com/office/drawing/2014/main" id="{530B2B1A-C0E5-9D9E-608C-08E034D7A403}"/>
              </a:ext>
            </a:extLst>
          </p:cNvPr>
          <p:cNvGraphicFramePr>
            <a:graphicFrameLocks noChangeAspect="1"/>
          </p:cNvGraphicFramePr>
          <p:nvPr/>
        </p:nvGraphicFramePr>
        <p:xfrm>
          <a:off x="611188" y="1714500"/>
          <a:ext cx="8064500" cy="4306888"/>
        </p:xfrm>
        <a:graphic>
          <a:graphicData uri="http://schemas.openxmlformats.org/presentationml/2006/ole">
            <mc:AlternateContent xmlns:mc="http://schemas.openxmlformats.org/markup-compatibility/2006">
              <mc:Choice xmlns:v="urn:schemas-microsoft-com:vml" Requires="v">
                <p:oleObj name="Presentation" r:id="rId2" imgW="4572000" imgH="3429000" progId="PowerPoint.Show.12">
                  <p:embed/>
                </p:oleObj>
              </mc:Choice>
              <mc:Fallback>
                <p:oleObj name="Presentation" r:id="rId2" imgW="4572000" imgH="3429000" progId="PowerPoint.Show.1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14500"/>
                        <a:ext cx="80645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445C9A-A3C4-487F-43E5-0EDDCF211B29}"/>
              </a:ext>
            </a:extLst>
          </p:cNvPr>
          <p:cNvSpPr>
            <a:spLocks noGrp="1"/>
          </p:cNvSpPr>
          <p:nvPr>
            <p:ph type="title"/>
          </p:nvPr>
        </p:nvSpPr>
        <p:spPr/>
        <p:txBody>
          <a:bodyPr/>
          <a:lstStyle/>
          <a:p>
            <a:r>
              <a:rPr lang="tr-TR" dirty="0"/>
              <a:t>2021 sonrası !?</a:t>
            </a:r>
          </a:p>
        </p:txBody>
      </p:sp>
      <p:sp>
        <p:nvSpPr>
          <p:cNvPr id="3" name="Alt Bilgi Yer Tutucusu 2">
            <a:extLst>
              <a:ext uri="{FF2B5EF4-FFF2-40B4-BE49-F238E27FC236}">
                <a16:creationId xmlns:a16="http://schemas.microsoft.com/office/drawing/2014/main" id="{C27E372C-0467-A613-1165-E5E377BDF302}"/>
              </a:ext>
            </a:extLst>
          </p:cNvPr>
          <p:cNvSpPr>
            <a:spLocks noGrp="1"/>
          </p:cNvSpPr>
          <p:nvPr>
            <p:ph type="ftr" sz="quarter" idx="11"/>
          </p:nvPr>
        </p:nvSpPr>
        <p:spPr/>
        <p:txBody>
          <a:bodyPr/>
          <a:lstStyle/>
          <a:p>
            <a:pPr>
              <a:defRPr/>
            </a:pPr>
            <a:r>
              <a:rPr lang="en-GB"/>
              <a:t>www.hozyildiz.com</a:t>
            </a:r>
          </a:p>
        </p:txBody>
      </p:sp>
      <p:sp>
        <p:nvSpPr>
          <p:cNvPr id="4" name="Slayt Numarası Yer Tutucusu 3">
            <a:extLst>
              <a:ext uri="{FF2B5EF4-FFF2-40B4-BE49-F238E27FC236}">
                <a16:creationId xmlns:a16="http://schemas.microsoft.com/office/drawing/2014/main" id="{1433B360-6F7F-8937-4F86-FABDADABD17F}"/>
              </a:ext>
            </a:extLst>
          </p:cNvPr>
          <p:cNvSpPr>
            <a:spLocks noGrp="1"/>
          </p:cNvSpPr>
          <p:nvPr>
            <p:ph type="sldNum" sz="quarter" idx="12"/>
          </p:nvPr>
        </p:nvSpPr>
        <p:spPr/>
        <p:txBody>
          <a:bodyPr/>
          <a:lstStyle/>
          <a:p>
            <a:pPr>
              <a:defRPr/>
            </a:pPr>
            <a:fld id="{B16F9BB8-C042-5445-82D4-1A91A28F5AF2}" type="slidenum">
              <a:rPr lang="en-GB" altLang="tr-TR" smtClean="0"/>
              <a:pPr>
                <a:defRPr/>
              </a:pPr>
              <a:t>70</a:t>
            </a:fld>
            <a:endParaRPr lang="en-GB" altLang="tr-TR"/>
          </a:p>
        </p:txBody>
      </p:sp>
      <p:pic>
        <p:nvPicPr>
          <p:cNvPr id="5" name="Resim 4">
            <a:extLst>
              <a:ext uri="{FF2B5EF4-FFF2-40B4-BE49-F238E27FC236}">
                <a16:creationId xmlns:a16="http://schemas.microsoft.com/office/drawing/2014/main" id="{1C3A69EE-0E56-AC9D-24A8-9A8F62FA3F11}"/>
              </a:ext>
            </a:extLst>
          </p:cNvPr>
          <p:cNvPicPr>
            <a:picLocks noChangeAspect="1"/>
          </p:cNvPicPr>
          <p:nvPr/>
        </p:nvPicPr>
        <p:blipFill>
          <a:blip r:embed="rId2"/>
          <a:stretch>
            <a:fillRect/>
          </a:stretch>
        </p:blipFill>
        <p:spPr>
          <a:xfrm>
            <a:off x="457200" y="1628800"/>
            <a:ext cx="8229600" cy="4464495"/>
          </a:xfrm>
          <a:prstGeom prst="rect">
            <a:avLst/>
          </a:prstGeom>
        </p:spPr>
      </p:pic>
    </p:spTree>
    <p:extLst>
      <p:ext uri="{BB962C8B-B14F-4D97-AF65-F5344CB8AC3E}">
        <p14:creationId xmlns:p14="http://schemas.microsoft.com/office/powerpoint/2010/main" val="27981417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3 Başlık">
            <a:extLst>
              <a:ext uri="{FF2B5EF4-FFF2-40B4-BE49-F238E27FC236}">
                <a16:creationId xmlns:a16="http://schemas.microsoft.com/office/drawing/2014/main" id="{CB31548D-9164-0A82-43D6-909982DC8B26}"/>
              </a:ext>
            </a:extLst>
          </p:cNvPr>
          <p:cNvSpPr>
            <a:spLocks noGrp="1" noChangeArrowheads="1"/>
          </p:cNvSpPr>
          <p:nvPr>
            <p:ph type="title"/>
          </p:nvPr>
        </p:nvSpPr>
        <p:spPr>
          <a:xfrm>
            <a:off x="457200" y="274638"/>
            <a:ext cx="8229600" cy="796925"/>
          </a:xfrm>
        </p:spPr>
        <p:txBody>
          <a:bodyPr/>
          <a:lstStyle/>
          <a:p>
            <a:pPr eaLnBrk="1" hangingPunct="1"/>
            <a:r>
              <a:rPr lang="tr-TR" altLang="tr-TR" sz="2400">
                <a:ea typeface="ＭＳ Ｐゴシック" panose="020B0600070205080204" pitchFamily="34" charset="-128"/>
              </a:rPr>
              <a:t>Sıcak para nedir?</a:t>
            </a:r>
          </a:p>
        </p:txBody>
      </p:sp>
      <p:sp>
        <p:nvSpPr>
          <p:cNvPr id="96258" name="4 İçerik Yer Tutucusu">
            <a:extLst>
              <a:ext uri="{FF2B5EF4-FFF2-40B4-BE49-F238E27FC236}">
                <a16:creationId xmlns:a16="http://schemas.microsoft.com/office/drawing/2014/main" id="{CC28F4DF-0751-D3F8-0D7D-7D735037DBCC}"/>
              </a:ext>
            </a:extLst>
          </p:cNvPr>
          <p:cNvSpPr>
            <a:spLocks noGrp="1" noChangeArrowheads="1"/>
          </p:cNvSpPr>
          <p:nvPr>
            <p:ph idx="1"/>
          </p:nvPr>
        </p:nvSpPr>
        <p:spPr>
          <a:xfrm>
            <a:off x="457200" y="1000125"/>
            <a:ext cx="8229600" cy="5126038"/>
          </a:xfrm>
        </p:spPr>
        <p:txBody>
          <a:bodyPr/>
          <a:lstStyle/>
          <a:p>
            <a:pPr eaLnBrk="1" hangingPunct="1"/>
            <a:r>
              <a:rPr lang="tr-TR" altLang="tr-TR" sz="2800">
                <a:ea typeface="ＭＳ Ｐゴシック" panose="020B0600070205080204" pitchFamily="34" charset="-128"/>
              </a:rPr>
              <a:t>“Arbitraj arayan sermaye hareketleri” ne sıcak para diyebiliriz.  </a:t>
            </a:r>
            <a:r>
              <a:rPr lang="tr-TR" altLang="tr-TR" sz="1800">
                <a:ea typeface="ＭＳ Ｐゴシック" panose="020B0600070205080204" pitchFamily="34" charset="-128"/>
              </a:rPr>
              <a:t>(Korkut Boratav, Yeni Dünya Düzeni Nereye? İmge Kitapevi)</a:t>
            </a:r>
          </a:p>
          <a:p>
            <a:pPr lvl="1" eaLnBrk="1" hangingPunct="1"/>
            <a:r>
              <a:rPr lang="tr-TR" altLang="tr-TR" sz="2400">
                <a:ea typeface="ＭＳ Ｐゴシック" panose="020B0600070205080204" pitchFamily="34" charset="-128"/>
              </a:rPr>
              <a:t>Hisse senetlerine yapılan yatırımlar,</a:t>
            </a:r>
          </a:p>
          <a:p>
            <a:pPr lvl="1" eaLnBrk="1" hangingPunct="1"/>
            <a:r>
              <a:rPr lang="tr-TR" altLang="tr-TR" sz="2400">
                <a:ea typeface="ＭＳ Ｐゴシック" panose="020B0600070205080204" pitchFamily="34" charset="-128"/>
              </a:rPr>
              <a:t>Kısa vadeli borç senetlerine (Hazinenin veya özel sektörün bonolarına) yapılan yatırımlar,</a:t>
            </a:r>
          </a:p>
          <a:p>
            <a:pPr lvl="1" eaLnBrk="1" hangingPunct="1"/>
            <a:r>
              <a:rPr lang="tr-TR" altLang="tr-TR" sz="2400">
                <a:ea typeface="ＭＳ Ｐゴシック" panose="020B0600070205080204" pitchFamily="34" charset="-128"/>
              </a:rPr>
              <a:t>Bankalara ve diğer özel sektör şirketlerine açılan (ancak ticari kredileri içermeyen) kısa vadeli krediler,</a:t>
            </a:r>
          </a:p>
          <a:p>
            <a:pPr lvl="1" eaLnBrk="1" hangingPunct="1"/>
            <a:r>
              <a:rPr lang="tr-TR" altLang="tr-TR" sz="2400">
                <a:ea typeface="ＭＳ Ｐゴシック" panose="020B0600070205080204" pitchFamily="34" charset="-128"/>
              </a:rPr>
              <a:t>Banka mevduatlarındaki değişimler,</a:t>
            </a:r>
          </a:p>
          <a:p>
            <a:pPr lvl="1" eaLnBrk="1" hangingPunct="1"/>
            <a:r>
              <a:rPr lang="tr-TR" altLang="tr-TR" sz="2400">
                <a:ea typeface="ＭＳ Ｐゴシック" panose="020B0600070205080204" pitchFamily="34" charset="-128"/>
              </a:rPr>
              <a:t>Banka dışı diğer varlıklardaki değişimler </a:t>
            </a:r>
          </a:p>
          <a:p>
            <a:pPr lvl="2" eaLnBrk="1" hangingPunct="1">
              <a:buFontTx/>
              <a:buNone/>
            </a:pPr>
            <a:r>
              <a:rPr lang="tr-TR" altLang="tr-TR" sz="2000">
                <a:ea typeface="ＭＳ Ｐゴシック" panose="020B0600070205080204" pitchFamily="34" charset="-128"/>
              </a:rPr>
              <a:t>Sıcak para olarak tanımlanabilir.</a:t>
            </a:r>
          </a:p>
        </p:txBody>
      </p:sp>
      <p:sp>
        <p:nvSpPr>
          <p:cNvPr id="96259" name="2 Slayt Numarası Yer Tutucusu">
            <a:extLst>
              <a:ext uri="{FF2B5EF4-FFF2-40B4-BE49-F238E27FC236}">
                <a16:creationId xmlns:a16="http://schemas.microsoft.com/office/drawing/2014/main" id="{EC117DAF-E197-D48E-A8AE-06F7BC6547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3BA12B4-6815-0147-B5AC-9E37F831DD55}" type="slidenum">
              <a:rPr lang="en-GB" altLang="tr-TR" sz="1400" smtClean="0"/>
              <a:pPr>
                <a:spcBef>
                  <a:spcPct val="0"/>
                </a:spcBef>
                <a:buFontTx/>
                <a:buNone/>
              </a:pPr>
              <a:t>71</a:t>
            </a:fld>
            <a:endParaRPr lang="en-GB" altLang="tr-TR" sz="1400"/>
          </a:p>
        </p:txBody>
      </p:sp>
      <p:sp>
        <p:nvSpPr>
          <p:cNvPr id="96260" name="Footer Placeholder 4">
            <a:extLst>
              <a:ext uri="{FF2B5EF4-FFF2-40B4-BE49-F238E27FC236}">
                <a16:creationId xmlns:a16="http://schemas.microsoft.com/office/drawing/2014/main" id="{B927A5D0-5354-B956-0D5E-DDB4E94612D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FC166C12-2068-4C99-E2B8-1CAD671BA0FC}"/>
              </a:ext>
            </a:extLst>
          </p:cNvPr>
          <p:cNvSpPr>
            <a:spLocks noGrp="1" noChangeArrowheads="1"/>
          </p:cNvSpPr>
          <p:nvPr>
            <p:ph type="title"/>
          </p:nvPr>
        </p:nvSpPr>
        <p:spPr>
          <a:xfrm>
            <a:off x="457200" y="274638"/>
            <a:ext cx="8229600" cy="922337"/>
          </a:xfrm>
        </p:spPr>
        <p:txBody>
          <a:bodyPr/>
          <a:lstStyle/>
          <a:p>
            <a:r>
              <a:rPr lang="tr-TR" altLang="tr-TR">
                <a:ea typeface="ＭＳ Ｐゴシック" panose="020B0600070205080204" pitchFamily="34" charset="-128"/>
              </a:rPr>
              <a:t>Sıcak paranın yakıcı etkisi!</a:t>
            </a:r>
          </a:p>
        </p:txBody>
      </p:sp>
      <p:sp>
        <p:nvSpPr>
          <p:cNvPr id="3" name="Footer Placeholder 2">
            <a:extLst>
              <a:ext uri="{FF2B5EF4-FFF2-40B4-BE49-F238E27FC236}">
                <a16:creationId xmlns:a16="http://schemas.microsoft.com/office/drawing/2014/main" id="{8752B624-E82C-1F9E-7EC1-72C4526BC185}"/>
              </a:ext>
            </a:extLst>
          </p:cNvPr>
          <p:cNvSpPr>
            <a:spLocks noGrp="1"/>
          </p:cNvSpPr>
          <p:nvPr>
            <p:ph type="ftr" sz="quarter" idx="11"/>
          </p:nvPr>
        </p:nvSpPr>
        <p:spPr/>
        <p:txBody>
          <a:bodyPr/>
          <a:lstStyle/>
          <a:p>
            <a:pPr>
              <a:defRPr/>
            </a:pPr>
            <a:r>
              <a:rPr lang="en-GB"/>
              <a:t>www.hozyildiz.com</a:t>
            </a:r>
          </a:p>
        </p:txBody>
      </p:sp>
      <p:sp>
        <p:nvSpPr>
          <p:cNvPr id="97283" name="Slide Number Placeholder 3">
            <a:extLst>
              <a:ext uri="{FF2B5EF4-FFF2-40B4-BE49-F238E27FC236}">
                <a16:creationId xmlns:a16="http://schemas.microsoft.com/office/drawing/2014/main" id="{AB782999-C3FA-C6A8-3D5A-4C6C447E68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EE90125-F54E-AF4D-BFFC-B49CC93B131E}" type="slidenum">
              <a:rPr lang="en-GB" altLang="tr-TR" sz="1400" smtClean="0"/>
              <a:pPr>
                <a:spcBef>
                  <a:spcPct val="0"/>
                </a:spcBef>
                <a:buFontTx/>
                <a:buNone/>
              </a:pPr>
              <a:t>72</a:t>
            </a:fld>
            <a:endParaRPr lang="en-GB" altLang="tr-TR" sz="1400"/>
          </a:p>
        </p:txBody>
      </p:sp>
      <p:pic>
        <p:nvPicPr>
          <p:cNvPr id="4" name="Resim 3">
            <a:extLst>
              <a:ext uri="{FF2B5EF4-FFF2-40B4-BE49-F238E27FC236}">
                <a16:creationId xmlns:a16="http://schemas.microsoft.com/office/drawing/2014/main" id="{4ACEE43A-3AE8-431C-485E-D86A87871B60}"/>
              </a:ext>
            </a:extLst>
          </p:cNvPr>
          <p:cNvPicPr>
            <a:picLocks noChangeAspect="1"/>
          </p:cNvPicPr>
          <p:nvPr/>
        </p:nvPicPr>
        <p:blipFill>
          <a:blip r:embed="rId2"/>
          <a:stretch>
            <a:fillRect/>
          </a:stretch>
        </p:blipFill>
        <p:spPr>
          <a:xfrm>
            <a:off x="539552" y="1628800"/>
            <a:ext cx="8064896" cy="4104456"/>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8EF6FFA9-530C-544E-2DBC-7D9D4470DEC6}"/>
              </a:ext>
            </a:extLst>
          </p:cNvPr>
          <p:cNvSpPr>
            <a:spLocks noGrp="1" noChangeArrowheads="1"/>
          </p:cNvSpPr>
          <p:nvPr>
            <p:ph type="title"/>
          </p:nvPr>
        </p:nvSpPr>
        <p:spPr>
          <a:xfrm>
            <a:off x="457200" y="274637"/>
            <a:ext cx="8229600" cy="1210147"/>
          </a:xfrm>
        </p:spPr>
        <p:txBody>
          <a:bodyPr/>
          <a:lstStyle/>
          <a:p>
            <a:r>
              <a:rPr lang="tr-TR" altLang="tr-TR" sz="2800" b="1" dirty="0">
                <a:ea typeface="ＭＳ Ｐゴシック" panose="020B0600070205080204" pitchFamily="34" charset="-128"/>
              </a:rPr>
              <a:t>Kısa vadeli döviz yükümlülükleri </a:t>
            </a:r>
            <a:r>
              <a:rPr lang="tr-TR" altLang="tr-TR" sz="2800" b="1" dirty="0" err="1">
                <a:ea typeface="ＭＳ Ｐゴシック" panose="020B0600070205080204" pitchFamily="34" charset="-128"/>
              </a:rPr>
              <a:t>GSYH’nın</a:t>
            </a:r>
            <a:r>
              <a:rPr lang="tr-TR" altLang="tr-TR" sz="2800" b="1" dirty="0">
                <a:ea typeface="ＭＳ Ｐゴシック" panose="020B0600070205080204" pitchFamily="34" charset="-128"/>
              </a:rPr>
              <a:t> % 20’si civarında. 2001-2008 ve 2018 sonrası benzer </a:t>
            </a:r>
            <a:endParaRPr lang="en-US" altLang="tr-TR" sz="2800" dirty="0">
              <a:ea typeface="ＭＳ Ｐゴシック" panose="020B0600070205080204" pitchFamily="34" charset="-128"/>
            </a:endParaRPr>
          </a:p>
        </p:txBody>
      </p:sp>
      <p:sp>
        <p:nvSpPr>
          <p:cNvPr id="3" name="Footer Placeholder 2">
            <a:extLst>
              <a:ext uri="{FF2B5EF4-FFF2-40B4-BE49-F238E27FC236}">
                <a16:creationId xmlns:a16="http://schemas.microsoft.com/office/drawing/2014/main" id="{C4B06A2A-FBA3-E276-8450-D65C3E48D6C4}"/>
              </a:ext>
            </a:extLst>
          </p:cNvPr>
          <p:cNvSpPr>
            <a:spLocks noGrp="1"/>
          </p:cNvSpPr>
          <p:nvPr>
            <p:ph type="ftr" sz="quarter" idx="11"/>
          </p:nvPr>
        </p:nvSpPr>
        <p:spPr/>
        <p:txBody>
          <a:bodyPr/>
          <a:lstStyle/>
          <a:p>
            <a:pPr>
              <a:defRPr/>
            </a:pPr>
            <a:r>
              <a:rPr lang="en-GB"/>
              <a:t>www.hozyildiz.com</a:t>
            </a:r>
          </a:p>
        </p:txBody>
      </p:sp>
      <p:sp>
        <p:nvSpPr>
          <p:cNvPr id="98307" name="Slide Number Placeholder 3">
            <a:extLst>
              <a:ext uri="{FF2B5EF4-FFF2-40B4-BE49-F238E27FC236}">
                <a16:creationId xmlns:a16="http://schemas.microsoft.com/office/drawing/2014/main" id="{AEF19863-71EB-0649-5CD3-729FADB02E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AC532DF-6AFE-A34D-8E48-3CA462FF82E0}" type="slidenum">
              <a:rPr lang="en-GB" altLang="tr-TR" sz="1400" smtClean="0"/>
              <a:pPr>
                <a:spcBef>
                  <a:spcPct val="0"/>
                </a:spcBef>
                <a:buFontTx/>
                <a:buNone/>
              </a:pPr>
              <a:t>73</a:t>
            </a:fld>
            <a:endParaRPr lang="en-GB" altLang="tr-TR" sz="1400"/>
          </a:p>
        </p:txBody>
      </p:sp>
      <p:pic>
        <p:nvPicPr>
          <p:cNvPr id="4" name="Resim 3">
            <a:extLst>
              <a:ext uri="{FF2B5EF4-FFF2-40B4-BE49-F238E27FC236}">
                <a16:creationId xmlns:a16="http://schemas.microsoft.com/office/drawing/2014/main" id="{CC5632CE-C317-2AB4-E63C-AD8E33DFCEA5}"/>
              </a:ext>
            </a:extLst>
          </p:cNvPr>
          <p:cNvPicPr>
            <a:picLocks noChangeAspect="1"/>
          </p:cNvPicPr>
          <p:nvPr/>
        </p:nvPicPr>
        <p:blipFill>
          <a:blip r:embed="rId2"/>
          <a:stretch>
            <a:fillRect/>
          </a:stretch>
        </p:blipFill>
        <p:spPr>
          <a:xfrm>
            <a:off x="539552" y="1772816"/>
            <a:ext cx="7791363" cy="432048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70D9F1CD-4EA2-D7CF-3B40-98AB8FFE1345}"/>
              </a:ext>
            </a:extLst>
          </p:cNvPr>
          <p:cNvSpPr>
            <a:spLocks noGrp="1" noChangeArrowheads="1"/>
          </p:cNvSpPr>
          <p:nvPr>
            <p:ph type="title"/>
          </p:nvPr>
        </p:nvSpPr>
        <p:spPr/>
        <p:txBody>
          <a:bodyPr/>
          <a:lstStyle/>
          <a:p>
            <a:r>
              <a:rPr lang="en-US" altLang="tr-TR" sz="3200">
                <a:ea typeface="ＭＳ Ｐゴシック" panose="020B0600070205080204" pitchFamily="34" charset="-128"/>
              </a:rPr>
              <a:t>Bizim borsadaki, tahvillerdeki yüksek getiriler onların emeklilerine yarıyor</a:t>
            </a:r>
          </a:p>
        </p:txBody>
      </p:sp>
      <p:sp>
        <p:nvSpPr>
          <p:cNvPr id="4" name="Footer Placeholder 3">
            <a:extLst>
              <a:ext uri="{FF2B5EF4-FFF2-40B4-BE49-F238E27FC236}">
                <a16:creationId xmlns:a16="http://schemas.microsoft.com/office/drawing/2014/main" id="{79BFD7FD-C9EF-E270-18A8-A2B92F7B7E0B}"/>
              </a:ext>
            </a:extLst>
          </p:cNvPr>
          <p:cNvSpPr>
            <a:spLocks noGrp="1"/>
          </p:cNvSpPr>
          <p:nvPr>
            <p:ph type="ftr" sz="quarter" idx="11"/>
          </p:nvPr>
        </p:nvSpPr>
        <p:spPr/>
        <p:txBody>
          <a:bodyPr/>
          <a:lstStyle/>
          <a:p>
            <a:pPr>
              <a:defRPr/>
            </a:pPr>
            <a:r>
              <a:rPr lang="pl-PL"/>
              <a:t>www.hozyildiz.com</a:t>
            </a:r>
            <a:endParaRPr lang="tr-TR"/>
          </a:p>
        </p:txBody>
      </p:sp>
      <p:sp>
        <p:nvSpPr>
          <p:cNvPr id="99331" name="Slide Number Placeholder 4">
            <a:extLst>
              <a:ext uri="{FF2B5EF4-FFF2-40B4-BE49-F238E27FC236}">
                <a16:creationId xmlns:a16="http://schemas.microsoft.com/office/drawing/2014/main" id="{8D4721D0-5DCA-87B2-B28B-3F10CB553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B8D9F2-03EC-444E-9412-7CD1C9360ACB}" type="slidenum">
              <a:rPr lang="tr-TR" altLang="tr-TR" sz="1400" smtClean="0"/>
              <a:pPr>
                <a:spcBef>
                  <a:spcPct val="0"/>
                </a:spcBef>
                <a:buFontTx/>
                <a:buNone/>
              </a:pPr>
              <a:t>74</a:t>
            </a:fld>
            <a:endParaRPr lang="tr-TR" altLang="tr-TR" sz="1400"/>
          </a:p>
        </p:txBody>
      </p:sp>
      <p:pic>
        <p:nvPicPr>
          <p:cNvPr id="99332" name="Picture 1">
            <a:extLst>
              <a:ext uri="{FF2B5EF4-FFF2-40B4-BE49-F238E27FC236}">
                <a16:creationId xmlns:a16="http://schemas.microsoft.com/office/drawing/2014/main" id="{D04AE835-226A-B069-027A-FF1FCE9854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44675"/>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658457E7-76A0-687D-809E-0570192605C3}"/>
              </a:ext>
            </a:extLst>
          </p:cNvPr>
          <p:cNvSpPr>
            <a:spLocks noGrp="1" noChangeArrowheads="1"/>
          </p:cNvSpPr>
          <p:nvPr>
            <p:ph type="title"/>
          </p:nvPr>
        </p:nvSpPr>
        <p:spPr>
          <a:xfrm>
            <a:off x="457200" y="274638"/>
            <a:ext cx="8229600" cy="777875"/>
          </a:xfrm>
        </p:spPr>
        <p:txBody>
          <a:bodyPr/>
          <a:lstStyle/>
          <a:p>
            <a:r>
              <a:rPr lang="en-US" altLang="tr-TR" sz="2800">
                <a:ea typeface="ＭＳ Ｐゴシック" panose="020B0600070205080204" pitchFamily="34" charset="-128"/>
              </a:rPr>
              <a:t>GETİRİLER FARKLI, DOLAR KAZANÇLI</a:t>
            </a:r>
          </a:p>
        </p:txBody>
      </p:sp>
      <p:sp>
        <p:nvSpPr>
          <p:cNvPr id="100354" name="Slide Number Placeholder 2">
            <a:extLst>
              <a:ext uri="{FF2B5EF4-FFF2-40B4-BE49-F238E27FC236}">
                <a16:creationId xmlns:a16="http://schemas.microsoft.com/office/drawing/2014/main" id="{ED4A043D-D164-A51C-3B29-8A8E309B6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34890C-E737-3E43-8714-F2A3F7BF1CD4}" type="slidenum">
              <a:rPr lang="en-GB" altLang="tr-TR" sz="1400" smtClean="0"/>
              <a:pPr>
                <a:spcBef>
                  <a:spcPct val="0"/>
                </a:spcBef>
                <a:buFontTx/>
                <a:buNone/>
              </a:pPr>
              <a:t>75</a:t>
            </a:fld>
            <a:endParaRPr lang="en-GB" altLang="tr-TR" sz="1400"/>
          </a:p>
        </p:txBody>
      </p:sp>
      <p:graphicFrame>
        <p:nvGraphicFramePr>
          <p:cNvPr id="4" name="Table 3">
            <a:extLst>
              <a:ext uri="{FF2B5EF4-FFF2-40B4-BE49-F238E27FC236}">
                <a16:creationId xmlns:a16="http://schemas.microsoft.com/office/drawing/2014/main" id="{BB3E172C-83D8-3952-A4DE-C3C62648A465}"/>
              </a:ext>
            </a:extLst>
          </p:cNvPr>
          <p:cNvGraphicFramePr>
            <a:graphicFrameLocks noGrp="1"/>
          </p:cNvGraphicFramePr>
          <p:nvPr/>
        </p:nvGraphicFramePr>
        <p:xfrm>
          <a:off x="539750" y="1052513"/>
          <a:ext cx="8208963" cy="4699000"/>
        </p:xfrm>
        <a:graphic>
          <a:graphicData uri="http://schemas.openxmlformats.org/drawingml/2006/table">
            <a:tbl>
              <a:tblPr/>
              <a:tblGrid>
                <a:gridCol w="4103688">
                  <a:extLst>
                    <a:ext uri="{9D8B030D-6E8A-4147-A177-3AD203B41FA5}">
                      <a16:colId xmlns:a16="http://schemas.microsoft.com/office/drawing/2014/main" val="20000"/>
                    </a:ext>
                  </a:extLst>
                </a:gridCol>
                <a:gridCol w="1944687">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tblGrid>
              <a:tr h="64770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Arial"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pitchFamily="34" charset="0"/>
                          <a:ea typeface="ＭＳ Ｐゴシック" pitchFamily="34" charset="-128"/>
                        </a:rPr>
                        <a:t>(Kaynak: M. Eğilmez)</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TÜRK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AMERİKALI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(DOLAR)</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Yılbaşı ve yılsonu dolar kuru</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 USD = 1,8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 USD = 1,8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Söz konusu tutar</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55,6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Mevduat olarak yatırılan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100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3"/>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Arial" pitchFamily="34" charset="0"/>
                          <a:ea typeface="ＭＳ Ｐゴシック" pitchFamily="34" charset="-128"/>
                        </a:rPr>
                        <a:t>Nominal faiz</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10</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10</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Nominal faiz geliri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 TL</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5"/>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Nominal faizden GV stopajı</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15</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15</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Net nominal faiz geliri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8,5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4,7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7"/>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Toplam getiri</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108,5 TL</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60,3 USD</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ＭＳ Ｐゴシック" pitchFamily="34" charset="-128"/>
                        </a:rPr>
                        <a:t>İlgili ülkedeki enflasyon</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7</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2</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9"/>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a:ln>
                            <a:noFill/>
                          </a:ln>
                          <a:solidFill>
                            <a:srgbClr val="000000"/>
                          </a:solidFill>
                          <a:effectLst/>
                          <a:latin typeface="Arial" pitchFamily="34" charset="0"/>
                          <a:ea typeface="ＭＳ Ｐゴシック" pitchFamily="34" charset="-128"/>
                        </a:rPr>
                        <a:t>Reel faiz</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1,4</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 6,4</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5" name="Footer Placeholder 4">
            <a:extLst>
              <a:ext uri="{FF2B5EF4-FFF2-40B4-BE49-F238E27FC236}">
                <a16:creationId xmlns:a16="http://schemas.microsoft.com/office/drawing/2014/main" id="{F96C3003-C4AC-18B5-E34A-B9A8ED6AF621}"/>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29D5556E-2C60-1C03-1F70-195A12A3D997}"/>
              </a:ext>
            </a:extLst>
          </p:cNvPr>
          <p:cNvSpPr>
            <a:spLocks noGrp="1" noChangeArrowheads="1"/>
          </p:cNvSpPr>
          <p:nvPr>
            <p:ph type="title"/>
          </p:nvPr>
        </p:nvSpPr>
        <p:spPr>
          <a:xfrm>
            <a:off x="457200" y="274638"/>
            <a:ext cx="8229600" cy="850900"/>
          </a:xfrm>
        </p:spPr>
        <p:txBody>
          <a:bodyPr/>
          <a:lstStyle/>
          <a:p>
            <a:r>
              <a:rPr lang="tr-TR" altLang="tr-TR" sz="3200">
                <a:ea typeface="ＭＳ Ｐゴシック" panose="020B0600070205080204" pitchFamily="34" charset="-128"/>
              </a:rPr>
              <a:t>Fasit daire</a:t>
            </a:r>
          </a:p>
        </p:txBody>
      </p:sp>
      <p:sp>
        <p:nvSpPr>
          <p:cNvPr id="3" name="Footer Placeholder 2">
            <a:extLst>
              <a:ext uri="{FF2B5EF4-FFF2-40B4-BE49-F238E27FC236}">
                <a16:creationId xmlns:a16="http://schemas.microsoft.com/office/drawing/2014/main" id="{8C0E5432-2867-A139-31FE-03BDB1C980ED}"/>
              </a:ext>
            </a:extLst>
          </p:cNvPr>
          <p:cNvSpPr>
            <a:spLocks noGrp="1"/>
          </p:cNvSpPr>
          <p:nvPr>
            <p:ph type="ftr" sz="quarter" idx="11"/>
          </p:nvPr>
        </p:nvSpPr>
        <p:spPr/>
        <p:txBody>
          <a:bodyPr/>
          <a:lstStyle/>
          <a:p>
            <a:pPr>
              <a:defRPr/>
            </a:pPr>
            <a:r>
              <a:rPr lang="en-GB"/>
              <a:t>www.hozyildiz.com</a:t>
            </a:r>
          </a:p>
        </p:txBody>
      </p:sp>
      <p:sp>
        <p:nvSpPr>
          <p:cNvPr id="102403" name="Slide Number Placeholder 3">
            <a:extLst>
              <a:ext uri="{FF2B5EF4-FFF2-40B4-BE49-F238E27FC236}">
                <a16:creationId xmlns:a16="http://schemas.microsoft.com/office/drawing/2014/main" id="{C7D08B99-D620-1E56-A046-A6601027A0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18CAFDD-400A-554C-8E2B-E571EC9A1D6C}" type="slidenum">
              <a:rPr lang="en-GB" altLang="tr-TR" sz="1400" smtClean="0"/>
              <a:pPr>
                <a:spcBef>
                  <a:spcPct val="0"/>
                </a:spcBef>
                <a:buFontTx/>
                <a:buNone/>
              </a:pPr>
              <a:t>76</a:t>
            </a:fld>
            <a:endParaRPr lang="en-GB" altLang="tr-TR" sz="1400"/>
          </a:p>
        </p:txBody>
      </p:sp>
      <p:pic>
        <p:nvPicPr>
          <p:cNvPr id="102404" name="Picture 2">
            <a:extLst>
              <a:ext uri="{FF2B5EF4-FFF2-40B4-BE49-F238E27FC236}">
                <a16:creationId xmlns:a16="http://schemas.microsoft.com/office/drawing/2014/main" id="{C67BCE2B-883B-AB36-A6B6-D44F7FEAF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80645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4 Slayt Numarası Yer Tutucusu">
            <a:extLst>
              <a:ext uri="{FF2B5EF4-FFF2-40B4-BE49-F238E27FC236}">
                <a16:creationId xmlns:a16="http://schemas.microsoft.com/office/drawing/2014/main" id="{B0F19321-214B-23A7-1E9A-78DCD5C4FC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00F65A2-C92B-B24A-89C0-149BE7A5B21F}" type="slidenum">
              <a:rPr lang="en-GB" altLang="tr-TR" sz="1400" smtClean="0"/>
              <a:pPr>
                <a:spcBef>
                  <a:spcPct val="0"/>
                </a:spcBef>
                <a:buFontTx/>
                <a:buNone/>
              </a:pPr>
              <a:t>77</a:t>
            </a:fld>
            <a:endParaRPr lang="en-GB" altLang="tr-TR" sz="1400"/>
          </a:p>
        </p:txBody>
      </p:sp>
      <p:sp>
        <p:nvSpPr>
          <p:cNvPr id="103426" name="Rectangle 2">
            <a:extLst>
              <a:ext uri="{FF2B5EF4-FFF2-40B4-BE49-F238E27FC236}">
                <a16:creationId xmlns:a16="http://schemas.microsoft.com/office/drawing/2014/main" id="{AAFD735B-E342-7CAF-32F6-1F9E614618E5}"/>
              </a:ext>
            </a:extLst>
          </p:cNvPr>
          <p:cNvSpPr>
            <a:spLocks noGrp="1" noChangeArrowheads="1"/>
          </p:cNvSpPr>
          <p:nvPr>
            <p:ph type="title"/>
          </p:nvPr>
        </p:nvSpPr>
        <p:spPr>
          <a:xfrm>
            <a:off x="457200" y="274638"/>
            <a:ext cx="8229600" cy="457200"/>
          </a:xfrm>
        </p:spPr>
        <p:txBody>
          <a:bodyPr/>
          <a:lstStyle/>
          <a:p>
            <a:pPr eaLnBrk="1" hangingPunct="1"/>
            <a:r>
              <a:rPr lang="tr-TR" altLang="tr-TR" sz="2400" b="1">
                <a:ea typeface="ＭＳ Ｐゴシック" panose="020B0600070205080204" pitchFamily="34" charset="-128"/>
              </a:rPr>
              <a:t>Bilanço krizlerinin anatomisi</a:t>
            </a:r>
            <a:endParaRPr lang="en-US" altLang="tr-TR" sz="2400" b="1">
              <a:ea typeface="ＭＳ Ｐゴシック" panose="020B0600070205080204" pitchFamily="34" charset="-128"/>
            </a:endParaRPr>
          </a:p>
        </p:txBody>
      </p:sp>
      <p:sp>
        <p:nvSpPr>
          <p:cNvPr id="103427" name="Rectangle 3">
            <a:extLst>
              <a:ext uri="{FF2B5EF4-FFF2-40B4-BE49-F238E27FC236}">
                <a16:creationId xmlns:a16="http://schemas.microsoft.com/office/drawing/2014/main" id="{DEF30DE1-3581-33F4-7817-8E45851D2ACB}"/>
              </a:ext>
            </a:extLst>
          </p:cNvPr>
          <p:cNvSpPr>
            <a:spLocks noChangeArrowheads="1"/>
          </p:cNvSpPr>
          <p:nvPr/>
        </p:nvSpPr>
        <p:spPr bwMode="auto">
          <a:xfrm>
            <a:off x="2971800" y="1219200"/>
            <a:ext cx="2362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Yerli paranın </a:t>
            </a:r>
          </a:p>
          <a:p>
            <a:pPr algn="ctr" eaLnBrk="1" hangingPunct="1">
              <a:spcBef>
                <a:spcPct val="0"/>
              </a:spcBef>
              <a:buFontTx/>
              <a:buNone/>
            </a:pPr>
            <a:r>
              <a:rPr lang="tr-TR" altLang="tr-TR" sz="2400">
                <a:latin typeface="Times New Roman" panose="02020603050405020304" pitchFamily="18" charset="0"/>
              </a:rPr>
              <a:t>değer kaybı</a:t>
            </a:r>
            <a:endParaRPr lang="en-US" altLang="tr-TR" sz="2400">
              <a:latin typeface="Times New Roman" panose="02020603050405020304" pitchFamily="18" charset="0"/>
            </a:endParaRPr>
          </a:p>
        </p:txBody>
      </p:sp>
      <p:sp>
        <p:nvSpPr>
          <p:cNvPr id="103428" name="Rectangle 4">
            <a:extLst>
              <a:ext uri="{FF2B5EF4-FFF2-40B4-BE49-F238E27FC236}">
                <a16:creationId xmlns:a16="http://schemas.microsoft.com/office/drawing/2014/main" id="{BE73F25E-77FD-CC1A-8388-57C748EC01EF}"/>
              </a:ext>
            </a:extLst>
          </p:cNvPr>
          <p:cNvSpPr>
            <a:spLocks noChangeArrowheads="1"/>
          </p:cNvSpPr>
          <p:nvPr/>
        </p:nvSpPr>
        <p:spPr bwMode="auto">
          <a:xfrm>
            <a:off x="381000" y="2895600"/>
            <a:ext cx="25908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Sermaye akımlarının</a:t>
            </a:r>
          </a:p>
          <a:p>
            <a:pPr algn="ctr" eaLnBrk="1" hangingPunct="1">
              <a:spcBef>
                <a:spcPct val="0"/>
              </a:spcBef>
              <a:buFontTx/>
              <a:buNone/>
            </a:pPr>
            <a:r>
              <a:rPr lang="tr-TR" altLang="tr-TR" sz="2400">
                <a:latin typeface="Times New Roman" panose="02020603050405020304" pitchFamily="18" charset="0"/>
              </a:rPr>
              <a:t>Yönü değişir</a:t>
            </a:r>
            <a:endParaRPr lang="en-US" altLang="tr-TR" sz="2400">
              <a:latin typeface="Times New Roman" panose="02020603050405020304" pitchFamily="18" charset="0"/>
            </a:endParaRPr>
          </a:p>
        </p:txBody>
      </p:sp>
      <p:sp>
        <p:nvSpPr>
          <p:cNvPr id="103429" name="Rectangle 5">
            <a:extLst>
              <a:ext uri="{FF2B5EF4-FFF2-40B4-BE49-F238E27FC236}">
                <a16:creationId xmlns:a16="http://schemas.microsoft.com/office/drawing/2014/main" id="{A67D1EFF-5E31-BFD9-57A5-222E13FECDAB}"/>
              </a:ext>
            </a:extLst>
          </p:cNvPr>
          <p:cNvSpPr>
            <a:spLocks noChangeArrowheads="1"/>
          </p:cNvSpPr>
          <p:nvPr/>
        </p:nvSpPr>
        <p:spPr bwMode="auto">
          <a:xfrm>
            <a:off x="6172200" y="2895600"/>
            <a:ext cx="2133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Faizler artar</a:t>
            </a:r>
            <a:endParaRPr lang="en-US" altLang="tr-TR" sz="2400">
              <a:latin typeface="Times New Roman" panose="02020603050405020304" pitchFamily="18" charset="0"/>
            </a:endParaRPr>
          </a:p>
        </p:txBody>
      </p:sp>
      <p:sp>
        <p:nvSpPr>
          <p:cNvPr id="103430" name="Rectangle 6">
            <a:extLst>
              <a:ext uri="{FF2B5EF4-FFF2-40B4-BE49-F238E27FC236}">
                <a16:creationId xmlns:a16="http://schemas.microsoft.com/office/drawing/2014/main" id="{BE56BF71-4E02-2D4B-FDB2-E2D2DC0FC697}"/>
              </a:ext>
            </a:extLst>
          </p:cNvPr>
          <p:cNvSpPr>
            <a:spLocks noChangeArrowheads="1"/>
          </p:cNvSpPr>
          <p:nvPr/>
        </p:nvSpPr>
        <p:spPr bwMode="auto">
          <a:xfrm>
            <a:off x="1752600" y="4495800"/>
            <a:ext cx="6324600" cy="19812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1" name="Oval 7">
            <a:extLst>
              <a:ext uri="{FF2B5EF4-FFF2-40B4-BE49-F238E27FC236}">
                <a16:creationId xmlns:a16="http://schemas.microsoft.com/office/drawing/2014/main" id="{68C0B314-CF61-105C-6E44-8F5EC8D5890C}"/>
              </a:ext>
            </a:extLst>
          </p:cNvPr>
          <p:cNvSpPr>
            <a:spLocks noChangeArrowheads="1"/>
          </p:cNvSpPr>
          <p:nvPr/>
        </p:nvSpPr>
        <p:spPr bwMode="auto">
          <a:xfrm>
            <a:off x="2133600" y="4572000"/>
            <a:ext cx="1447800" cy="9906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Kamu</a:t>
            </a:r>
            <a:endParaRPr lang="en-US" altLang="tr-TR" sz="2400">
              <a:latin typeface="Times New Roman" panose="02020603050405020304" pitchFamily="18" charset="0"/>
            </a:endParaRPr>
          </a:p>
        </p:txBody>
      </p:sp>
      <p:sp>
        <p:nvSpPr>
          <p:cNvPr id="103432" name="Oval 8">
            <a:extLst>
              <a:ext uri="{FF2B5EF4-FFF2-40B4-BE49-F238E27FC236}">
                <a16:creationId xmlns:a16="http://schemas.microsoft.com/office/drawing/2014/main" id="{CF601BF9-2CB3-20EF-603A-D9D7185FAC36}"/>
              </a:ext>
            </a:extLst>
          </p:cNvPr>
          <p:cNvSpPr>
            <a:spLocks noChangeArrowheads="1"/>
          </p:cNvSpPr>
          <p:nvPr/>
        </p:nvSpPr>
        <p:spPr bwMode="auto">
          <a:xfrm>
            <a:off x="4114800" y="4572000"/>
            <a:ext cx="1447800" cy="9906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Bankalar</a:t>
            </a:r>
            <a:endParaRPr lang="en-US" altLang="tr-TR" sz="2400">
              <a:latin typeface="Times New Roman" panose="02020603050405020304" pitchFamily="18" charset="0"/>
            </a:endParaRPr>
          </a:p>
        </p:txBody>
      </p:sp>
      <p:sp>
        <p:nvSpPr>
          <p:cNvPr id="103433" name="Oval 9">
            <a:extLst>
              <a:ext uri="{FF2B5EF4-FFF2-40B4-BE49-F238E27FC236}">
                <a16:creationId xmlns:a16="http://schemas.microsoft.com/office/drawing/2014/main" id="{B4DE988A-D31B-B3DB-A3E6-1AA664C58E94}"/>
              </a:ext>
            </a:extLst>
          </p:cNvPr>
          <p:cNvSpPr>
            <a:spLocks noChangeArrowheads="1"/>
          </p:cNvSpPr>
          <p:nvPr/>
        </p:nvSpPr>
        <p:spPr bwMode="auto">
          <a:xfrm>
            <a:off x="5943600" y="4572000"/>
            <a:ext cx="1676400" cy="1143000"/>
          </a:xfrm>
          <a:prstGeom prst="ellipse">
            <a:avLst/>
          </a:prstGeom>
          <a:solidFill>
            <a:srgbClr val="66CC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400">
                <a:latin typeface="Times New Roman" panose="02020603050405020304" pitchFamily="18" charset="0"/>
              </a:rPr>
              <a:t>Şirketler ve</a:t>
            </a:r>
          </a:p>
          <a:p>
            <a:pPr algn="ctr" eaLnBrk="1" hangingPunct="1">
              <a:spcBef>
                <a:spcPct val="0"/>
              </a:spcBef>
              <a:buFontTx/>
              <a:buNone/>
            </a:pPr>
            <a:r>
              <a:rPr lang="tr-TR" altLang="tr-TR" sz="2400">
                <a:latin typeface="Times New Roman" panose="02020603050405020304" pitchFamily="18" charset="0"/>
              </a:rPr>
              <a:t>Hane halkı</a:t>
            </a:r>
            <a:endParaRPr lang="en-US" altLang="tr-TR" sz="2400">
              <a:latin typeface="Times New Roman" panose="02020603050405020304" pitchFamily="18" charset="0"/>
            </a:endParaRPr>
          </a:p>
        </p:txBody>
      </p:sp>
      <p:sp>
        <p:nvSpPr>
          <p:cNvPr id="103434" name="AutoShape 10">
            <a:extLst>
              <a:ext uri="{FF2B5EF4-FFF2-40B4-BE49-F238E27FC236}">
                <a16:creationId xmlns:a16="http://schemas.microsoft.com/office/drawing/2014/main" id="{7915C73B-4507-879C-BA67-9E7BE1E5E6D9}"/>
              </a:ext>
            </a:extLst>
          </p:cNvPr>
          <p:cNvSpPr>
            <a:spLocks noChangeArrowheads="1"/>
          </p:cNvSpPr>
          <p:nvPr/>
        </p:nvSpPr>
        <p:spPr bwMode="auto">
          <a:xfrm>
            <a:off x="3581400" y="5105400"/>
            <a:ext cx="609600" cy="76200"/>
          </a:xfrm>
          <a:prstGeom prst="leftRightArrow">
            <a:avLst>
              <a:gd name="adj1" fmla="val 50000"/>
              <a:gd name="adj2" fmla="val 16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5" name="AutoShape 11">
            <a:extLst>
              <a:ext uri="{FF2B5EF4-FFF2-40B4-BE49-F238E27FC236}">
                <a16:creationId xmlns:a16="http://schemas.microsoft.com/office/drawing/2014/main" id="{D932E174-D413-7EC0-12CC-769265393A96}"/>
              </a:ext>
            </a:extLst>
          </p:cNvPr>
          <p:cNvSpPr>
            <a:spLocks noChangeArrowheads="1"/>
          </p:cNvSpPr>
          <p:nvPr/>
        </p:nvSpPr>
        <p:spPr bwMode="auto">
          <a:xfrm>
            <a:off x="5562600" y="5029200"/>
            <a:ext cx="457200" cy="76200"/>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36" name="Line 12">
            <a:extLst>
              <a:ext uri="{FF2B5EF4-FFF2-40B4-BE49-F238E27FC236}">
                <a16:creationId xmlns:a16="http://schemas.microsoft.com/office/drawing/2014/main" id="{312AC18C-7C54-423A-9A7F-C16D782EA6F1}"/>
              </a:ext>
            </a:extLst>
          </p:cNvPr>
          <p:cNvSpPr>
            <a:spLocks noChangeShapeType="1"/>
          </p:cNvSpPr>
          <p:nvPr/>
        </p:nvSpPr>
        <p:spPr bwMode="auto">
          <a:xfrm>
            <a:off x="5334000" y="1524000"/>
            <a:ext cx="21336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7" name="Line 13">
            <a:extLst>
              <a:ext uri="{FF2B5EF4-FFF2-40B4-BE49-F238E27FC236}">
                <a16:creationId xmlns:a16="http://schemas.microsoft.com/office/drawing/2014/main" id="{2FF61641-6BD4-D689-03AD-3B52593E7873}"/>
              </a:ext>
            </a:extLst>
          </p:cNvPr>
          <p:cNvSpPr>
            <a:spLocks noChangeShapeType="1"/>
          </p:cNvSpPr>
          <p:nvPr/>
        </p:nvSpPr>
        <p:spPr bwMode="auto">
          <a:xfrm flipH="1" flipV="1">
            <a:off x="1676400" y="3657600"/>
            <a:ext cx="1066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8" name="Line 14">
            <a:extLst>
              <a:ext uri="{FF2B5EF4-FFF2-40B4-BE49-F238E27FC236}">
                <a16:creationId xmlns:a16="http://schemas.microsoft.com/office/drawing/2014/main" id="{7CF5F1A8-5B21-E66E-095A-C07E9929BA8C}"/>
              </a:ext>
            </a:extLst>
          </p:cNvPr>
          <p:cNvSpPr>
            <a:spLocks noChangeShapeType="1"/>
          </p:cNvSpPr>
          <p:nvPr/>
        </p:nvSpPr>
        <p:spPr bwMode="auto">
          <a:xfrm flipV="1">
            <a:off x="1295400" y="1600200"/>
            <a:ext cx="1600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3439" name="AutoShape 15">
            <a:extLst>
              <a:ext uri="{FF2B5EF4-FFF2-40B4-BE49-F238E27FC236}">
                <a16:creationId xmlns:a16="http://schemas.microsoft.com/office/drawing/2014/main" id="{7E68A0D9-B4B3-E3BE-ADCA-5AED8E35BE06}"/>
              </a:ext>
            </a:extLst>
          </p:cNvPr>
          <p:cNvSpPr>
            <a:spLocks noChangeArrowheads="1"/>
          </p:cNvSpPr>
          <p:nvPr/>
        </p:nvSpPr>
        <p:spPr bwMode="auto">
          <a:xfrm>
            <a:off x="4343400" y="1981200"/>
            <a:ext cx="228600" cy="2438400"/>
          </a:xfrm>
          <a:prstGeom prst="downArrow">
            <a:avLst>
              <a:gd name="adj1" fmla="val 50000"/>
              <a:gd name="adj2" fmla="val 266667"/>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0" name="AutoShape 16">
            <a:extLst>
              <a:ext uri="{FF2B5EF4-FFF2-40B4-BE49-F238E27FC236}">
                <a16:creationId xmlns:a16="http://schemas.microsoft.com/office/drawing/2014/main" id="{AE4915F1-6495-2778-6215-6B596FC35F35}"/>
              </a:ext>
            </a:extLst>
          </p:cNvPr>
          <p:cNvSpPr>
            <a:spLocks noChangeArrowheads="1"/>
          </p:cNvSpPr>
          <p:nvPr/>
        </p:nvSpPr>
        <p:spPr bwMode="auto">
          <a:xfrm>
            <a:off x="6553200" y="3733800"/>
            <a:ext cx="533400" cy="762000"/>
          </a:xfrm>
          <a:prstGeom prst="downArrow">
            <a:avLst>
              <a:gd name="adj1" fmla="val 50000"/>
              <a:gd name="adj2" fmla="val 35714"/>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1" name="AutoShape 17">
            <a:extLst>
              <a:ext uri="{FF2B5EF4-FFF2-40B4-BE49-F238E27FC236}">
                <a16:creationId xmlns:a16="http://schemas.microsoft.com/office/drawing/2014/main" id="{BB765A6E-EE93-022D-2078-FCA603284337}"/>
              </a:ext>
            </a:extLst>
          </p:cNvPr>
          <p:cNvSpPr>
            <a:spLocks noChangeArrowheads="1"/>
          </p:cNvSpPr>
          <p:nvPr/>
        </p:nvSpPr>
        <p:spPr bwMode="auto">
          <a:xfrm>
            <a:off x="2133600" y="3733800"/>
            <a:ext cx="228600" cy="685800"/>
          </a:xfrm>
          <a:prstGeom prst="downArrow">
            <a:avLst>
              <a:gd name="adj1" fmla="val 50000"/>
              <a:gd name="adj2" fmla="val 75000"/>
            </a:avLst>
          </a:prstGeom>
          <a:solidFill>
            <a:srgbClr val="FF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endParaRPr>
          </a:p>
        </p:txBody>
      </p:sp>
      <p:sp>
        <p:nvSpPr>
          <p:cNvPr id="103442" name="Text Box 18">
            <a:extLst>
              <a:ext uri="{FF2B5EF4-FFF2-40B4-BE49-F238E27FC236}">
                <a16:creationId xmlns:a16="http://schemas.microsoft.com/office/drawing/2014/main" id="{BA9BB86A-F2A7-932F-D91C-0F2D6F549572}"/>
              </a:ext>
            </a:extLst>
          </p:cNvPr>
          <p:cNvSpPr txBox="1">
            <a:spLocks noChangeArrowheads="1"/>
          </p:cNvSpPr>
          <p:nvPr/>
        </p:nvSpPr>
        <p:spPr bwMode="auto">
          <a:xfrm>
            <a:off x="6400800" y="1676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800" b="1">
                <a:latin typeface="Times New Roman" panose="02020603050405020304" pitchFamily="18" charset="0"/>
              </a:rPr>
              <a:t>Kuru stabilize etme girişimleri</a:t>
            </a:r>
            <a:endParaRPr lang="en-US" altLang="tr-TR" sz="1800" b="1">
              <a:latin typeface="Times New Roman" panose="02020603050405020304" pitchFamily="18" charset="0"/>
            </a:endParaRPr>
          </a:p>
        </p:txBody>
      </p:sp>
      <p:sp>
        <p:nvSpPr>
          <p:cNvPr id="103443" name="Text Box 19">
            <a:extLst>
              <a:ext uri="{FF2B5EF4-FFF2-40B4-BE49-F238E27FC236}">
                <a16:creationId xmlns:a16="http://schemas.microsoft.com/office/drawing/2014/main" id="{0681402B-D91F-D3B9-DFA2-0480E5738209}"/>
              </a:ext>
            </a:extLst>
          </p:cNvPr>
          <p:cNvSpPr txBox="1">
            <a:spLocks noChangeArrowheads="1"/>
          </p:cNvSpPr>
          <p:nvPr/>
        </p:nvSpPr>
        <p:spPr bwMode="auto">
          <a:xfrm>
            <a:off x="7086600" y="3810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2400">
                <a:latin typeface="Times New Roman" panose="02020603050405020304" pitchFamily="18" charset="0"/>
              </a:rPr>
              <a:t>Faiz şoku</a:t>
            </a:r>
            <a:endParaRPr lang="en-US" altLang="tr-TR" sz="2400">
              <a:latin typeface="Times New Roman" panose="02020603050405020304" pitchFamily="18" charset="0"/>
            </a:endParaRPr>
          </a:p>
        </p:txBody>
      </p:sp>
      <p:sp>
        <p:nvSpPr>
          <p:cNvPr id="103444" name="Text Box 20">
            <a:extLst>
              <a:ext uri="{FF2B5EF4-FFF2-40B4-BE49-F238E27FC236}">
                <a16:creationId xmlns:a16="http://schemas.microsoft.com/office/drawing/2014/main" id="{4E656576-E25D-4AE8-BB2B-7801CC809AB5}"/>
              </a:ext>
            </a:extLst>
          </p:cNvPr>
          <p:cNvSpPr txBox="1">
            <a:spLocks noChangeArrowheads="1"/>
          </p:cNvSpPr>
          <p:nvPr/>
        </p:nvSpPr>
        <p:spPr bwMode="auto">
          <a:xfrm>
            <a:off x="4022725" y="560387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2400">
                <a:latin typeface="Times New Roman" panose="02020603050405020304" pitchFamily="18" charset="0"/>
              </a:rPr>
              <a:t>Bütçeye etkiler</a:t>
            </a:r>
            <a:endParaRPr lang="en-US" altLang="tr-TR" sz="2400">
              <a:latin typeface="Times New Roman" panose="02020603050405020304" pitchFamily="18" charset="0"/>
            </a:endParaRPr>
          </a:p>
        </p:txBody>
      </p:sp>
      <p:cxnSp>
        <p:nvCxnSpPr>
          <p:cNvPr id="103445" name="AutoShape 21">
            <a:extLst>
              <a:ext uri="{FF2B5EF4-FFF2-40B4-BE49-F238E27FC236}">
                <a16:creationId xmlns:a16="http://schemas.microsoft.com/office/drawing/2014/main" id="{706365DE-FA54-8DE9-A30A-BB88B92B29FA}"/>
              </a:ext>
            </a:extLst>
          </p:cNvPr>
          <p:cNvCxnSpPr>
            <a:cxnSpLocks noChangeShapeType="1"/>
            <a:stCxn id="103431" idx="4"/>
            <a:endCxn id="103433" idx="4"/>
          </p:cNvCxnSpPr>
          <p:nvPr/>
        </p:nvCxnSpPr>
        <p:spPr bwMode="auto">
          <a:xfrm rot="16200000" flipH="1">
            <a:off x="4743450" y="3676650"/>
            <a:ext cx="152400" cy="3924300"/>
          </a:xfrm>
          <a:prstGeom prst="bentConnector3">
            <a:avLst>
              <a:gd name="adj1" fmla="val 2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3446" name="Text Box 22">
            <a:extLst>
              <a:ext uri="{FF2B5EF4-FFF2-40B4-BE49-F238E27FC236}">
                <a16:creationId xmlns:a16="http://schemas.microsoft.com/office/drawing/2014/main" id="{02A9B868-3349-9D3F-7D94-B8BFF5D43977}"/>
              </a:ext>
            </a:extLst>
          </p:cNvPr>
          <p:cNvSpPr txBox="1">
            <a:spLocks noChangeArrowheads="1"/>
          </p:cNvSpPr>
          <p:nvPr/>
        </p:nvSpPr>
        <p:spPr bwMode="auto">
          <a:xfrm>
            <a:off x="2384425" y="3802063"/>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600" b="1">
                <a:latin typeface="Times New Roman" panose="02020603050405020304" pitchFamily="18" charset="0"/>
              </a:rPr>
              <a:t>Rollover-şoku</a:t>
            </a:r>
            <a:endParaRPr lang="en-US" altLang="tr-TR" sz="1600" b="1">
              <a:latin typeface="Times New Roman" panose="02020603050405020304" pitchFamily="18" charset="0"/>
            </a:endParaRPr>
          </a:p>
        </p:txBody>
      </p:sp>
      <p:sp>
        <p:nvSpPr>
          <p:cNvPr id="103447" name="Text Box 23">
            <a:extLst>
              <a:ext uri="{FF2B5EF4-FFF2-40B4-BE49-F238E27FC236}">
                <a16:creationId xmlns:a16="http://schemas.microsoft.com/office/drawing/2014/main" id="{2B5C1557-FE5D-8D5D-C801-558EDD523F8B}"/>
              </a:ext>
            </a:extLst>
          </p:cNvPr>
          <p:cNvSpPr txBox="1">
            <a:spLocks noChangeArrowheads="1"/>
          </p:cNvSpPr>
          <p:nvPr/>
        </p:nvSpPr>
        <p:spPr bwMode="auto">
          <a:xfrm>
            <a:off x="609600" y="3810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tr-TR" altLang="tr-TR" sz="1600" b="1">
                <a:latin typeface="Times New Roman" panose="02020603050405020304" pitchFamily="18" charset="0"/>
              </a:rPr>
              <a:t>Güven kaybı</a:t>
            </a:r>
            <a:endParaRPr lang="en-US" altLang="tr-TR" sz="1600" b="1">
              <a:latin typeface="Times New Roman" panose="02020603050405020304" pitchFamily="18" charset="0"/>
            </a:endParaRPr>
          </a:p>
        </p:txBody>
      </p:sp>
      <p:sp>
        <p:nvSpPr>
          <p:cNvPr id="103448" name="Text Box 24">
            <a:extLst>
              <a:ext uri="{FF2B5EF4-FFF2-40B4-BE49-F238E27FC236}">
                <a16:creationId xmlns:a16="http://schemas.microsoft.com/office/drawing/2014/main" id="{87F302E6-F963-463B-6CAC-A808AF891127}"/>
              </a:ext>
            </a:extLst>
          </p:cNvPr>
          <p:cNvSpPr txBox="1">
            <a:spLocks noChangeArrowheads="1"/>
          </p:cNvSpPr>
          <p:nvPr/>
        </p:nvSpPr>
        <p:spPr bwMode="auto">
          <a:xfrm>
            <a:off x="4572000" y="27432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tr-TR" altLang="tr-TR" sz="1400" b="1">
                <a:latin typeface="Times New Roman" panose="02020603050405020304" pitchFamily="18" charset="0"/>
              </a:rPr>
              <a:t>Döviz kuru şoku</a:t>
            </a:r>
            <a:endParaRPr lang="en-US" altLang="tr-TR" sz="1400" b="1">
              <a:latin typeface="Times New Roman" panose="02020603050405020304" pitchFamily="18" charset="0"/>
            </a:endParaRPr>
          </a:p>
        </p:txBody>
      </p:sp>
      <p:sp>
        <p:nvSpPr>
          <p:cNvPr id="26" name="Footer Placeholder 25">
            <a:extLst>
              <a:ext uri="{FF2B5EF4-FFF2-40B4-BE49-F238E27FC236}">
                <a16:creationId xmlns:a16="http://schemas.microsoft.com/office/drawing/2014/main" id="{AFD4D2D4-C4B4-B863-E665-99C0E393BE22}"/>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B6357B31-C4E0-1892-26C3-0BDDA92EAEF1}"/>
              </a:ext>
            </a:extLst>
          </p:cNvPr>
          <p:cNvSpPr>
            <a:spLocks noGrp="1" noChangeArrowheads="1"/>
          </p:cNvSpPr>
          <p:nvPr>
            <p:ph type="title"/>
          </p:nvPr>
        </p:nvSpPr>
        <p:spPr>
          <a:xfrm>
            <a:off x="457200" y="274638"/>
            <a:ext cx="8229600" cy="1582737"/>
          </a:xfrm>
        </p:spPr>
        <p:txBody>
          <a:bodyPr/>
          <a:lstStyle/>
          <a:p>
            <a:pPr eaLnBrk="1" hangingPunct="1"/>
            <a:r>
              <a:rPr lang="tr-TR" altLang="tr-TR" sz="3200">
                <a:ea typeface="ＭＳ Ｐゴシック" panose="020B0600070205080204" pitchFamily="34" charset="-128"/>
              </a:rPr>
              <a:t>Bu ne mantıktır? İçeride milyarlarca dolarlık tasarruf olduğu biliniyor. Önlem alınmıyor. Dışarıya milyarlarca dolar faiz ödeniyor.</a:t>
            </a:r>
          </a:p>
        </p:txBody>
      </p:sp>
      <p:pic>
        <p:nvPicPr>
          <p:cNvPr id="106498" name="Picture 2" descr="http://cdn.ensonhaber.com/resimler/diger/esh_56012.jpg">
            <a:extLst>
              <a:ext uri="{FF2B5EF4-FFF2-40B4-BE49-F238E27FC236}">
                <a16:creationId xmlns:a16="http://schemas.microsoft.com/office/drawing/2014/main" id="{FF149903-1F60-B755-09BF-2ECB3D0E0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571750"/>
            <a:ext cx="35004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a:extLst>
              <a:ext uri="{FF2B5EF4-FFF2-40B4-BE49-F238E27FC236}">
                <a16:creationId xmlns:a16="http://schemas.microsoft.com/office/drawing/2014/main" id="{AA75B06F-52AF-1DC9-45E4-0B3F8F5DA2C1}"/>
              </a:ext>
            </a:extLst>
          </p:cNvPr>
          <p:cNvSpPr>
            <a:spLocks noChangeArrowheads="1"/>
          </p:cNvSpPr>
          <p:nvPr/>
        </p:nvSpPr>
        <p:spPr bwMode="auto">
          <a:xfrm>
            <a:off x="4000500" y="2500313"/>
            <a:ext cx="4572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800" b="1" i="1" u="sng">
                <a:solidFill>
                  <a:schemeClr val="tx2"/>
                </a:solidFill>
                <a:latin typeface="Calibri" panose="020F0502020204030204" pitchFamily="34" charset="0"/>
              </a:rPr>
              <a:t>29 Mart 2012 tarihli gazeteler:</a:t>
            </a:r>
          </a:p>
          <a:p>
            <a:pPr algn="ctr" eaLnBrk="1" hangingPunct="1">
              <a:spcBef>
                <a:spcPct val="0"/>
              </a:spcBef>
              <a:buFontTx/>
              <a:buNone/>
            </a:pPr>
            <a:r>
              <a:rPr lang="tr-TR" altLang="tr-TR" sz="1800">
                <a:solidFill>
                  <a:schemeClr val="tx2"/>
                </a:solidFill>
                <a:latin typeface="Calibri" panose="020F0502020204030204" pitchFamily="34" charset="0"/>
              </a:rPr>
              <a:t>Haberde geçen yıl liranın dolar karşısında yaklaşık yüzde 20 gerilediğine, altına olan talebin ise yüzde 99 arttığına dikkat çekildi.</a:t>
            </a:r>
          </a:p>
          <a:p>
            <a:pPr algn="ctr" eaLnBrk="1" hangingPunct="1">
              <a:spcBef>
                <a:spcPct val="0"/>
              </a:spcBef>
              <a:buFontTx/>
              <a:buNone/>
            </a:pPr>
            <a:r>
              <a:rPr lang="tr-TR" altLang="tr-TR" sz="1800">
                <a:solidFill>
                  <a:schemeClr val="tx2"/>
                </a:solidFill>
                <a:latin typeface="Calibri" panose="020F0502020204030204" pitchFamily="34" charset="0"/>
              </a:rPr>
              <a:t>Haberde, </a:t>
            </a:r>
            <a:r>
              <a:rPr lang="tr-TR" altLang="tr-TR" sz="1800" b="1" i="1">
                <a:solidFill>
                  <a:schemeClr val="tx2"/>
                </a:solidFill>
                <a:latin typeface="Calibri" panose="020F0502020204030204" pitchFamily="34" charset="0"/>
              </a:rPr>
              <a:t>"Türkiye'de yastık altındaki </a:t>
            </a:r>
            <a:r>
              <a:rPr lang="tr-TR" altLang="tr-TR" sz="1800" b="1" i="1">
                <a:solidFill>
                  <a:schemeClr val="tx2"/>
                </a:solidFill>
                <a:latin typeface="Calibri" panose="020F0502020204030204" pitchFamily="34" charset="0"/>
                <a:hlinkClick r:id="rId3"/>
              </a:rPr>
              <a:t>altın</a:t>
            </a:r>
            <a:r>
              <a:rPr lang="tr-TR" altLang="tr-TR" sz="1800" b="1" i="1">
                <a:solidFill>
                  <a:schemeClr val="tx2"/>
                </a:solidFill>
                <a:latin typeface="Calibri" panose="020F0502020204030204" pitchFamily="34" charset="0"/>
              </a:rPr>
              <a:t> miktarını hesaplamak çok zor. İstanbul </a:t>
            </a:r>
            <a:r>
              <a:rPr lang="tr-TR" altLang="tr-TR" sz="1800" b="1" i="1">
                <a:solidFill>
                  <a:schemeClr val="tx2"/>
                </a:solidFill>
                <a:latin typeface="Calibri" panose="020F0502020204030204" pitchFamily="34" charset="0"/>
                <a:hlinkClick r:id="rId4"/>
              </a:rPr>
              <a:t>Altın</a:t>
            </a:r>
            <a:r>
              <a:rPr lang="tr-TR" altLang="tr-TR" sz="1800" b="1" i="1">
                <a:solidFill>
                  <a:schemeClr val="tx2"/>
                </a:solidFill>
                <a:latin typeface="Calibri" panose="020F0502020204030204" pitchFamily="34" charset="0"/>
              </a:rPr>
              <a:t> Rafinerisi'ne göre sistem dışında kalan altının tutarı 270 milyar doları buluyor"</a:t>
            </a:r>
            <a:r>
              <a:rPr lang="tr-TR" altLang="tr-TR" sz="1800">
                <a:solidFill>
                  <a:schemeClr val="tx2"/>
                </a:solidFill>
                <a:latin typeface="Calibri" panose="020F0502020204030204" pitchFamily="34" charset="0"/>
              </a:rPr>
              <a:t> ifadelerine yer verildi.</a:t>
            </a:r>
          </a:p>
          <a:p>
            <a:pPr algn="ctr" eaLnBrk="1" hangingPunct="1">
              <a:spcBef>
                <a:spcPct val="0"/>
              </a:spcBef>
              <a:buFontTx/>
              <a:buNone/>
            </a:pPr>
            <a:r>
              <a:rPr lang="tr-TR" altLang="tr-TR" sz="1800">
                <a:solidFill>
                  <a:schemeClr val="tx2"/>
                </a:solidFill>
                <a:latin typeface="Calibri" panose="020F0502020204030204" pitchFamily="34" charset="0"/>
              </a:rPr>
              <a:t>Gümrük ve Ticaret Bakanı Hayati Yazıcı, altınların yüzde 10'unun bile piyasaya çıkması durumunda 28 milyar dolarlık kaynak sağlayacağını belirtmişti.</a:t>
            </a:r>
          </a:p>
        </p:txBody>
      </p:sp>
      <p:sp>
        <p:nvSpPr>
          <p:cNvPr id="106500" name="Slide Number Placeholder 4">
            <a:extLst>
              <a:ext uri="{FF2B5EF4-FFF2-40B4-BE49-F238E27FC236}">
                <a16:creationId xmlns:a16="http://schemas.microsoft.com/office/drawing/2014/main" id="{9AE9DBF0-65E9-9345-374D-C331D57DBF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086F93D-7E18-B842-9004-C7EB75D4CB21}" type="slidenum">
              <a:rPr lang="tr-TR" altLang="tr-TR" sz="1400" smtClean="0"/>
              <a:pPr>
                <a:spcBef>
                  <a:spcPct val="0"/>
                </a:spcBef>
                <a:buFontTx/>
                <a:buNone/>
              </a:pPr>
              <a:t>78</a:t>
            </a:fld>
            <a:endParaRPr lang="tr-TR" altLang="tr-TR" sz="1400"/>
          </a:p>
        </p:txBody>
      </p:sp>
      <p:sp>
        <p:nvSpPr>
          <p:cNvPr id="106501" name="Footer Placeholder 5">
            <a:extLst>
              <a:ext uri="{FF2B5EF4-FFF2-40B4-BE49-F238E27FC236}">
                <a16:creationId xmlns:a16="http://schemas.microsoft.com/office/drawing/2014/main" id="{7D9A8A5B-99F6-B4C9-185C-D01C5B089A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1">
            <a:extLst>
              <a:ext uri="{FF2B5EF4-FFF2-40B4-BE49-F238E27FC236}">
                <a16:creationId xmlns:a16="http://schemas.microsoft.com/office/drawing/2014/main" id="{0B15F86B-662C-DEF7-810C-5553E7B26AB7}"/>
              </a:ext>
            </a:extLst>
          </p:cNvPr>
          <p:cNvSpPr>
            <a:spLocks noGrp="1" noChangeArrowheads="1"/>
          </p:cNvSpPr>
          <p:nvPr>
            <p:ph type="title"/>
          </p:nvPr>
        </p:nvSpPr>
        <p:spPr>
          <a:xfrm flipH="1">
            <a:off x="8901113" y="274638"/>
            <a:ext cx="63500" cy="1143000"/>
          </a:xfrm>
        </p:spPr>
        <p:txBody>
          <a:bodyPr/>
          <a:lstStyle/>
          <a:p>
            <a:endParaRPr lang="tr-TR" altLang="tr-TR" sz="1100">
              <a:ea typeface="ＭＳ Ｐゴシック" panose="020B0600070205080204" pitchFamily="34" charset="-128"/>
            </a:endParaRPr>
          </a:p>
        </p:txBody>
      </p:sp>
      <p:sp>
        <p:nvSpPr>
          <p:cNvPr id="107522" name="Content Placeholder 8">
            <a:extLst>
              <a:ext uri="{FF2B5EF4-FFF2-40B4-BE49-F238E27FC236}">
                <a16:creationId xmlns:a16="http://schemas.microsoft.com/office/drawing/2014/main" id="{7B4E9CA2-10A9-A2D6-75F5-425C40870379}"/>
              </a:ext>
            </a:extLst>
          </p:cNvPr>
          <p:cNvSpPr>
            <a:spLocks noGrp="1" noChangeArrowheads="1"/>
          </p:cNvSpPr>
          <p:nvPr>
            <p:ph sz="half" idx="1"/>
          </p:nvPr>
        </p:nvSpPr>
        <p:spPr>
          <a:xfrm>
            <a:off x="395288" y="404813"/>
            <a:ext cx="4038600" cy="5761037"/>
          </a:xfrm>
        </p:spPr>
        <p:txBody>
          <a:bodyPr/>
          <a:lstStyle/>
          <a:p>
            <a:r>
              <a:rPr lang="tr-TR" altLang="tr-TR" sz="2400" b="1" dirty="0">
                <a:ea typeface="ＭＳ Ｐゴシック" panose="020B0600070205080204" pitchFamily="34" charset="-128"/>
              </a:rPr>
              <a:t>HABERTÜRK 6/4/2017</a:t>
            </a:r>
          </a:p>
          <a:p>
            <a:r>
              <a:rPr lang="tr-TR" altLang="tr-TR" sz="2400" b="1" dirty="0">
                <a:ea typeface="ＭＳ Ｐゴシック" panose="020B0600070205080204" pitchFamily="34" charset="-128"/>
              </a:rPr>
              <a:t>Yastık altındaki altınlar ekonomiye kazandırılacak</a:t>
            </a:r>
          </a:p>
          <a:p>
            <a:r>
              <a:rPr lang="tr-TR" altLang="tr-TR" sz="2400" b="1" dirty="0">
                <a:ea typeface="ＭＳ Ｐゴシック" panose="020B0600070205080204" pitchFamily="34" charset="-128"/>
              </a:rPr>
              <a:t>Başbakan Yardımcısı Mehmet Şimşek, yastık altındaki altınları ekonomiye kazandırmak amacıyla "altın tahvili" ve "altına dayalı kira sertifikası" olmak üzere iki yeni güvenli yatırım aracını finansal sisteme katacaklarını bildirdi</a:t>
            </a:r>
          </a:p>
          <a:p>
            <a:endParaRPr lang="tr-TR" altLang="tr-TR" dirty="0">
              <a:ea typeface="ＭＳ Ｐゴシック" panose="020B0600070205080204" pitchFamily="34" charset="-128"/>
            </a:endParaRPr>
          </a:p>
        </p:txBody>
      </p:sp>
      <p:sp>
        <p:nvSpPr>
          <p:cNvPr id="107523" name="Content Placeholder 12">
            <a:extLst>
              <a:ext uri="{FF2B5EF4-FFF2-40B4-BE49-F238E27FC236}">
                <a16:creationId xmlns:a16="http://schemas.microsoft.com/office/drawing/2014/main" id="{26B37ACE-C892-51B9-0589-541F9CA1106D}"/>
              </a:ext>
            </a:extLst>
          </p:cNvPr>
          <p:cNvSpPr>
            <a:spLocks noGrp="1" noChangeArrowheads="1"/>
          </p:cNvSpPr>
          <p:nvPr>
            <p:ph sz="half" idx="2"/>
          </p:nvPr>
        </p:nvSpPr>
        <p:spPr>
          <a:xfrm>
            <a:off x="4648200" y="476250"/>
            <a:ext cx="4038600" cy="5473030"/>
          </a:xfrm>
        </p:spPr>
        <p:txBody>
          <a:bodyPr/>
          <a:lstStyle/>
          <a:p>
            <a:r>
              <a:rPr lang="tr-TR" altLang="tr-TR" sz="1600" dirty="0">
                <a:ea typeface="ＭＳ Ｐゴシック" panose="020B0600070205080204" pitchFamily="34" charset="-128"/>
              </a:rPr>
              <a:t>Şimşek yaptığı açıklamada, Türkiye'de altının "güvenli liman" olarak değerlendirildiğini ve geleneksel bir yatırım aracı olarak görüldüğünü söyledi.</a:t>
            </a:r>
          </a:p>
          <a:p>
            <a:r>
              <a:rPr lang="tr-TR" altLang="tr-TR" sz="1600" b="1" dirty="0">
                <a:solidFill>
                  <a:srgbClr val="FF0000"/>
                </a:solidFill>
                <a:ea typeface="ＭＳ Ｐゴシック" panose="020B0600070205080204" pitchFamily="34" charset="-128"/>
              </a:rPr>
              <a:t>Türkiye'de yastık altı altın miktarının en az 2 bin 200 ton ve yaklaşık 100 milyar dolar değerinde olduğunun tahmin edildiğini anlatan Şimşek</a:t>
            </a:r>
            <a:r>
              <a:rPr lang="tr-TR" altLang="tr-TR" sz="1600" dirty="0">
                <a:ea typeface="ＭＳ Ｐゴシック" panose="020B0600070205080204" pitchFamily="34" charset="-128"/>
              </a:rPr>
              <a:t>, bunların ekonomiye kazandırılması için çeşitli adımlar atıldığını ifade etti. Şimşek, Merkez Bankasının bankaların Türk lirası üzerinden ayırdığı zorunlu karşılıkların bir kısmını altın olarak tutulmasının önünü açtığını hatırlatarak, söz konusu düzenleme ve bankaların altın hesap uygulamalarıyla bir miktar yastık altı altının ekonomiye kazandırıldığını ancak bunun istenilen seviyede olmadığını kaydetti</a:t>
            </a:r>
            <a:r>
              <a:rPr lang="tr-TR" altLang="tr-TR" sz="1400" dirty="0">
                <a:ea typeface="ＭＳ Ｐゴシック" panose="020B0600070205080204" pitchFamily="34" charset="-128"/>
              </a:rPr>
              <a:t>.</a:t>
            </a:r>
          </a:p>
          <a:p>
            <a:endParaRPr lang="tr-TR" altLang="tr-TR" sz="1600" dirty="0">
              <a:ea typeface="ＭＳ Ｐゴシック" panose="020B0600070205080204" pitchFamily="34" charset="-128"/>
            </a:endParaRPr>
          </a:p>
        </p:txBody>
      </p:sp>
      <p:sp>
        <p:nvSpPr>
          <p:cNvPr id="3" name="Footer Placeholder 2">
            <a:extLst>
              <a:ext uri="{FF2B5EF4-FFF2-40B4-BE49-F238E27FC236}">
                <a16:creationId xmlns:a16="http://schemas.microsoft.com/office/drawing/2014/main" id="{23FD1CB3-5BAA-3B11-78B6-90BF473B8109}"/>
              </a:ext>
            </a:extLst>
          </p:cNvPr>
          <p:cNvSpPr>
            <a:spLocks noGrp="1"/>
          </p:cNvSpPr>
          <p:nvPr>
            <p:ph type="ftr" sz="quarter" idx="11"/>
          </p:nvPr>
        </p:nvSpPr>
        <p:spPr/>
        <p:txBody>
          <a:bodyPr/>
          <a:lstStyle/>
          <a:p>
            <a:pPr>
              <a:defRPr/>
            </a:pPr>
            <a:r>
              <a:rPr lang="en-GB"/>
              <a:t>www.hozyildiz.com</a:t>
            </a:r>
          </a:p>
        </p:txBody>
      </p:sp>
      <p:sp>
        <p:nvSpPr>
          <p:cNvPr id="107525" name="Slide Number Placeholder 3">
            <a:extLst>
              <a:ext uri="{FF2B5EF4-FFF2-40B4-BE49-F238E27FC236}">
                <a16:creationId xmlns:a16="http://schemas.microsoft.com/office/drawing/2014/main" id="{8886E29D-A113-73EC-4B85-291DD2BE39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B84DD06-4453-DC4E-93FC-B434A664738C}" type="slidenum">
              <a:rPr lang="en-GB" altLang="tr-TR" sz="1400" smtClean="0"/>
              <a:pPr>
                <a:spcBef>
                  <a:spcPct val="0"/>
                </a:spcBef>
                <a:buFontTx/>
                <a:buNone/>
              </a:pPr>
              <a:t>79</a:t>
            </a:fld>
            <a:endParaRPr lang="en-GB" altLang="tr-T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64B8B9-D7FF-51EA-2FF6-124B5B7F8C35}"/>
              </a:ext>
            </a:extLst>
          </p:cNvPr>
          <p:cNvSpPr>
            <a:spLocks noGrp="1"/>
          </p:cNvSpPr>
          <p:nvPr>
            <p:ph type="title"/>
          </p:nvPr>
        </p:nvSpPr>
        <p:spPr>
          <a:xfrm>
            <a:off x="628650" y="1131094"/>
            <a:ext cx="2215616" cy="4367939"/>
          </a:xfrm>
        </p:spPr>
        <p:txBody>
          <a:bodyPr>
            <a:normAutofit/>
          </a:bodyPr>
          <a:lstStyle/>
          <a:p>
            <a:r>
              <a:rPr lang="tr-TR" sz="2400" dirty="0"/>
              <a:t>2020 yılındaki kriz 128 milyar $ rezerv harcanarak geçiştirildi. Önlem alınmaz böyle giderse, dışardan borç alınması gerekebilir. </a:t>
            </a:r>
            <a:endParaRPr lang="tr-TR" sz="2400" b="1" dirty="0"/>
          </a:p>
        </p:txBody>
      </p:sp>
      <p:sp>
        <p:nvSpPr>
          <p:cNvPr id="3" name="Alt Bilgi Yer Tutucusu 2">
            <a:extLst>
              <a:ext uri="{FF2B5EF4-FFF2-40B4-BE49-F238E27FC236}">
                <a16:creationId xmlns:a16="http://schemas.microsoft.com/office/drawing/2014/main" id="{96785707-C9B2-D9C6-EF99-12F13A069327}"/>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rPr>
              <a:t>hakanozyildiz@gmail.com</a:t>
            </a:r>
          </a:p>
        </p:txBody>
      </p:sp>
      <p:sp>
        <p:nvSpPr>
          <p:cNvPr id="4" name="Slayt Numarası Yer Tutucusu 3">
            <a:extLst>
              <a:ext uri="{FF2B5EF4-FFF2-40B4-BE49-F238E27FC236}">
                <a16:creationId xmlns:a16="http://schemas.microsoft.com/office/drawing/2014/main" id="{87A3106C-ED92-F3B6-1DB6-61320C252A8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FA32602-9AEC-46F3-91CE-ED9348E4C8B2}" type="slidenum">
              <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tr-TR" sz="900" b="0" i="0" u="none" strike="noStrike" kern="1200" cap="none" spc="0" normalizeH="0" baseline="0" noProof="0">
              <a:ln>
                <a:noFill/>
              </a:ln>
              <a:solidFill>
                <a:prstClr val="black">
                  <a:tint val="82000"/>
                </a:prstClr>
              </a:solidFill>
              <a:effectLst/>
              <a:uLnTx/>
              <a:uFillTx/>
              <a:latin typeface="Aptos" panose="02110004020202020204"/>
              <a:ea typeface="ＭＳ Ｐゴシック" panose="020B0600070205080204" pitchFamily="34" charset="-128"/>
              <a:cs typeface="+mn-cs"/>
            </a:endParaRPr>
          </a:p>
        </p:txBody>
      </p:sp>
      <p:pic>
        <p:nvPicPr>
          <p:cNvPr id="5" name="Resim 4">
            <a:extLst>
              <a:ext uri="{FF2B5EF4-FFF2-40B4-BE49-F238E27FC236}">
                <a16:creationId xmlns:a16="http://schemas.microsoft.com/office/drawing/2014/main" id="{55444391-82E4-916B-C965-23D6033BCE27}"/>
              </a:ext>
            </a:extLst>
          </p:cNvPr>
          <p:cNvPicPr>
            <a:picLocks noChangeAspect="1"/>
          </p:cNvPicPr>
          <p:nvPr/>
        </p:nvPicPr>
        <p:blipFill>
          <a:blip r:embed="rId2"/>
          <a:stretch>
            <a:fillRect/>
          </a:stretch>
        </p:blipFill>
        <p:spPr>
          <a:xfrm>
            <a:off x="3028950" y="1651335"/>
            <a:ext cx="5690456" cy="3683498"/>
          </a:xfrm>
          <a:prstGeom prst="rect">
            <a:avLst/>
          </a:prstGeom>
        </p:spPr>
      </p:pic>
    </p:spTree>
    <p:extLst>
      <p:ext uri="{BB962C8B-B14F-4D97-AF65-F5344CB8AC3E}">
        <p14:creationId xmlns:p14="http://schemas.microsoft.com/office/powerpoint/2010/main" val="1486847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a:extLst>
              <a:ext uri="{FF2B5EF4-FFF2-40B4-BE49-F238E27FC236}">
                <a16:creationId xmlns:a16="http://schemas.microsoft.com/office/drawing/2014/main" id="{05444704-962A-6C1B-B120-C964F6FED54D}"/>
              </a:ext>
            </a:extLst>
          </p:cNvPr>
          <p:cNvSpPr>
            <a:spLocks noGrp="1" noChangeArrowheads="1"/>
          </p:cNvSpPr>
          <p:nvPr>
            <p:ph type="title"/>
          </p:nvPr>
        </p:nvSpPr>
        <p:spPr/>
        <p:txBody>
          <a:bodyPr/>
          <a:lstStyle/>
          <a:p>
            <a:pPr eaLnBrk="1" hangingPunct="1"/>
            <a:r>
              <a:rPr lang="tr-TR" altLang="tr-TR">
                <a:ea typeface="ＭＳ Ｐゴシック" panose="020B0600070205080204" pitchFamily="34" charset="-128"/>
              </a:rPr>
              <a:t>Çözüm var mı?</a:t>
            </a:r>
          </a:p>
        </p:txBody>
      </p:sp>
      <p:sp>
        <p:nvSpPr>
          <p:cNvPr id="108546" name="Content Placeholder 4">
            <a:extLst>
              <a:ext uri="{FF2B5EF4-FFF2-40B4-BE49-F238E27FC236}">
                <a16:creationId xmlns:a16="http://schemas.microsoft.com/office/drawing/2014/main" id="{1DDDAFC5-6CBB-97B5-4415-84DF85E77D24}"/>
              </a:ext>
            </a:extLst>
          </p:cNvPr>
          <p:cNvSpPr>
            <a:spLocks noGrp="1" noChangeArrowheads="1"/>
          </p:cNvSpPr>
          <p:nvPr>
            <p:ph idx="1"/>
          </p:nvPr>
        </p:nvSpPr>
        <p:spPr/>
        <p:txBody>
          <a:bodyPr/>
          <a:lstStyle/>
          <a:p>
            <a:pPr eaLnBrk="1" hangingPunct="1">
              <a:lnSpc>
                <a:spcPct val="90000"/>
              </a:lnSpc>
            </a:pPr>
            <a:r>
              <a:rPr lang="tr-TR" altLang="tr-TR">
                <a:ea typeface="ＭＳ Ｐゴシック" panose="020B0600070205080204" pitchFamily="34" charset="-128"/>
              </a:rPr>
              <a:t>Önce niyet, </a:t>
            </a:r>
          </a:p>
          <a:p>
            <a:pPr eaLnBrk="1" hangingPunct="1">
              <a:lnSpc>
                <a:spcPct val="90000"/>
              </a:lnSpc>
            </a:pPr>
            <a:r>
              <a:rPr lang="tr-TR" altLang="tr-TR">
                <a:ea typeface="ＭＳ Ｐゴシック" panose="020B0600070205080204" pitchFamily="34" charset="-128"/>
              </a:rPr>
              <a:t>Sonra mücadele.</a:t>
            </a:r>
          </a:p>
          <a:p>
            <a:pPr lvl="1" eaLnBrk="1" hangingPunct="1">
              <a:lnSpc>
                <a:spcPct val="90000"/>
              </a:lnSpc>
            </a:pPr>
            <a:r>
              <a:rPr lang="tr-TR" altLang="tr-TR">
                <a:ea typeface="ＭＳ Ｐゴシック" panose="020B0600070205080204" pitchFamily="34" charset="-128"/>
              </a:rPr>
              <a:t>Kayıtdışılıkla mücadele,</a:t>
            </a:r>
          </a:p>
          <a:p>
            <a:pPr lvl="1" eaLnBrk="1" hangingPunct="1">
              <a:lnSpc>
                <a:spcPct val="90000"/>
              </a:lnSpc>
            </a:pPr>
            <a:r>
              <a:rPr lang="tr-TR" altLang="tr-TR">
                <a:ea typeface="ＭＳ Ｐゴシック" panose="020B0600070205080204" pitchFamily="34" charset="-128"/>
              </a:rPr>
              <a:t>Sermaye hareketlerinin aşırı serbestliğinin gözden geçirilmesi.</a:t>
            </a:r>
          </a:p>
          <a:p>
            <a:pPr eaLnBrk="1" hangingPunct="1">
              <a:lnSpc>
                <a:spcPct val="90000"/>
              </a:lnSpc>
            </a:pPr>
            <a:r>
              <a:rPr lang="tr-TR" altLang="tr-TR">
                <a:ea typeface="ＭＳ Ｐゴシック" panose="020B0600070205080204" pitchFamily="34" charset="-128"/>
              </a:rPr>
              <a:t>Bunları yapamazsak dışarıya bağımlı yaşamak durumunda kalırız. </a:t>
            </a:r>
          </a:p>
          <a:p>
            <a:pPr eaLnBrk="1" hangingPunct="1">
              <a:lnSpc>
                <a:spcPct val="90000"/>
              </a:lnSpc>
            </a:pPr>
            <a:r>
              <a:rPr lang="tr-TR" altLang="tr-TR" b="1">
                <a:solidFill>
                  <a:srgbClr val="FF0000"/>
                </a:solidFill>
                <a:ea typeface="ＭＳ Ｐゴシック" panose="020B0600070205080204" pitchFamily="34" charset="-128"/>
              </a:rPr>
              <a:t>Son söz: Atatürk’ün “Tam bağımsızlık” hedefini unutmayalım.</a:t>
            </a:r>
          </a:p>
        </p:txBody>
      </p:sp>
      <p:sp>
        <p:nvSpPr>
          <p:cNvPr id="108547" name="Footer Placeholder 1">
            <a:extLst>
              <a:ext uri="{FF2B5EF4-FFF2-40B4-BE49-F238E27FC236}">
                <a16:creationId xmlns:a16="http://schemas.microsoft.com/office/drawing/2014/main" id="{9E6C9342-75FF-ED53-FEC1-2325456CD18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
        <p:nvSpPr>
          <p:cNvPr id="108548" name="Slide Number Placeholder 2">
            <a:extLst>
              <a:ext uri="{FF2B5EF4-FFF2-40B4-BE49-F238E27FC236}">
                <a16:creationId xmlns:a16="http://schemas.microsoft.com/office/drawing/2014/main" id="{194C7F85-03E0-8F66-3374-DE97C1ED81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BC9D6B-4948-B743-97D3-45F6065AA4DA}" type="slidenum">
              <a:rPr lang="tr-TR" altLang="tr-TR" sz="1400" smtClean="0"/>
              <a:pPr>
                <a:spcBef>
                  <a:spcPct val="0"/>
                </a:spcBef>
                <a:buFontTx/>
                <a:buNone/>
              </a:pPr>
              <a:t>80</a:t>
            </a:fld>
            <a:endParaRPr lang="tr-TR" altLang="tr-TR" sz="1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a:extLst>
              <a:ext uri="{FF2B5EF4-FFF2-40B4-BE49-F238E27FC236}">
                <a16:creationId xmlns:a16="http://schemas.microsoft.com/office/drawing/2014/main" id="{E7A898AE-3909-EB26-CD73-7332C624B01A}"/>
              </a:ext>
            </a:extLst>
          </p:cNvPr>
          <p:cNvSpPr>
            <a:spLocks noGrp="1" noChangeArrowheads="1"/>
          </p:cNvSpPr>
          <p:nvPr>
            <p:ph type="title" idx="4294967295"/>
          </p:nvPr>
        </p:nvSpPr>
        <p:spPr>
          <a:xfrm>
            <a:off x="0" y="260350"/>
            <a:ext cx="8229600" cy="792163"/>
          </a:xfrm>
        </p:spPr>
        <p:txBody>
          <a:bodyPr/>
          <a:lstStyle/>
          <a:p>
            <a:r>
              <a:rPr lang="tr-TR" altLang="tr-TR" sz="1200">
                <a:ea typeface="ＭＳ Ｐゴシック" panose="020B0600070205080204" pitchFamily="34" charset="-128"/>
              </a:rPr>
              <a:t>Politika uygulayıcılarının önünde gidilecek iki ana yol var</a:t>
            </a:r>
          </a:p>
        </p:txBody>
      </p:sp>
      <p:sp>
        <p:nvSpPr>
          <p:cNvPr id="5" name="Rectangle 4">
            <a:extLst>
              <a:ext uri="{FF2B5EF4-FFF2-40B4-BE49-F238E27FC236}">
                <a16:creationId xmlns:a16="http://schemas.microsoft.com/office/drawing/2014/main" id="{7DE1CC6C-6CEC-F9DC-5272-52704F305CBC}"/>
              </a:ext>
            </a:extLst>
          </p:cNvPr>
          <p:cNvSpPr/>
          <p:nvPr/>
        </p:nvSpPr>
        <p:spPr>
          <a:xfrm>
            <a:off x="1042988" y="404813"/>
            <a:ext cx="6985000"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a:solidFill>
                  <a:schemeClr val="tx2"/>
                </a:solidFill>
                <a:ea typeface="ＭＳ Ｐゴシック" pitchFamily="34" charset="-128"/>
              </a:rPr>
              <a:t>Politika uygulayıcılarının önünde gidilecek iki ana yol var</a:t>
            </a:r>
          </a:p>
        </p:txBody>
      </p:sp>
      <p:cxnSp>
        <p:nvCxnSpPr>
          <p:cNvPr id="10" name="Straight Arrow Connector 9">
            <a:extLst>
              <a:ext uri="{FF2B5EF4-FFF2-40B4-BE49-F238E27FC236}">
                <a16:creationId xmlns:a16="http://schemas.microsoft.com/office/drawing/2014/main" id="{A3423236-C0D1-D95C-65DD-8F3E81CEF7EB}"/>
              </a:ext>
            </a:extLst>
          </p:cNvPr>
          <p:cNvCxnSpPr/>
          <p:nvPr/>
        </p:nvCxnSpPr>
        <p:spPr>
          <a:xfrm rot="10800000" flipV="1">
            <a:off x="2627313" y="765175"/>
            <a:ext cx="1081087" cy="93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9ECDC0E-0B88-4038-6106-0C2A6C1E797A}"/>
              </a:ext>
            </a:extLst>
          </p:cNvPr>
          <p:cNvCxnSpPr/>
          <p:nvPr/>
        </p:nvCxnSpPr>
        <p:spPr>
          <a:xfrm rot="16200000" flipH="1">
            <a:off x="5328444" y="800894"/>
            <a:ext cx="863600"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0BEDA59-2C8A-FC0C-AFE5-81FDE95D3F6E}"/>
              </a:ext>
            </a:extLst>
          </p:cNvPr>
          <p:cNvSpPr/>
          <p:nvPr/>
        </p:nvSpPr>
        <p:spPr>
          <a:xfrm>
            <a:off x="1619250" y="1700213"/>
            <a:ext cx="2089150"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1000">
                <a:solidFill>
                  <a:srgbClr val="000000"/>
                </a:solidFill>
                <a:ea typeface="ＭＳ Ｐゴシック" pitchFamily="34" charset="-128"/>
              </a:rPr>
              <a:t>Makro ekonomik enstümanları</a:t>
            </a:r>
          </a:p>
          <a:p>
            <a:pPr algn="ctr" eaLnBrk="1" hangingPunct="1">
              <a:defRPr/>
            </a:pPr>
            <a:r>
              <a:rPr lang="tr-TR" sz="1000">
                <a:solidFill>
                  <a:srgbClr val="000000"/>
                </a:solidFill>
                <a:ea typeface="ＭＳ Ｐゴシック" pitchFamily="34" charset="-128"/>
              </a:rPr>
              <a:t>kullanmak: Para ve döviz kuru</a:t>
            </a:r>
          </a:p>
          <a:p>
            <a:pPr algn="ctr" eaLnBrk="1" hangingPunct="1">
              <a:defRPr/>
            </a:pPr>
            <a:r>
              <a:rPr lang="tr-TR" sz="1000">
                <a:solidFill>
                  <a:srgbClr val="000000"/>
                </a:solidFill>
                <a:ea typeface="ＭＳ Ｐゴシック" pitchFamily="34" charset="-128"/>
              </a:rPr>
              <a:t>politikaları ile mali politikalar</a:t>
            </a:r>
          </a:p>
        </p:txBody>
      </p:sp>
      <p:sp>
        <p:nvSpPr>
          <p:cNvPr id="18" name="Rectangle 17">
            <a:extLst>
              <a:ext uri="{FF2B5EF4-FFF2-40B4-BE49-F238E27FC236}">
                <a16:creationId xmlns:a16="http://schemas.microsoft.com/office/drawing/2014/main" id="{43635F35-4951-F91A-3CA1-6741D1C6558C}"/>
              </a:ext>
            </a:extLst>
          </p:cNvPr>
          <p:cNvSpPr/>
          <p:nvPr/>
        </p:nvSpPr>
        <p:spPr>
          <a:xfrm>
            <a:off x="5795963" y="1700213"/>
            <a:ext cx="2376487" cy="7921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1000">
                <a:solidFill>
                  <a:srgbClr val="000000"/>
                </a:solidFill>
                <a:ea typeface="ＭＳ Ｐゴシック" pitchFamily="34" charset="-128"/>
              </a:rPr>
              <a:t>Denetimi ilgilendiren enstrümanları</a:t>
            </a:r>
          </a:p>
          <a:p>
            <a:pPr algn="ctr" eaLnBrk="1" hangingPunct="1">
              <a:defRPr/>
            </a:pPr>
            <a:r>
              <a:rPr lang="tr-TR" sz="1000">
                <a:solidFill>
                  <a:srgbClr val="000000"/>
                </a:solidFill>
                <a:ea typeface="ＭＳ Ｐゴシック" pitchFamily="34" charset="-128"/>
              </a:rPr>
              <a:t>kullanmak: Finansal sistemin güvenlliğini artırmaya yönelik denetim ve kurallar bütünü</a:t>
            </a:r>
          </a:p>
        </p:txBody>
      </p:sp>
      <p:sp>
        <p:nvSpPr>
          <p:cNvPr id="109575" name="TextBox 20">
            <a:extLst>
              <a:ext uri="{FF2B5EF4-FFF2-40B4-BE49-F238E27FC236}">
                <a16:creationId xmlns:a16="http://schemas.microsoft.com/office/drawing/2014/main" id="{E26584F5-A68D-1247-4805-BE064987762F}"/>
              </a:ext>
            </a:extLst>
          </p:cNvPr>
          <p:cNvSpPr txBox="1">
            <a:spLocks noChangeArrowheads="1"/>
          </p:cNvSpPr>
          <p:nvPr/>
        </p:nvSpPr>
        <p:spPr bwMode="auto">
          <a:xfrm>
            <a:off x="1331913" y="2492375"/>
            <a:ext cx="2530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rgbClr val="666666"/>
                </a:solidFill>
              </a:rPr>
              <a:t>MAKRO EKONOMİK ÇÖZÜMLER</a:t>
            </a:r>
          </a:p>
          <a:p>
            <a:pPr algn="ctr" eaLnBrk="1" hangingPunct="1">
              <a:spcBef>
                <a:spcPct val="0"/>
              </a:spcBef>
              <a:buFontTx/>
              <a:buNone/>
            </a:pPr>
            <a:endParaRPr lang="tr-TR" altLang="tr-TR" sz="4400">
              <a:solidFill>
                <a:schemeClr val="tx2"/>
              </a:solidFill>
            </a:endParaRPr>
          </a:p>
        </p:txBody>
      </p:sp>
      <p:sp>
        <p:nvSpPr>
          <p:cNvPr id="109576" name="TextBox 21">
            <a:extLst>
              <a:ext uri="{FF2B5EF4-FFF2-40B4-BE49-F238E27FC236}">
                <a16:creationId xmlns:a16="http://schemas.microsoft.com/office/drawing/2014/main" id="{C17655F0-2967-77E1-6B75-57B663C708A0}"/>
              </a:ext>
            </a:extLst>
          </p:cNvPr>
          <p:cNvSpPr txBox="1">
            <a:spLocks noChangeArrowheads="1"/>
          </p:cNvSpPr>
          <p:nvPr/>
        </p:nvSpPr>
        <p:spPr bwMode="auto">
          <a:xfrm>
            <a:off x="5580063" y="2565400"/>
            <a:ext cx="288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rgbClr val="666666"/>
                </a:solidFill>
              </a:rPr>
              <a:t>DENETİMİ İLGİLENDİREN ÇÖZÜMLER</a:t>
            </a:r>
          </a:p>
        </p:txBody>
      </p:sp>
      <p:sp>
        <p:nvSpPr>
          <p:cNvPr id="23" name="Rectangle 22">
            <a:extLst>
              <a:ext uri="{FF2B5EF4-FFF2-40B4-BE49-F238E27FC236}">
                <a16:creationId xmlns:a16="http://schemas.microsoft.com/office/drawing/2014/main" id="{5A58438A-7FDE-B7C5-B38E-B061A3E71064}"/>
              </a:ext>
            </a:extLst>
          </p:cNvPr>
          <p:cNvSpPr/>
          <p:nvPr/>
        </p:nvSpPr>
        <p:spPr>
          <a:xfrm>
            <a:off x="1908175" y="2924175"/>
            <a:ext cx="1439863" cy="2174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Kur değerinin altında mı?</a:t>
            </a:r>
          </a:p>
        </p:txBody>
      </p:sp>
      <p:sp>
        <p:nvSpPr>
          <p:cNvPr id="24" name="Rectangle 23">
            <a:extLst>
              <a:ext uri="{FF2B5EF4-FFF2-40B4-BE49-F238E27FC236}">
                <a16:creationId xmlns:a16="http://schemas.microsoft.com/office/drawing/2014/main" id="{2FFE9BF6-D391-4D47-89DC-6DD92A985A27}"/>
              </a:ext>
            </a:extLst>
          </p:cNvPr>
          <p:cNvSpPr/>
          <p:nvPr/>
        </p:nvSpPr>
        <p:spPr>
          <a:xfrm>
            <a:off x="1763713" y="3573463"/>
            <a:ext cx="1728787"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tr-TR" sz="900" dirty="0"/>
              <a:t>Rezerv birikimi gerekiyor mu?</a:t>
            </a:r>
          </a:p>
        </p:txBody>
      </p:sp>
      <p:sp>
        <p:nvSpPr>
          <p:cNvPr id="25" name="Rectangle 24">
            <a:extLst>
              <a:ext uri="{FF2B5EF4-FFF2-40B4-BE49-F238E27FC236}">
                <a16:creationId xmlns:a16="http://schemas.microsoft.com/office/drawing/2014/main" id="{8052C7BF-259C-2B9A-8979-620948711C64}"/>
              </a:ext>
            </a:extLst>
          </p:cNvPr>
          <p:cNvSpPr/>
          <p:nvPr/>
        </p:nvSpPr>
        <p:spPr>
          <a:xfrm>
            <a:off x="142875" y="3143250"/>
            <a:ext cx="1476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Kurun değerlenmesine izin ver</a:t>
            </a:r>
          </a:p>
        </p:txBody>
      </p:sp>
      <p:sp>
        <p:nvSpPr>
          <p:cNvPr id="26" name="Rectangle 25">
            <a:extLst>
              <a:ext uri="{FF2B5EF4-FFF2-40B4-BE49-F238E27FC236}">
                <a16:creationId xmlns:a16="http://schemas.microsoft.com/office/drawing/2014/main" id="{81162B34-F8F2-3961-51C3-C3419801A3B5}"/>
              </a:ext>
            </a:extLst>
          </p:cNvPr>
          <p:cNvSpPr/>
          <p:nvPr/>
        </p:nvSpPr>
        <p:spPr>
          <a:xfrm>
            <a:off x="1187450" y="4076700"/>
            <a:ext cx="1439863"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Enflasyon kaygıları var mı?</a:t>
            </a:r>
          </a:p>
        </p:txBody>
      </p:sp>
      <p:sp>
        <p:nvSpPr>
          <p:cNvPr id="27" name="Rectangle 26">
            <a:extLst>
              <a:ext uri="{FF2B5EF4-FFF2-40B4-BE49-F238E27FC236}">
                <a16:creationId xmlns:a16="http://schemas.microsoft.com/office/drawing/2014/main" id="{45223521-F4AB-7B1D-52A6-9580E32A88A9}"/>
              </a:ext>
            </a:extLst>
          </p:cNvPr>
          <p:cNvSpPr/>
          <p:nvPr/>
        </p:nvSpPr>
        <p:spPr>
          <a:xfrm>
            <a:off x="214313" y="4643438"/>
            <a:ext cx="1042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Daha düşük faiz</a:t>
            </a:r>
          </a:p>
        </p:txBody>
      </p:sp>
      <p:sp>
        <p:nvSpPr>
          <p:cNvPr id="28" name="Rectangle 27">
            <a:extLst>
              <a:ext uri="{FF2B5EF4-FFF2-40B4-BE49-F238E27FC236}">
                <a16:creationId xmlns:a16="http://schemas.microsoft.com/office/drawing/2014/main" id="{8AE75FD1-4DD0-2C83-1DE3-51DEAC08A587}"/>
              </a:ext>
            </a:extLst>
          </p:cNvPr>
          <p:cNvSpPr/>
          <p:nvPr/>
        </p:nvSpPr>
        <p:spPr>
          <a:xfrm>
            <a:off x="1042988" y="5373688"/>
            <a:ext cx="1657350"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Malii sıkılaştırma mümkün mü?</a:t>
            </a:r>
          </a:p>
        </p:txBody>
      </p:sp>
      <p:sp>
        <p:nvSpPr>
          <p:cNvPr id="29" name="Rectangle 28">
            <a:extLst>
              <a:ext uri="{FF2B5EF4-FFF2-40B4-BE49-F238E27FC236}">
                <a16:creationId xmlns:a16="http://schemas.microsoft.com/office/drawing/2014/main" id="{4DEDA8C5-1A9A-D52F-FE52-D287B8DAF261}"/>
              </a:ext>
            </a:extLst>
          </p:cNvPr>
          <p:cNvSpPr/>
          <p:nvPr/>
        </p:nvSpPr>
        <p:spPr>
          <a:xfrm>
            <a:off x="0" y="5929313"/>
            <a:ext cx="12954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Mali sıkılaştırmaya git</a:t>
            </a:r>
          </a:p>
        </p:txBody>
      </p:sp>
      <p:sp>
        <p:nvSpPr>
          <p:cNvPr id="30" name="Rectangle 29">
            <a:extLst>
              <a:ext uri="{FF2B5EF4-FFF2-40B4-BE49-F238E27FC236}">
                <a16:creationId xmlns:a16="http://schemas.microsoft.com/office/drawing/2014/main" id="{6F59131D-E550-D372-A9F7-318148D1E8FB}"/>
              </a:ext>
            </a:extLst>
          </p:cNvPr>
          <p:cNvSpPr/>
          <p:nvPr/>
        </p:nvSpPr>
        <p:spPr>
          <a:xfrm>
            <a:off x="3995738" y="3933825"/>
            <a:ext cx="10810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900" dirty="0">
                <a:solidFill>
                  <a:schemeClr val="tx2"/>
                </a:solidFill>
              </a:rPr>
              <a:t>Rezerv biriktir</a:t>
            </a:r>
          </a:p>
        </p:txBody>
      </p:sp>
      <p:sp>
        <p:nvSpPr>
          <p:cNvPr id="31" name="Rectangle 30">
            <a:extLst>
              <a:ext uri="{FF2B5EF4-FFF2-40B4-BE49-F238E27FC236}">
                <a16:creationId xmlns:a16="http://schemas.microsoft.com/office/drawing/2014/main" id="{652C5C80-3C2B-46FC-00FD-B21692EE52F6}"/>
              </a:ext>
            </a:extLst>
          </p:cNvPr>
          <p:cNvSpPr/>
          <p:nvPr/>
        </p:nvSpPr>
        <p:spPr>
          <a:xfrm>
            <a:off x="3563938" y="4581525"/>
            <a:ext cx="1655762"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Enflasyon kaygıları var mı?</a:t>
            </a:r>
          </a:p>
        </p:txBody>
      </p:sp>
      <p:sp>
        <p:nvSpPr>
          <p:cNvPr id="32" name="Rectangle 31">
            <a:extLst>
              <a:ext uri="{FF2B5EF4-FFF2-40B4-BE49-F238E27FC236}">
                <a16:creationId xmlns:a16="http://schemas.microsoft.com/office/drawing/2014/main" id="{985D7771-5601-FE31-5B0C-D5715B47C6B0}"/>
              </a:ext>
            </a:extLst>
          </p:cNvPr>
          <p:cNvSpPr/>
          <p:nvPr/>
        </p:nvSpPr>
        <p:spPr>
          <a:xfrm>
            <a:off x="3786188" y="5000625"/>
            <a:ext cx="1368425"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900" dirty="0">
                <a:solidFill>
                  <a:schemeClr val="tx2"/>
                </a:solidFill>
              </a:rPr>
              <a:t>Ster,ilize et</a:t>
            </a:r>
          </a:p>
        </p:txBody>
      </p:sp>
      <p:sp>
        <p:nvSpPr>
          <p:cNvPr id="33" name="Rectangle 32">
            <a:extLst>
              <a:ext uri="{FF2B5EF4-FFF2-40B4-BE49-F238E27FC236}">
                <a16:creationId xmlns:a16="http://schemas.microsoft.com/office/drawing/2014/main" id="{48574AA5-E3D3-96BF-3975-BFBFE753BC54}"/>
              </a:ext>
            </a:extLst>
          </p:cNvPr>
          <p:cNvSpPr/>
          <p:nvPr/>
        </p:nvSpPr>
        <p:spPr>
          <a:xfrm>
            <a:off x="3635375" y="5373688"/>
            <a:ext cx="1873250"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Sterilize etmek aşırı maliyetli mi?</a:t>
            </a:r>
          </a:p>
        </p:txBody>
      </p:sp>
      <p:sp>
        <p:nvSpPr>
          <p:cNvPr id="34" name="Rectangle 33">
            <a:extLst>
              <a:ext uri="{FF2B5EF4-FFF2-40B4-BE49-F238E27FC236}">
                <a16:creationId xmlns:a16="http://schemas.microsoft.com/office/drawing/2014/main" id="{43706F21-E4F9-2878-389B-553F736DE673}"/>
              </a:ext>
            </a:extLst>
          </p:cNvPr>
          <p:cNvSpPr/>
          <p:nvPr/>
        </p:nvSpPr>
        <p:spPr>
          <a:xfrm>
            <a:off x="3203575" y="5876925"/>
            <a:ext cx="3313113"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200">
                <a:solidFill>
                  <a:schemeClr val="tx2"/>
                </a:solidFill>
                <a:ea typeface="ＭＳ Ｐゴシック" pitchFamily="34" charset="-128"/>
              </a:rPr>
              <a:t>Sermaye girişleri üzerinde kontrol sağla / kontrolü sıkılaştır (ancak faydalarını ve çok yanlı etkilerini göz önünde bulundurarak)</a:t>
            </a:r>
          </a:p>
        </p:txBody>
      </p:sp>
      <p:sp>
        <p:nvSpPr>
          <p:cNvPr id="35" name="Rectangle 34">
            <a:extLst>
              <a:ext uri="{FF2B5EF4-FFF2-40B4-BE49-F238E27FC236}">
                <a16:creationId xmlns:a16="http://schemas.microsoft.com/office/drawing/2014/main" id="{3312B247-EC08-CD3B-2BBE-DE053F7A838D}"/>
              </a:ext>
            </a:extLst>
          </p:cNvPr>
          <p:cNvSpPr/>
          <p:nvPr/>
        </p:nvSpPr>
        <p:spPr>
          <a:xfrm>
            <a:off x="6156325" y="2997200"/>
            <a:ext cx="1655763" cy="3603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Doğrudan yurtdışından yüksek oranda borçlanma oluyor mu?</a:t>
            </a:r>
          </a:p>
        </p:txBody>
      </p:sp>
      <p:sp>
        <p:nvSpPr>
          <p:cNvPr id="36" name="Rectangle 35">
            <a:extLst>
              <a:ext uri="{FF2B5EF4-FFF2-40B4-BE49-F238E27FC236}">
                <a16:creationId xmlns:a16="http://schemas.microsoft.com/office/drawing/2014/main" id="{706DA465-179E-FF42-CE63-A19A6A9240D5}"/>
              </a:ext>
            </a:extLst>
          </p:cNvPr>
          <p:cNvSpPr/>
          <p:nvPr/>
        </p:nvSpPr>
        <p:spPr>
          <a:xfrm>
            <a:off x="6215063" y="3643313"/>
            <a:ext cx="1655762" cy="431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rgbClr val="000000"/>
                </a:solidFill>
                <a:ea typeface="ＭＳ Ｐゴシック" pitchFamily="34" charset="-128"/>
              </a:rPr>
              <a:t>Yurtiçi kredilerde (özellikle döviz cinsi) aşırı artışı var mı?</a:t>
            </a:r>
          </a:p>
        </p:txBody>
      </p:sp>
      <p:sp>
        <p:nvSpPr>
          <p:cNvPr id="37" name="Rectangle 36">
            <a:extLst>
              <a:ext uri="{FF2B5EF4-FFF2-40B4-BE49-F238E27FC236}">
                <a16:creationId xmlns:a16="http://schemas.microsoft.com/office/drawing/2014/main" id="{31A325BD-E0F5-3DCF-8588-4D77715F95B3}"/>
              </a:ext>
            </a:extLst>
          </p:cNvPr>
          <p:cNvSpPr/>
          <p:nvPr/>
        </p:nvSpPr>
        <p:spPr>
          <a:xfrm>
            <a:off x="6300788" y="4221163"/>
            <a:ext cx="244792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900">
                <a:solidFill>
                  <a:schemeClr val="tx2"/>
                </a:solidFill>
                <a:ea typeface="ＭＳ Ｐゴシック" pitchFamily="34" charset="-128"/>
              </a:rPr>
              <a:t>Bankacılık düzenlemeleri güçlendir</a:t>
            </a:r>
          </a:p>
        </p:txBody>
      </p:sp>
      <p:sp>
        <p:nvSpPr>
          <p:cNvPr id="38" name="Rectangle 37">
            <a:extLst>
              <a:ext uri="{FF2B5EF4-FFF2-40B4-BE49-F238E27FC236}">
                <a16:creationId xmlns:a16="http://schemas.microsoft.com/office/drawing/2014/main" id="{1BB7078E-8F68-73F6-C917-BF0EEC840B91}"/>
              </a:ext>
            </a:extLst>
          </p:cNvPr>
          <p:cNvSpPr/>
          <p:nvPr/>
        </p:nvSpPr>
        <p:spPr>
          <a:xfrm>
            <a:off x="6300788" y="4941888"/>
            <a:ext cx="2232025"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tr-TR" sz="900">
                <a:solidFill>
                  <a:schemeClr val="tx1"/>
                </a:solidFill>
                <a:ea typeface="ＭＳ Ｐゴシック" pitchFamily="34" charset="-128"/>
              </a:rPr>
              <a:t>Yapılan düzenlemeler yeterli oldu mu?</a:t>
            </a:r>
          </a:p>
        </p:txBody>
      </p:sp>
      <p:cxnSp>
        <p:nvCxnSpPr>
          <p:cNvPr id="40" name="Straight Arrow Connector 39">
            <a:extLst>
              <a:ext uri="{FF2B5EF4-FFF2-40B4-BE49-F238E27FC236}">
                <a16:creationId xmlns:a16="http://schemas.microsoft.com/office/drawing/2014/main" id="{59FC4D83-F079-3E54-1E5F-58BDE7E52E59}"/>
              </a:ext>
            </a:extLst>
          </p:cNvPr>
          <p:cNvCxnSpPr>
            <a:endCxn id="23" idx="0"/>
          </p:cNvCxnSpPr>
          <p:nvPr/>
        </p:nvCxnSpPr>
        <p:spPr>
          <a:xfrm rot="5400000">
            <a:off x="2520157" y="2817019"/>
            <a:ext cx="2159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94AE79-5009-6578-41D4-BCAC3ABD1B64}"/>
              </a:ext>
            </a:extLst>
          </p:cNvPr>
          <p:cNvCxnSpPr>
            <a:stCxn id="23" idx="2"/>
            <a:endCxn id="24" idx="0"/>
          </p:cNvCxnSpPr>
          <p:nvPr/>
        </p:nvCxnSpPr>
        <p:spPr>
          <a:xfrm rot="5400000">
            <a:off x="2411413" y="3357563"/>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AEEF9F-331F-0CC4-DAD7-71B6A307AA6A}"/>
              </a:ext>
            </a:extLst>
          </p:cNvPr>
          <p:cNvCxnSpPr/>
          <p:nvPr/>
        </p:nvCxnSpPr>
        <p:spPr>
          <a:xfrm rot="10800000">
            <a:off x="468313" y="2997200"/>
            <a:ext cx="122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4FA6971-6C81-EBB1-2EA7-EB0F027B664F}"/>
              </a:ext>
            </a:extLst>
          </p:cNvPr>
          <p:cNvCxnSpPr/>
          <p:nvPr/>
        </p:nvCxnSpPr>
        <p:spPr>
          <a:xfrm rot="5400000">
            <a:off x="359569" y="3104356"/>
            <a:ext cx="215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3640DE-F54B-98CE-ADAE-760BA6D48018}"/>
              </a:ext>
            </a:extLst>
          </p:cNvPr>
          <p:cNvCxnSpPr/>
          <p:nvPr/>
        </p:nvCxnSpPr>
        <p:spPr>
          <a:xfrm>
            <a:off x="3492500" y="3716338"/>
            <a:ext cx="107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ACDCB73-80DA-8122-0E52-9C2A9AABC227}"/>
              </a:ext>
            </a:extLst>
          </p:cNvPr>
          <p:cNvCxnSpPr/>
          <p:nvPr/>
        </p:nvCxnSpPr>
        <p:spPr>
          <a:xfrm rot="5400000">
            <a:off x="4464050" y="3824288"/>
            <a:ext cx="2174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A617B9-238E-076E-28BA-36FD04914521}"/>
              </a:ext>
            </a:extLst>
          </p:cNvPr>
          <p:cNvCxnSpPr/>
          <p:nvPr/>
        </p:nvCxnSpPr>
        <p:spPr>
          <a:xfrm rot="5400000">
            <a:off x="4356100" y="4365625"/>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D15EB71-41EE-8286-1F45-D9F8A11E888F}"/>
              </a:ext>
            </a:extLst>
          </p:cNvPr>
          <p:cNvCxnSpPr>
            <a:endCxn id="32" idx="0"/>
          </p:cNvCxnSpPr>
          <p:nvPr/>
        </p:nvCxnSpPr>
        <p:spPr>
          <a:xfrm rot="5400000">
            <a:off x="4380707" y="4874418"/>
            <a:ext cx="215900"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69A8D9-9A47-F3F1-4453-A0D2C53FD4D1}"/>
              </a:ext>
            </a:extLst>
          </p:cNvPr>
          <p:cNvCxnSpPr>
            <a:endCxn id="33" idx="0"/>
          </p:cNvCxnSpPr>
          <p:nvPr/>
        </p:nvCxnSpPr>
        <p:spPr>
          <a:xfrm rot="5400000">
            <a:off x="4464050" y="5265738"/>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E9B115C-7364-CC27-7577-58D24F91F77B}"/>
              </a:ext>
            </a:extLst>
          </p:cNvPr>
          <p:cNvCxnSpPr>
            <a:stCxn id="33" idx="1"/>
            <a:endCxn id="28" idx="3"/>
          </p:cNvCxnSpPr>
          <p:nvPr/>
        </p:nvCxnSpPr>
        <p:spPr>
          <a:xfrm rot="10800000">
            <a:off x="2700338" y="5481638"/>
            <a:ext cx="9350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78D76B3-6386-68DD-1B9F-D688EEED9C40}"/>
              </a:ext>
            </a:extLst>
          </p:cNvPr>
          <p:cNvCxnSpPr/>
          <p:nvPr/>
        </p:nvCxnSpPr>
        <p:spPr>
          <a:xfrm rot="5400000">
            <a:off x="1260475" y="3860800"/>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4113E5D-4D29-FE30-12E1-EBC425A0521D}"/>
              </a:ext>
            </a:extLst>
          </p:cNvPr>
          <p:cNvCxnSpPr/>
          <p:nvPr/>
        </p:nvCxnSpPr>
        <p:spPr>
          <a:xfrm rot="5400000">
            <a:off x="935831" y="4833144"/>
            <a:ext cx="1081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4A00396-088E-CB11-3649-D0C3A97F966D}"/>
              </a:ext>
            </a:extLst>
          </p:cNvPr>
          <p:cNvCxnSpPr>
            <a:endCxn id="24" idx="1"/>
          </p:cNvCxnSpPr>
          <p:nvPr/>
        </p:nvCxnSpPr>
        <p:spPr>
          <a:xfrm>
            <a:off x="1476375" y="3644900"/>
            <a:ext cx="287338" cy="3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8510F87-23A6-7BF6-C52E-5FB890D81DFC}"/>
              </a:ext>
            </a:extLst>
          </p:cNvPr>
          <p:cNvCxnSpPr/>
          <p:nvPr/>
        </p:nvCxnSpPr>
        <p:spPr>
          <a:xfrm rot="5400000">
            <a:off x="1080294" y="5985669"/>
            <a:ext cx="792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656C1F0B-2ABF-E867-0256-F676A0056986}"/>
              </a:ext>
            </a:extLst>
          </p:cNvPr>
          <p:cNvCxnSpPr/>
          <p:nvPr/>
        </p:nvCxnSpPr>
        <p:spPr>
          <a:xfrm>
            <a:off x="1476375" y="6381750"/>
            <a:ext cx="172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3C13D01-DBAF-EE8E-1467-6AA8101BC6ED}"/>
              </a:ext>
            </a:extLst>
          </p:cNvPr>
          <p:cNvCxnSpPr/>
          <p:nvPr/>
        </p:nvCxnSpPr>
        <p:spPr>
          <a:xfrm rot="5400000">
            <a:off x="6661150" y="2852738"/>
            <a:ext cx="2873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1456C122-95DA-A307-218F-0C766BE6EB4C}"/>
              </a:ext>
            </a:extLst>
          </p:cNvPr>
          <p:cNvCxnSpPr/>
          <p:nvPr/>
        </p:nvCxnSpPr>
        <p:spPr>
          <a:xfrm rot="5400000">
            <a:off x="6733381" y="3501232"/>
            <a:ext cx="142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F8DD88A9-7DB2-BFAE-4AE9-E773837537EF}"/>
              </a:ext>
            </a:extLst>
          </p:cNvPr>
          <p:cNvCxnSpPr/>
          <p:nvPr/>
        </p:nvCxnSpPr>
        <p:spPr>
          <a:xfrm rot="5400000">
            <a:off x="6732588" y="4076700"/>
            <a:ext cx="1444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79DFC13-65D5-D33C-B798-DB0CC887D023}"/>
              </a:ext>
            </a:extLst>
          </p:cNvPr>
          <p:cNvCxnSpPr/>
          <p:nvPr/>
        </p:nvCxnSpPr>
        <p:spPr>
          <a:xfrm rot="10800000">
            <a:off x="6516688" y="6381750"/>
            <a:ext cx="3587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00DBAB6-F204-087E-94E6-E875F71FC484}"/>
              </a:ext>
            </a:extLst>
          </p:cNvPr>
          <p:cNvCxnSpPr/>
          <p:nvPr/>
        </p:nvCxnSpPr>
        <p:spPr>
          <a:xfrm rot="5400000">
            <a:off x="6263482" y="5769769"/>
            <a:ext cx="122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CA4CB7C-A20B-C230-0F1E-E702BB0A5BA4}"/>
              </a:ext>
            </a:extLst>
          </p:cNvPr>
          <p:cNvCxnSpPr/>
          <p:nvPr/>
        </p:nvCxnSpPr>
        <p:spPr>
          <a:xfrm rot="5400000">
            <a:off x="6660357" y="4580731"/>
            <a:ext cx="431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8A9C6AE-EF84-C28C-B880-1D16BF1F1D7D}"/>
              </a:ext>
            </a:extLst>
          </p:cNvPr>
          <p:cNvCxnSpPr/>
          <p:nvPr/>
        </p:nvCxnSpPr>
        <p:spPr>
          <a:xfrm>
            <a:off x="7812088" y="3284538"/>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F6A815A8-F18D-D3F8-B353-EFA5589AF2A9}"/>
              </a:ext>
            </a:extLst>
          </p:cNvPr>
          <p:cNvCxnSpPr/>
          <p:nvPr/>
        </p:nvCxnSpPr>
        <p:spPr>
          <a:xfrm rot="5400000">
            <a:off x="8100219" y="3717131"/>
            <a:ext cx="86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16" name="TextBox 185">
            <a:extLst>
              <a:ext uri="{FF2B5EF4-FFF2-40B4-BE49-F238E27FC236}">
                <a16:creationId xmlns:a16="http://schemas.microsoft.com/office/drawing/2014/main" id="{C6183339-7CE1-3B02-6751-6A70D42A8EE3}"/>
              </a:ext>
            </a:extLst>
          </p:cNvPr>
          <p:cNvSpPr txBox="1">
            <a:spLocks noChangeArrowheads="1"/>
          </p:cNvSpPr>
          <p:nvPr/>
        </p:nvSpPr>
        <p:spPr bwMode="auto">
          <a:xfrm>
            <a:off x="1258888" y="2781300"/>
            <a:ext cx="392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17" name="TextBox 189">
            <a:extLst>
              <a:ext uri="{FF2B5EF4-FFF2-40B4-BE49-F238E27FC236}">
                <a16:creationId xmlns:a16="http://schemas.microsoft.com/office/drawing/2014/main" id="{3A2DB1C4-3AF1-2980-73BB-AFD2F35FB608}"/>
              </a:ext>
            </a:extLst>
          </p:cNvPr>
          <p:cNvSpPr txBox="1">
            <a:spLocks noChangeArrowheads="1"/>
          </p:cNvSpPr>
          <p:nvPr/>
        </p:nvSpPr>
        <p:spPr bwMode="auto">
          <a:xfrm>
            <a:off x="1403350" y="3500438"/>
            <a:ext cx="420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18" name="TextBox 190">
            <a:extLst>
              <a:ext uri="{FF2B5EF4-FFF2-40B4-BE49-F238E27FC236}">
                <a16:creationId xmlns:a16="http://schemas.microsoft.com/office/drawing/2014/main" id="{61BEEE74-652F-DFF6-1882-18204B73102D}"/>
              </a:ext>
            </a:extLst>
          </p:cNvPr>
          <p:cNvSpPr txBox="1">
            <a:spLocks noChangeArrowheads="1"/>
          </p:cNvSpPr>
          <p:nvPr/>
        </p:nvSpPr>
        <p:spPr bwMode="auto">
          <a:xfrm>
            <a:off x="3635375" y="3429000"/>
            <a:ext cx="39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19" name="TextBox 192">
            <a:extLst>
              <a:ext uri="{FF2B5EF4-FFF2-40B4-BE49-F238E27FC236}">
                <a16:creationId xmlns:a16="http://schemas.microsoft.com/office/drawing/2014/main" id="{D3092BE8-B520-7F1C-1BB6-393F55CEF5AA}"/>
              </a:ext>
            </a:extLst>
          </p:cNvPr>
          <p:cNvSpPr txBox="1">
            <a:spLocks noChangeArrowheads="1"/>
          </p:cNvSpPr>
          <p:nvPr/>
        </p:nvSpPr>
        <p:spPr bwMode="auto">
          <a:xfrm>
            <a:off x="4643438" y="4786313"/>
            <a:ext cx="39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20" name="TextBox 193">
            <a:extLst>
              <a:ext uri="{FF2B5EF4-FFF2-40B4-BE49-F238E27FC236}">
                <a16:creationId xmlns:a16="http://schemas.microsoft.com/office/drawing/2014/main" id="{2A9F2705-04FA-CCD9-779C-1EE358FA688C}"/>
              </a:ext>
            </a:extLst>
          </p:cNvPr>
          <p:cNvSpPr txBox="1">
            <a:spLocks noChangeArrowheads="1"/>
          </p:cNvSpPr>
          <p:nvPr/>
        </p:nvSpPr>
        <p:spPr bwMode="auto">
          <a:xfrm>
            <a:off x="2987675" y="5229225"/>
            <a:ext cx="3921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cxnSp>
        <p:nvCxnSpPr>
          <p:cNvPr id="196" name="Straight Connector 195">
            <a:extLst>
              <a:ext uri="{FF2B5EF4-FFF2-40B4-BE49-F238E27FC236}">
                <a16:creationId xmlns:a16="http://schemas.microsoft.com/office/drawing/2014/main" id="{2B293CB1-21E4-8BC9-1D41-4DDBA8C494C6}"/>
              </a:ext>
            </a:extLst>
          </p:cNvPr>
          <p:cNvCxnSpPr/>
          <p:nvPr/>
        </p:nvCxnSpPr>
        <p:spPr>
          <a:xfrm rot="10800000">
            <a:off x="395288" y="4221163"/>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A32C788-578B-44CF-3F59-35EAB6ECDAE1}"/>
              </a:ext>
            </a:extLst>
          </p:cNvPr>
          <p:cNvCxnSpPr/>
          <p:nvPr/>
        </p:nvCxnSpPr>
        <p:spPr>
          <a:xfrm rot="5400000">
            <a:off x="215107" y="4401344"/>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23" name="TextBox 199">
            <a:extLst>
              <a:ext uri="{FF2B5EF4-FFF2-40B4-BE49-F238E27FC236}">
                <a16:creationId xmlns:a16="http://schemas.microsoft.com/office/drawing/2014/main" id="{705F1C00-883F-9B56-1E88-EFBF605778BA}"/>
              </a:ext>
            </a:extLst>
          </p:cNvPr>
          <p:cNvSpPr txBox="1">
            <a:spLocks noChangeArrowheads="1"/>
          </p:cNvSpPr>
          <p:nvPr/>
        </p:nvSpPr>
        <p:spPr bwMode="auto">
          <a:xfrm>
            <a:off x="539750" y="4005263"/>
            <a:ext cx="4206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24" name="TextBox 200">
            <a:extLst>
              <a:ext uri="{FF2B5EF4-FFF2-40B4-BE49-F238E27FC236}">
                <a16:creationId xmlns:a16="http://schemas.microsoft.com/office/drawing/2014/main" id="{4083922D-709B-5367-BE43-57A412191952}"/>
              </a:ext>
            </a:extLst>
          </p:cNvPr>
          <p:cNvSpPr txBox="1">
            <a:spLocks noChangeArrowheads="1"/>
          </p:cNvSpPr>
          <p:nvPr/>
        </p:nvSpPr>
        <p:spPr bwMode="auto">
          <a:xfrm>
            <a:off x="2771775" y="3357563"/>
            <a:ext cx="4206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25" name="TextBox 201">
            <a:extLst>
              <a:ext uri="{FF2B5EF4-FFF2-40B4-BE49-F238E27FC236}">
                <a16:creationId xmlns:a16="http://schemas.microsoft.com/office/drawing/2014/main" id="{C04DC86A-F666-67A2-61A5-8A0B7CEF2C02}"/>
              </a:ext>
            </a:extLst>
          </p:cNvPr>
          <p:cNvSpPr txBox="1">
            <a:spLocks noChangeArrowheads="1"/>
          </p:cNvSpPr>
          <p:nvPr/>
        </p:nvSpPr>
        <p:spPr bwMode="auto">
          <a:xfrm>
            <a:off x="1476375" y="4724400"/>
            <a:ext cx="390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26" name="TextBox 202">
            <a:extLst>
              <a:ext uri="{FF2B5EF4-FFF2-40B4-BE49-F238E27FC236}">
                <a16:creationId xmlns:a16="http://schemas.microsoft.com/office/drawing/2014/main" id="{21376993-62B7-AFB8-77B0-BB399880A474}"/>
              </a:ext>
            </a:extLst>
          </p:cNvPr>
          <p:cNvSpPr txBox="1">
            <a:spLocks noChangeArrowheads="1"/>
          </p:cNvSpPr>
          <p:nvPr/>
        </p:nvSpPr>
        <p:spPr bwMode="auto">
          <a:xfrm>
            <a:off x="1476375" y="5876925"/>
            <a:ext cx="419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cxnSp>
        <p:nvCxnSpPr>
          <p:cNvPr id="205" name="Straight Connector 204">
            <a:extLst>
              <a:ext uri="{FF2B5EF4-FFF2-40B4-BE49-F238E27FC236}">
                <a16:creationId xmlns:a16="http://schemas.microsoft.com/office/drawing/2014/main" id="{C3E9A560-E6E0-0937-F693-B7B3BC6F311D}"/>
              </a:ext>
            </a:extLst>
          </p:cNvPr>
          <p:cNvCxnSpPr/>
          <p:nvPr/>
        </p:nvCxnSpPr>
        <p:spPr>
          <a:xfrm rot="10800000">
            <a:off x="250825" y="5516563"/>
            <a:ext cx="649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74199F19-311B-6397-876B-699264349D02}"/>
              </a:ext>
            </a:extLst>
          </p:cNvPr>
          <p:cNvCxnSpPr/>
          <p:nvPr/>
        </p:nvCxnSpPr>
        <p:spPr>
          <a:xfrm rot="5400000">
            <a:off x="35719" y="5733256"/>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629" name="TextBox 210">
            <a:extLst>
              <a:ext uri="{FF2B5EF4-FFF2-40B4-BE49-F238E27FC236}">
                <a16:creationId xmlns:a16="http://schemas.microsoft.com/office/drawing/2014/main" id="{EDAFDBA8-EF3B-0CE9-2327-325F4CDDD17C}"/>
              </a:ext>
            </a:extLst>
          </p:cNvPr>
          <p:cNvSpPr txBox="1">
            <a:spLocks noChangeArrowheads="1"/>
          </p:cNvSpPr>
          <p:nvPr/>
        </p:nvSpPr>
        <p:spPr bwMode="auto">
          <a:xfrm>
            <a:off x="395288" y="5300663"/>
            <a:ext cx="392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0" name="TextBox 211">
            <a:extLst>
              <a:ext uri="{FF2B5EF4-FFF2-40B4-BE49-F238E27FC236}">
                <a16:creationId xmlns:a16="http://schemas.microsoft.com/office/drawing/2014/main" id="{BB9D9FEA-A454-DB52-098A-03515D6A7090}"/>
              </a:ext>
            </a:extLst>
          </p:cNvPr>
          <p:cNvSpPr txBox="1">
            <a:spLocks noChangeArrowheads="1"/>
          </p:cNvSpPr>
          <p:nvPr/>
        </p:nvSpPr>
        <p:spPr bwMode="auto">
          <a:xfrm>
            <a:off x="8101013" y="3068638"/>
            <a:ext cx="390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1" name="TextBox 212">
            <a:extLst>
              <a:ext uri="{FF2B5EF4-FFF2-40B4-BE49-F238E27FC236}">
                <a16:creationId xmlns:a16="http://schemas.microsoft.com/office/drawing/2014/main" id="{5DB7B540-1BF4-542B-4F06-2339189B6DD9}"/>
              </a:ext>
            </a:extLst>
          </p:cNvPr>
          <p:cNvSpPr txBox="1">
            <a:spLocks noChangeArrowheads="1"/>
          </p:cNvSpPr>
          <p:nvPr/>
        </p:nvSpPr>
        <p:spPr bwMode="auto">
          <a:xfrm>
            <a:off x="7380288" y="3357563"/>
            <a:ext cx="420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hayır</a:t>
            </a:r>
          </a:p>
        </p:txBody>
      </p:sp>
      <p:sp>
        <p:nvSpPr>
          <p:cNvPr id="109632" name="TextBox 213">
            <a:extLst>
              <a:ext uri="{FF2B5EF4-FFF2-40B4-BE49-F238E27FC236}">
                <a16:creationId xmlns:a16="http://schemas.microsoft.com/office/drawing/2014/main" id="{F20EA94A-553F-93AB-3FDD-FEAA06C1C0F6}"/>
              </a:ext>
            </a:extLst>
          </p:cNvPr>
          <p:cNvSpPr txBox="1">
            <a:spLocks noChangeArrowheads="1"/>
          </p:cNvSpPr>
          <p:nvPr/>
        </p:nvSpPr>
        <p:spPr bwMode="auto">
          <a:xfrm>
            <a:off x="7380288" y="4005263"/>
            <a:ext cx="392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900">
                <a:solidFill>
                  <a:schemeClr val="tx2"/>
                </a:solidFill>
                <a:latin typeface="Calibri" panose="020F0502020204030204" pitchFamily="34" charset="0"/>
              </a:rPr>
              <a:t>evet</a:t>
            </a:r>
          </a:p>
        </p:txBody>
      </p:sp>
      <p:sp>
        <p:nvSpPr>
          <p:cNvPr id="109633" name="Slide Number Placeholder 65">
            <a:extLst>
              <a:ext uri="{FF2B5EF4-FFF2-40B4-BE49-F238E27FC236}">
                <a16:creationId xmlns:a16="http://schemas.microsoft.com/office/drawing/2014/main" id="{464960E3-33CB-F67F-C549-29D9DEA8A8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8499BA4-6F2A-FE4F-80FA-F79DD522DA29}" type="slidenum">
              <a:rPr lang="en-GB" altLang="tr-TR" sz="1400" smtClean="0"/>
              <a:pPr>
                <a:spcBef>
                  <a:spcPct val="0"/>
                </a:spcBef>
                <a:buFontTx/>
                <a:buNone/>
              </a:pPr>
              <a:t>81</a:t>
            </a:fld>
            <a:endParaRPr lang="en-GB" altLang="tr-TR" sz="1400"/>
          </a:p>
        </p:txBody>
      </p:sp>
      <p:sp>
        <p:nvSpPr>
          <p:cNvPr id="67" name="Footer Placeholder 66">
            <a:extLst>
              <a:ext uri="{FF2B5EF4-FFF2-40B4-BE49-F238E27FC236}">
                <a16:creationId xmlns:a16="http://schemas.microsoft.com/office/drawing/2014/main" id="{AF61A205-2989-5852-506C-0576B997AAD0}"/>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0A359E-9575-FFC6-6C78-94DAC2887F24}"/>
              </a:ext>
            </a:extLst>
          </p:cNvPr>
          <p:cNvCxnSpPr/>
          <p:nvPr/>
        </p:nvCxnSpPr>
        <p:spPr>
          <a:xfrm>
            <a:off x="755650" y="2565400"/>
            <a:ext cx="7632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7C29FDC-EDAA-794A-F814-035931D12326}"/>
              </a:ext>
            </a:extLst>
          </p:cNvPr>
          <p:cNvCxnSpPr/>
          <p:nvPr/>
        </p:nvCxnSpPr>
        <p:spPr>
          <a:xfrm rot="5400000">
            <a:off x="-397668" y="3140869"/>
            <a:ext cx="230505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66B332-5FF6-6F3E-9409-030CFADE52FF}"/>
              </a:ext>
            </a:extLst>
          </p:cNvPr>
          <p:cNvCxnSpPr/>
          <p:nvPr/>
        </p:nvCxnSpPr>
        <p:spPr>
          <a:xfrm rot="5400000">
            <a:off x="7273131" y="3177382"/>
            <a:ext cx="22320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0596" name="TextBox 9">
            <a:extLst>
              <a:ext uri="{FF2B5EF4-FFF2-40B4-BE49-F238E27FC236}">
                <a16:creationId xmlns:a16="http://schemas.microsoft.com/office/drawing/2014/main" id="{B9F9B116-814D-F1B4-7A76-96AE46BA96C6}"/>
              </a:ext>
            </a:extLst>
          </p:cNvPr>
          <p:cNvSpPr txBox="1">
            <a:spLocks noChangeArrowheads="1"/>
          </p:cNvSpPr>
          <p:nvPr/>
        </p:nvSpPr>
        <p:spPr bwMode="auto">
          <a:xfrm>
            <a:off x="250825" y="1341438"/>
            <a:ext cx="1817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Sermaye Hareketleri</a:t>
            </a:r>
          </a:p>
          <a:p>
            <a:pPr algn="ctr" eaLnBrk="1" hangingPunct="1">
              <a:spcBef>
                <a:spcPct val="0"/>
              </a:spcBef>
              <a:buFontTx/>
              <a:buNone/>
            </a:pPr>
            <a:r>
              <a:rPr lang="tr-TR" altLang="tr-TR" sz="1400">
                <a:solidFill>
                  <a:schemeClr val="tx2"/>
                </a:solidFill>
              </a:rPr>
              <a:t>Kısıtlı</a:t>
            </a:r>
          </a:p>
        </p:txBody>
      </p:sp>
      <p:sp>
        <p:nvSpPr>
          <p:cNvPr id="110597" name="TextBox 10">
            <a:extLst>
              <a:ext uri="{FF2B5EF4-FFF2-40B4-BE49-F238E27FC236}">
                <a16:creationId xmlns:a16="http://schemas.microsoft.com/office/drawing/2014/main" id="{DE1BE864-0A75-5C13-E9E6-7EBBC3FC55EA}"/>
              </a:ext>
            </a:extLst>
          </p:cNvPr>
          <p:cNvSpPr txBox="1">
            <a:spLocks noChangeArrowheads="1"/>
          </p:cNvSpPr>
          <p:nvPr/>
        </p:nvSpPr>
        <p:spPr bwMode="auto">
          <a:xfrm>
            <a:off x="7019925" y="1412875"/>
            <a:ext cx="181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Sermaye Hareketleri</a:t>
            </a:r>
          </a:p>
          <a:p>
            <a:pPr algn="ctr" eaLnBrk="1" hangingPunct="1">
              <a:spcBef>
                <a:spcPct val="0"/>
              </a:spcBef>
              <a:buFontTx/>
              <a:buNone/>
            </a:pPr>
            <a:r>
              <a:rPr lang="tr-TR" altLang="tr-TR" sz="1400">
                <a:solidFill>
                  <a:schemeClr val="tx2"/>
                </a:solidFill>
              </a:rPr>
              <a:t>Serbest</a:t>
            </a:r>
          </a:p>
        </p:txBody>
      </p:sp>
      <p:sp>
        <p:nvSpPr>
          <p:cNvPr id="110598" name="TextBox 11">
            <a:extLst>
              <a:ext uri="{FF2B5EF4-FFF2-40B4-BE49-F238E27FC236}">
                <a16:creationId xmlns:a16="http://schemas.microsoft.com/office/drawing/2014/main" id="{F26162BB-1742-8632-2D78-70D5B5991108}"/>
              </a:ext>
            </a:extLst>
          </p:cNvPr>
          <p:cNvSpPr txBox="1">
            <a:spLocks noChangeArrowheads="1"/>
          </p:cNvSpPr>
          <p:nvPr/>
        </p:nvSpPr>
        <p:spPr bwMode="auto">
          <a:xfrm>
            <a:off x="323850" y="4437063"/>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Sabit Kur</a:t>
            </a:r>
          </a:p>
        </p:txBody>
      </p:sp>
      <p:cxnSp>
        <p:nvCxnSpPr>
          <p:cNvPr id="14" name="Straight Arrow Connector 13">
            <a:extLst>
              <a:ext uri="{FF2B5EF4-FFF2-40B4-BE49-F238E27FC236}">
                <a16:creationId xmlns:a16="http://schemas.microsoft.com/office/drawing/2014/main" id="{DFBCA803-37E2-4E0D-9D0D-F50943CF59EC}"/>
              </a:ext>
            </a:extLst>
          </p:cNvPr>
          <p:cNvCxnSpPr/>
          <p:nvPr/>
        </p:nvCxnSpPr>
        <p:spPr>
          <a:xfrm rot="5400000">
            <a:off x="1583532" y="2888456"/>
            <a:ext cx="6477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0" name="TextBox 14">
            <a:extLst>
              <a:ext uri="{FF2B5EF4-FFF2-40B4-BE49-F238E27FC236}">
                <a16:creationId xmlns:a16="http://schemas.microsoft.com/office/drawing/2014/main" id="{2B16B0CA-B864-1941-B4D6-6EF046485093}"/>
              </a:ext>
            </a:extLst>
          </p:cNvPr>
          <p:cNvSpPr txBox="1">
            <a:spLocks noChangeArrowheads="1"/>
          </p:cNvSpPr>
          <p:nvPr/>
        </p:nvSpPr>
        <p:spPr bwMode="auto">
          <a:xfrm>
            <a:off x="1331913" y="3213100"/>
            <a:ext cx="1287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Yarı Sabit Kur</a:t>
            </a:r>
          </a:p>
        </p:txBody>
      </p:sp>
      <p:cxnSp>
        <p:nvCxnSpPr>
          <p:cNvPr id="17" name="Straight Arrow Connector 16">
            <a:extLst>
              <a:ext uri="{FF2B5EF4-FFF2-40B4-BE49-F238E27FC236}">
                <a16:creationId xmlns:a16="http://schemas.microsoft.com/office/drawing/2014/main" id="{3E5BD39A-95E9-29AE-FCC0-05A8EA122DE8}"/>
              </a:ext>
            </a:extLst>
          </p:cNvPr>
          <p:cNvCxnSpPr/>
          <p:nvPr/>
        </p:nvCxnSpPr>
        <p:spPr>
          <a:xfrm rot="5400000">
            <a:off x="2447925" y="3392488"/>
            <a:ext cx="16557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2" name="TextBox 17">
            <a:extLst>
              <a:ext uri="{FF2B5EF4-FFF2-40B4-BE49-F238E27FC236}">
                <a16:creationId xmlns:a16="http://schemas.microsoft.com/office/drawing/2014/main" id="{F3159A2A-C156-20DF-B5AE-C69DA8C3A4FF}"/>
              </a:ext>
            </a:extLst>
          </p:cNvPr>
          <p:cNvSpPr txBox="1">
            <a:spLocks noChangeArrowheads="1"/>
          </p:cNvSpPr>
          <p:nvPr/>
        </p:nvSpPr>
        <p:spPr bwMode="auto">
          <a:xfrm>
            <a:off x="2555875" y="4292600"/>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Esnek Sabitleme</a:t>
            </a:r>
          </a:p>
        </p:txBody>
      </p:sp>
      <p:cxnSp>
        <p:nvCxnSpPr>
          <p:cNvPr id="20" name="Straight Arrow Connector 19">
            <a:extLst>
              <a:ext uri="{FF2B5EF4-FFF2-40B4-BE49-F238E27FC236}">
                <a16:creationId xmlns:a16="http://schemas.microsoft.com/office/drawing/2014/main" id="{0632A044-42CD-C26E-CA39-680DC756B276}"/>
              </a:ext>
            </a:extLst>
          </p:cNvPr>
          <p:cNvCxnSpPr/>
          <p:nvPr/>
        </p:nvCxnSpPr>
        <p:spPr>
          <a:xfrm rot="5400000">
            <a:off x="4536282" y="2888456"/>
            <a:ext cx="6477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4" name="TextBox 21">
            <a:extLst>
              <a:ext uri="{FF2B5EF4-FFF2-40B4-BE49-F238E27FC236}">
                <a16:creationId xmlns:a16="http://schemas.microsoft.com/office/drawing/2014/main" id="{A99A9A6E-0ED1-60F3-ECC5-485B53E6063A}"/>
              </a:ext>
            </a:extLst>
          </p:cNvPr>
          <p:cNvSpPr txBox="1">
            <a:spLocks noChangeArrowheads="1"/>
          </p:cNvSpPr>
          <p:nvPr/>
        </p:nvSpPr>
        <p:spPr bwMode="auto">
          <a:xfrm>
            <a:off x="4356100" y="32131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Müdahaleli</a:t>
            </a:r>
          </a:p>
        </p:txBody>
      </p:sp>
      <p:cxnSp>
        <p:nvCxnSpPr>
          <p:cNvPr id="24" name="Straight Arrow Connector 23">
            <a:extLst>
              <a:ext uri="{FF2B5EF4-FFF2-40B4-BE49-F238E27FC236}">
                <a16:creationId xmlns:a16="http://schemas.microsoft.com/office/drawing/2014/main" id="{D53AC145-3069-17A9-1649-3A68DCCE0969}"/>
              </a:ext>
            </a:extLst>
          </p:cNvPr>
          <p:cNvCxnSpPr/>
          <p:nvPr/>
        </p:nvCxnSpPr>
        <p:spPr>
          <a:xfrm rot="5400000">
            <a:off x="6480969" y="2888456"/>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606" name="TextBox 24">
            <a:extLst>
              <a:ext uri="{FF2B5EF4-FFF2-40B4-BE49-F238E27FC236}">
                <a16:creationId xmlns:a16="http://schemas.microsoft.com/office/drawing/2014/main" id="{E4908152-85F9-8809-ED30-2E850DB4CE6F}"/>
              </a:ext>
            </a:extLst>
          </p:cNvPr>
          <p:cNvSpPr txBox="1">
            <a:spLocks noChangeArrowheads="1"/>
          </p:cNvSpPr>
          <p:nvPr/>
        </p:nvSpPr>
        <p:spPr bwMode="auto">
          <a:xfrm>
            <a:off x="6084888" y="3284538"/>
            <a:ext cx="141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Yarı Müdahaleli</a:t>
            </a:r>
          </a:p>
        </p:txBody>
      </p:sp>
      <p:sp>
        <p:nvSpPr>
          <p:cNvPr id="110607" name="TextBox 25">
            <a:extLst>
              <a:ext uri="{FF2B5EF4-FFF2-40B4-BE49-F238E27FC236}">
                <a16:creationId xmlns:a16="http://schemas.microsoft.com/office/drawing/2014/main" id="{52DECC59-7A7D-BB6C-9A9E-E2E0D9B1B7BC}"/>
              </a:ext>
            </a:extLst>
          </p:cNvPr>
          <p:cNvSpPr txBox="1">
            <a:spLocks noChangeArrowheads="1"/>
          </p:cNvSpPr>
          <p:nvPr/>
        </p:nvSpPr>
        <p:spPr bwMode="auto">
          <a:xfrm>
            <a:off x="7740650" y="4437063"/>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rPr>
              <a:t>Dalgalı Kur</a:t>
            </a:r>
          </a:p>
        </p:txBody>
      </p:sp>
      <p:sp>
        <p:nvSpPr>
          <p:cNvPr id="110608" name="TextBox 30">
            <a:extLst>
              <a:ext uri="{FF2B5EF4-FFF2-40B4-BE49-F238E27FC236}">
                <a16:creationId xmlns:a16="http://schemas.microsoft.com/office/drawing/2014/main" id="{B4C25B06-B533-99B3-2672-3CEA7B45BEF6}"/>
              </a:ext>
            </a:extLst>
          </p:cNvPr>
          <p:cNvSpPr txBox="1">
            <a:spLocks noChangeArrowheads="1"/>
          </p:cNvSpPr>
          <p:nvPr/>
        </p:nvSpPr>
        <p:spPr bwMode="auto">
          <a:xfrm>
            <a:off x="1416050" y="5949950"/>
            <a:ext cx="658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2000" b="1">
                <a:solidFill>
                  <a:schemeClr val="tx2"/>
                </a:solidFill>
                <a:latin typeface="Times New Roman" panose="02020603050405020304" pitchFamily="18" charset="0"/>
                <a:cs typeface="Times New Roman" panose="02020603050405020304" pitchFamily="18" charset="0"/>
              </a:rPr>
              <a:t>Sermaye Hareketlerinin Serbestlik Derecesi ve Kur Rejimi</a:t>
            </a:r>
          </a:p>
        </p:txBody>
      </p:sp>
      <p:sp>
        <p:nvSpPr>
          <p:cNvPr id="110609" name="Slide Number Placeholder 17">
            <a:extLst>
              <a:ext uri="{FF2B5EF4-FFF2-40B4-BE49-F238E27FC236}">
                <a16:creationId xmlns:a16="http://schemas.microsoft.com/office/drawing/2014/main" id="{F9ECBACB-FB01-3A0D-BCBF-6DD891EE99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0BF0428-3302-9448-BE27-DBE18B2B7619}" type="slidenum">
              <a:rPr lang="en-GB" altLang="tr-TR" sz="1400" smtClean="0"/>
              <a:pPr>
                <a:spcBef>
                  <a:spcPct val="0"/>
                </a:spcBef>
                <a:buFontTx/>
                <a:buNone/>
              </a:pPr>
              <a:t>82</a:t>
            </a:fld>
            <a:endParaRPr lang="en-GB" altLang="tr-TR" sz="1400"/>
          </a:p>
        </p:txBody>
      </p:sp>
      <p:sp>
        <p:nvSpPr>
          <p:cNvPr id="19" name="Footer Placeholder 18">
            <a:extLst>
              <a:ext uri="{FF2B5EF4-FFF2-40B4-BE49-F238E27FC236}">
                <a16:creationId xmlns:a16="http://schemas.microsoft.com/office/drawing/2014/main" id="{995B6350-D8C9-9136-633F-DE1EDF2A9B6B}"/>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Box 1">
            <a:extLst>
              <a:ext uri="{FF2B5EF4-FFF2-40B4-BE49-F238E27FC236}">
                <a16:creationId xmlns:a16="http://schemas.microsoft.com/office/drawing/2014/main" id="{181FCB5F-F094-60EE-06A7-232CBDFDB4DA}"/>
              </a:ext>
            </a:extLst>
          </p:cNvPr>
          <p:cNvSpPr txBox="1">
            <a:spLocks noChangeArrowheads="1"/>
          </p:cNvSpPr>
          <p:nvPr/>
        </p:nvSpPr>
        <p:spPr bwMode="auto">
          <a:xfrm>
            <a:off x="323850" y="1557338"/>
            <a:ext cx="92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latin typeface="Calibri" panose="020F0502020204030204" pitchFamily="34" charset="0"/>
              </a:rPr>
              <a:t>Kur Rejimi</a:t>
            </a:r>
          </a:p>
        </p:txBody>
      </p:sp>
      <p:sp>
        <p:nvSpPr>
          <p:cNvPr id="111618" name="TextBox 3">
            <a:extLst>
              <a:ext uri="{FF2B5EF4-FFF2-40B4-BE49-F238E27FC236}">
                <a16:creationId xmlns:a16="http://schemas.microsoft.com/office/drawing/2014/main" id="{B73AB0F4-E0ED-0E4E-0039-E14153D28AE5}"/>
              </a:ext>
            </a:extLst>
          </p:cNvPr>
          <p:cNvSpPr txBox="1">
            <a:spLocks noChangeArrowheads="1"/>
          </p:cNvSpPr>
          <p:nvPr/>
        </p:nvSpPr>
        <p:spPr bwMode="auto">
          <a:xfrm>
            <a:off x="1476375" y="1196975"/>
            <a:ext cx="857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Sabit Kur</a:t>
            </a:r>
          </a:p>
        </p:txBody>
      </p:sp>
      <p:sp>
        <p:nvSpPr>
          <p:cNvPr id="111619" name="TextBox 4">
            <a:extLst>
              <a:ext uri="{FF2B5EF4-FFF2-40B4-BE49-F238E27FC236}">
                <a16:creationId xmlns:a16="http://schemas.microsoft.com/office/drawing/2014/main" id="{306A66B9-165F-C447-4568-07709C26BCB2}"/>
              </a:ext>
            </a:extLst>
          </p:cNvPr>
          <p:cNvSpPr txBox="1">
            <a:spLocks noChangeArrowheads="1"/>
          </p:cNvSpPr>
          <p:nvPr/>
        </p:nvSpPr>
        <p:spPr bwMode="auto">
          <a:xfrm>
            <a:off x="1547813" y="2133600"/>
            <a:ext cx="896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a:solidFill>
                  <a:schemeClr val="tx2"/>
                </a:solidFill>
                <a:latin typeface="Calibri" panose="020F0502020204030204" pitchFamily="34" charset="0"/>
              </a:rPr>
              <a:t>Esnek Kur</a:t>
            </a:r>
          </a:p>
        </p:txBody>
      </p:sp>
      <p:sp>
        <p:nvSpPr>
          <p:cNvPr id="111620" name="TextBox 5">
            <a:extLst>
              <a:ext uri="{FF2B5EF4-FFF2-40B4-BE49-F238E27FC236}">
                <a16:creationId xmlns:a16="http://schemas.microsoft.com/office/drawing/2014/main" id="{3C3EB148-3B48-0C74-50DB-021EB194EF7A}"/>
              </a:ext>
            </a:extLst>
          </p:cNvPr>
          <p:cNvSpPr txBox="1">
            <a:spLocks noChangeArrowheads="1"/>
          </p:cNvSpPr>
          <p:nvPr/>
        </p:nvSpPr>
        <p:spPr bwMode="auto">
          <a:xfrm>
            <a:off x="2411413" y="981075"/>
            <a:ext cx="120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Tam Sabit Kur</a:t>
            </a:r>
          </a:p>
        </p:txBody>
      </p:sp>
      <p:sp>
        <p:nvSpPr>
          <p:cNvPr id="111621" name="TextBox 6">
            <a:extLst>
              <a:ext uri="{FF2B5EF4-FFF2-40B4-BE49-F238E27FC236}">
                <a16:creationId xmlns:a16="http://schemas.microsoft.com/office/drawing/2014/main" id="{61AC8628-6074-303F-5BD8-B8E814EB5EEE}"/>
              </a:ext>
            </a:extLst>
          </p:cNvPr>
          <p:cNvSpPr txBox="1">
            <a:spLocks noChangeArrowheads="1"/>
          </p:cNvSpPr>
          <p:nvPr/>
        </p:nvSpPr>
        <p:spPr bwMode="auto">
          <a:xfrm>
            <a:off x="2411413" y="1412875"/>
            <a:ext cx="1144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Yarı Sabit Kur</a:t>
            </a:r>
          </a:p>
        </p:txBody>
      </p:sp>
      <p:sp>
        <p:nvSpPr>
          <p:cNvPr id="111622" name="TextBox 7">
            <a:extLst>
              <a:ext uri="{FF2B5EF4-FFF2-40B4-BE49-F238E27FC236}">
                <a16:creationId xmlns:a16="http://schemas.microsoft.com/office/drawing/2014/main" id="{1887AFCE-3A51-7F2F-B026-B6E64984A8CF}"/>
              </a:ext>
            </a:extLst>
          </p:cNvPr>
          <p:cNvSpPr txBox="1">
            <a:spLocks noChangeArrowheads="1"/>
          </p:cNvSpPr>
          <p:nvPr/>
        </p:nvSpPr>
        <p:spPr bwMode="auto">
          <a:xfrm>
            <a:off x="3779838" y="765175"/>
            <a:ext cx="1047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Para Kurulu</a:t>
            </a:r>
          </a:p>
        </p:txBody>
      </p:sp>
      <p:sp>
        <p:nvSpPr>
          <p:cNvPr id="111623" name="TextBox 8">
            <a:extLst>
              <a:ext uri="{FF2B5EF4-FFF2-40B4-BE49-F238E27FC236}">
                <a16:creationId xmlns:a16="http://schemas.microsoft.com/office/drawing/2014/main" id="{7C3459F4-D0ED-6DBF-CED2-5DAA3AD57BDC}"/>
              </a:ext>
            </a:extLst>
          </p:cNvPr>
          <p:cNvSpPr txBox="1">
            <a:spLocks noChangeArrowheads="1"/>
          </p:cNvSpPr>
          <p:nvPr/>
        </p:nvSpPr>
        <p:spPr bwMode="auto">
          <a:xfrm>
            <a:off x="3779838" y="981075"/>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b="1">
                <a:solidFill>
                  <a:schemeClr val="tx2"/>
                </a:solidFill>
                <a:latin typeface="Calibri" panose="020F0502020204030204" pitchFamily="34" charset="0"/>
              </a:rPr>
              <a:t>Ortak Kur</a:t>
            </a:r>
          </a:p>
        </p:txBody>
      </p:sp>
      <p:sp>
        <p:nvSpPr>
          <p:cNvPr id="111624" name="TextBox 9">
            <a:extLst>
              <a:ext uri="{FF2B5EF4-FFF2-40B4-BE49-F238E27FC236}">
                <a16:creationId xmlns:a16="http://schemas.microsoft.com/office/drawing/2014/main" id="{A05F1FE8-D2CA-67D7-8375-33E4B815FC54}"/>
              </a:ext>
            </a:extLst>
          </p:cNvPr>
          <p:cNvSpPr txBox="1">
            <a:spLocks noChangeArrowheads="1"/>
          </p:cNvSpPr>
          <p:nvPr/>
        </p:nvSpPr>
        <p:spPr bwMode="auto">
          <a:xfrm>
            <a:off x="4500563" y="981075"/>
            <a:ext cx="234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1</a:t>
            </a:r>
          </a:p>
        </p:txBody>
      </p:sp>
      <p:sp>
        <p:nvSpPr>
          <p:cNvPr id="111625" name="TextBox 10">
            <a:extLst>
              <a:ext uri="{FF2B5EF4-FFF2-40B4-BE49-F238E27FC236}">
                <a16:creationId xmlns:a16="http://schemas.microsoft.com/office/drawing/2014/main" id="{EF92859D-D420-DE1F-7A63-79D1225052C8}"/>
              </a:ext>
            </a:extLst>
          </p:cNvPr>
          <p:cNvSpPr txBox="1">
            <a:spLocks noChangeArrowheads="1"/>
          </p:cNvSpPr>
          <p:nvPr/>
        </p:nvSpPr>
        <p:spPr bwMode="auto">
          <a:xfrm>
            <a:off x="3563938" y="1268413"/>
            <a:ext cx="1154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Sabit Sabitleme</a:t>
            </a:r>
          </a:p>
        </p:txBody>
      </p:sp>
      <p:sp>
        <p:nvSpPr>
          <p:cNvPr id="111626" name="TextBox 11">
            <a:extLst>
              <a:ext uri="{FF2B5EF4-FFF2-40B4-BE49-F238E27FC236}">
                <a16:creationId xmlns:a16="http://schemas.microsoft.com/office/drawing/2014/main" id="{03FD96A0-32CF-BBD8-7A5E-FE6D3D3DAB8E}"/>
              </a:ext>
            </a:extLst>
          </p:cNvPr>
          <p:cNvSpPr txBox="1">
            <a:spLocks noChangeArrowheads="1"/>
          </p:cNvSpPr>
          <p:nvPr/>
        </p:nvSpPr>
        <p:spPr bwMode="auto">
          <a:xfrm>
            <a:off x="4572000" y="1268413"/>
            <a:ext cx="236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2</a:t>
            </a:r>
          </a:p>
        </p:txBody>
      </p:sp>
      <p:sp>
        <p:nvSpPr>
          <p:cNvPr id="111627" name="TextBox 12">
            <a:extLst>
              <a:ext uri="{FF2B5EF4-FFF2-40B4-BE49-F238E27FC236}">
                <a16:creationId xmlns:a16="http://schemas.microsoft.com/office/drawing/2014/main" id="{A36E5FCE-D182-9BA7-57B4-00DE97451FEE}"/>
              </a:ext>
            </a:extLst>
          </p:cNvPr>
          <p:cNvSpPr txBox="1">
            <a:spLocks noChangeArrowheads="1"/>
          </p:cNvSpPr>
          <p:nvPr/>
        </p:nvSpPr>
        <p:spPr bwMode="auto">
          <a:xfrm>
            <a:off x="3563938" y="1484313"/>
            <a:ext cx="12080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Esnek Sabitleme</a:t>
            </a:r>
          </a:p>
        </p:txBody>
      </p:sp>
      <p:sp>
        <p:nvSpPr>
          <p:cNvPr id="111628" name="TextBox 14">
            <a:extLst>
              <a:ext uri="{FF2B5EF4-FFF2-40B4-BE49-F238E27FC236}">
                <a16:creationId xmlns:a16="http://schemas.microsoft.com/office/drawing/2014/main" id="{4F56897B-BFE5-A56F-7BB3-2A61D8BC8A53}"/>
              </a:ext>
            </a:extLst>
          </p:cNvPr>
          <p:cNvSpPr txBox="1">
            <a:spLocks noChangeArrowheads="1"/>
          </p:cNvSpPr>
          <p:nvPr/>
        </p:nvSpPr>
        <p:spPr bwMode="auto">
          <a:xfrm>
            <a:off x="4787900" y="1341438"/>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Sür. Çapa</a:t>
            </a:r>
          </a:p>
        </p:txBody>
      </p:sp>
      <p:sp>
        <p:nvSpPr>
          <p:cNvPr id="111629" name="TextBox 15">
            <a:extLst>
              <a:ext uri="{FF2B5EF4-FFF2-40B4-BE49-F238E27FC236}">
                <a16:creationId xmlns:a16="http://schemas.microsoft.com/office/drawing/2014/main" id="{112C118F-59FA-8B54-A872-8C2262ADC8D8}"/>
              </a:ext>
            </a:extLst>
          </p:cNvPr>
          <p:cNvSpPr txBox="1">
            <a:spLocks noChangeArrowheads="1"/>
          </p:cNvSpPr>
          <p:nvPr/>
        </p:nvSpPr>
        <p:spPr bwMode="auto">
          <a:xfrm>
            <a:off x="5364163" y="1341438"/>
            <a:ext cx="2365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3</a:t>
            </a:r>
          </a:p>
        </p:txBody>
      </p:sp>
      <p:sp>
        <p:nvSpPr>
          <p:cNvPr id="111630" name="TextBox 16">
            <a:extLst>
              <a:ext uri="{FF2B5EF4-FFF2-40B4-BE49-F238E27FC236}">
                <a16:creationId xmlns:a16="http://schemas.microsoft.com/office/drawing/2014/main" id="{182AEB74-3F60-B0E5-41A3-3F2C80CCAA86}"/>
              </a:ext>
            </a:extLst>
          </p:cNvPr>
          <p:cNvSpPr txBox="1">
            <a:spLocks noChangeArrowheads="1"/>
          </p:cNvSpPr>
          <p:nvPr/>
        </p:nvSpPr>
        <p:spPr bwMode="auto">
          <a:xfrm>
            <a:off x="4787900" y="1700213"/>
            <a:ext cx="471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i="1">
                <a:solidFill>
                  <a:schemeClr val="tx2"/>
                </a:solidFill>
                <a:latin typeface="Calibri" panose="020F0502020204030204" pitchFamily="34" charset="0"/>
              </a:rPr>
              <a:t>Bant</a:t>
            </a:r>
          </a:p>
        </p:txBody>
      </p:sp>
      <p:sp>
        <p:nvSpPr>
          <p:cNvPr id="111631" name="TextBox 17">
            <a:extLst>
              <a:ext uri="{FF2B5EF4-FFF2-40B4-BE49-F238E27FC236}">
                <a16:creationId xmlns:a16="http://schemas.microsoft.com/office/drawing/2014/main" id="{D6C7226B-5249-A218-2CF6-D0D2D80E46D0}"/>
              </a:ext>
            </a:extLst>
          </p:cNvPr>
          <p:cNvSpPr txBox="1">
            <a:spLocks noChangeArrowheads="1"/>
          </p:cNvSpPr>
          <p:nvPr/>
        </p:nvSpPr>
        <p:spPr bwMode="auto">
          <a:xfrm>
            <a:off x="5508625" y="155733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Paralel</a:t>
            </a:r>
          </a:p>
        </p:txBody>
      </p:sp>
      <p:sp>
        <p:nvSpPr>
          <p:cNvPr id="111632" name="TextBox 18">
            <a:extLst>
              <a:ext uri="{FF2B5EF4-FFF2-40B4-BE49-F238E27FC236}">
                <a16:creationId xmlns:a16="http://schemas.microsoft.com/office/drawing/2014/main" id="{7CAD7AB6-F6E9-5B56-18A7-61B24ADF1E24}"/>
              </a:ext>
            </a:extLst>
          </p:cNvPr>
          <p:cNvSpPr txBox="1">
            <a:spLocks noChangeArrowheads="1"/>
          </p:cNvSpPr>
          <p:nvPr/>
        </p:nvSpPr>
        <p:spPr bwMode="auto">
          <a:xfrm>
            <a:off x="5508625" y="1844675"/>
            <a:ext cx="869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200" u="sng">
                <a:solidFill>
                  <a:schemeClr val="tx2"/>
                </a:solidFill>
                <a:latin typeface="Calibri" panose="020F0502020204030204" pitchFamily="34" charset="0"/>
              </a:rPr>
              <a:t>Genişleyen</a:t>
            </a:r>
          </a:p>
        </p:txBody>
      </p:sp>
      <p:sp>
        <p:nvSpPr>
          <p:cNvPr id="111633" name="TextBox 19">
            <a:extLst>
              <a:ext uri="{FF2B5EF4-FFF2-40B4-BE49-F238E27FC236}">
                <a16:creationId xmlns:a16="http://schemas.microsoft.com/office/drawing/2014/main" id="{E01AD69C-3F01-EB59-3BD8-ABF978F79164}"/>
              </a:ext>
            </a:extLst>
          </p:cNvPr>
          <p:cNvSpPr txBox="1">
            <a:spLocks noChangeArrowheads="1"/>
          </p:cNvSpPr>
          <p:nvPr/>
        </p:nvSpPr>
        <p:spPr bwMode="auto">
          <a:xfrm>
            <a:off x="6227763" y="1844675"/>
            <a:ext cx="236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5</a:t>
            </a:r>
          </a:p>
        </p:txBody>
      </p:sp>
      <p:sp>
        <p:nvSpPr>
          <p:cNvPr id="111634" name="TextBox 20">
            <a:extLst>
              <a:ext uri="{FF2B5EF4-FFF2-40B4-BE49-F238E27FC236}">
                <a16:creationId xmlns:a16="http://schemas.microsoft.com/office/drawing/2014/main" id="{7B5BFD0E-CA3E-87A0-D550-F8A2F31E5FC3}"/>
              </a:ext>
            </a:extLst>
          </p:cNvPr>
          <p:cNvSpPr txBox="1">
            <a:spLocks noChangeArrowheads="1"/>
          </p:cNvSpPr>
          <p:nvPr/>
        </p:nvSpPr>
        <p:spPr bwMode="auto">
          <a:xfrm>
            <a:off x="2771775" y="1989138"/>
            <a:ext cx="1639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Müdahaleli Esneklik</a:t>
            </a:r>
          </a:p>
        </p:txBody>
      </p:sp>
      <p:sp>
        <p:nvSpPr>
          <p:cNvPr id="111635" name="TextBox 21">
            <a:extLst>
              <a:ext uri="{FF2B5EF4-FFF2-40B4-BE49-F238E27FC236}">
                <a16:creationId xmlns:a16="http://schemas.microsoft.com/office/drawing/2014/main" id="{58A2FE58-FCA0-425C-ED8F-394329010A18}"/>
              </a:ext>
            </a:extLst>
          </p:cNvPr>
          <p:cNvSpPr txBox="1">
            <a:spLocks noChangeArrowheads="1"/>
          </p:cNvSpPr>
          <p:nvPr/>
        </p:nvSpPr>
        <p:spPr bwMode="auto">
          <a:xfrm>
            <a:off x="2771775" y="2420938"/>
            <a:ext cx="173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400" u="sng">
                <a:solidFill>
                  <a:schemeClr val="tx2"/>
                </a:solidFill>
                <a:latin typeface="Calibri" panose="020F0502020204030204" pitchFamily="34" charset="0"/>
              </a:rPr>
              <a:t>Müdahalesiz Esneklik</a:t>
            </a:r>
          </a:p>
        </p:txBody>
      </p:sp>
      <p:sp>
        <p:nvSpPr>
          <p:cNvPr id="111636" name="TextBox 22">
            <a:extLst>
              <a:ext uri="{FF2B5EF4-FFF2-40B4-BE49-F238E27FC236}">
                <a16:creationId xmlns:a16="http://schemas.microsoft.com/office/drawing/2014/main" id="{7F8102CE-6266-F028-470D-F4DE9B87645B}"/>
              </a:ext>
            </a:extLst>
          </p:cNvPr>
          <p:cNvSpPr txBox="1">
            <a:spLocks noChangeArrowheads="1"/>
          </p:cNvSpPr>
          <p:nvPr/>
        </p:nvSpPr>
        <p:spPr bwMode="auto">
          <a:xfrm>
            <a:off x="4211638" y="1916113"/>
            <a:ext cx="236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4</a:t>
            </a:r>
          </a:p>
        </p:txBody>
      </p:sp>
      <p:sp>
        <p:nvSpPr>
          <p:cNvPr id="111637" name="TextBox 23">
            <a:extLst>
              <a:ext uri="{FF2B5EF4-FFF2-40B4-BE49-F238E27FC236}">
                <a16:creationId xmlns:a16="http://schemas.microsoft.com/office/drawing/2014/main" id="{17D54D7A-2C64-0D47-5F5F-7A89B2FDDA31}"/>
              </a:ext>
            </a:extLst>
          </p:cNvPr>
          <p:cNvSpPr txBox="1">
            <a:spLocks noChangeArrowheads="1"/>
          </p:cNvSpPr>
          <p:nvPr/>
        </p:nvSpPr>
        <p:spPr bwMode="auto">
          <a:xfrm>
            <a:off x="4356100" y="2349500"/>
            <a:ext cx="2365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800" b="1">
                <a:solidFill>
                  <a:schemeClr val="tx2"/>
                </a:solidFill>
                <a:latin typeface="Calibri" panose="020F0502020204030204" pitchFamily="34" charset="0"/>
              </a:rPr>
              <a:t>6</a:t>
            </a:r>
          </a:p>
        </p:txBody>
      </p:sp>
      <p:sp>
        <p:nvSpPr>
          <p:cNvPr id="111638" name="TextBox 24">
            <a:extLst>
              <a:ext uri="{FF2B5EF4-FFF2-40B4-BE49-F238E27FC236}">
                <a16:creationId xmlns:a16="http://schemas.microsoft.com/office/drawing/2014/main" id="{D284FA08-FA72-4F1E-B29E-218B91E62AA8}"/>
              </a:ext>
            </a:extLst>
          </p:cNvPr>
          <p:cNvSpPr txBox="1">
            <a:spLocks noChangeArrowheads="1"/>
          </p:cNvSpPr>
          <p:nvPr/>
        </p:nvSpPr>
        <p:spPr bwMode="auto">
          <a:xfrm>
            <a:off x="3563938" y="260350"/>
            <a:ext cx="142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4400" b="1">
                <a:solidFill>
                  <a:schemeClr val="tx2"/>
                </a:solidFill>
                <a:latin typeface="Calibri" panose="020F0502020204030204" pitchFamily="34" charset="0"/>
              </a:rPr>
              <a:t>Kur Rejimleri</a:t>
            </a:r>
          </a:p>
        </p:txBody>
      </p:sp>
      <p:cxnSp>
        <p:nvCxnSpPr>
          <p:cNvPr id="27" name="Straight Arrow Connector 26">
            <a:extLst>
              <a:ext uri="{FF2B5EF4-FFF2-40B4-BE49-F238E27FC236}">
                <a16:creationId xmlns:a16="http://schemas.microsoft.com/office/drawing/2014/main" id="{22953E91-C14B-6D47-D9AD-909AC7F4A328}"/>
              </a:ext>
            </a:extLst>
          </p:cNvPr>
          <p:cNvCxnSpPr>
            <a:stCxn id="111617" idx="3"/>
            <a:endCxn id="111618" idx="1"/>
          </p:cNvCxnSpPr>
          <p:nvPr/>
        </p:nvCxnSpPr>
        <p:spPr>
          <a:xfrm flipV="1">
            <a:off x="1249363" y="1350963"/>
            <a:ext cx="227012"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8609C8-97D8-9B7F-21A6-31E6BC0B4EFD}"/>
              </a:ext>
            </a:extLst>
          </p:cNvPr>
          <p:cNvCxnSpPr>
            <a:endCxn id="111619" idx="1"/>
          </p:cNvCxnSpPr>
          <p:nvPr/>
        </p:nvCxnSpPr>
        <p:spPr>
          <a:xfrm rot="16200000" flipH="1">
            <a:off x="1110457" y="1848644"/>
            <a:ext cx="58578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0296107-833D-1421-83F6-83B463424336}"/>
              </a:ext>
            </a:extLst>
          </p:cNvPr>
          <p:cNvCxnSpPr>
            <a:stCxn id="111618" idx="3"/>
          </p:cNvCxnSpPr>
          <p:nvPr/>
        </p:nvCxnSpPr>
        <p:spPr>
          <a:xfrm flipV="1">
            <a:off x="2333625" y="1196975"/>
            <a:ext cx="22225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F4C4F6-8087-D3E2-2429-1F66A780FEF3}"/>
              </a:ext>
            </a:extLst>
          </p:cNvPr>
          <p:cNvCxnSpPr>
            <a:stCxn id="111618" idx="3"/>
            <a:endCxn id="111621" idx="1"/>
          </p:cNvCxnSpPr>
          <p:nvPr/>
        </p:nvCxnSpPr>
        <p:spPr>
          <a:xfrm>
            <a:off x="2333625" y="1350963"/>
            <a:ext cx="77788"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0094BBA-3AB4-394D-B598-832DD62A0F1D}"/>
              </a:ext>
            </a:extLst>
          </p:cNvPr>
          <p:cNvCxnSpPr>
            <a:endCxn id="111622" idx="1"/>
          </p:cNvCxnSpPr>
          <p:nvPr/>
        </p:nvCxnSpPr>
        <p:spPr>
          <a:xfrm rot="5400000" flipH="1" flipV="1">
            <a:off x="3604419" y="950119"/>
            <a:ext cx="20637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C96905E-C8A9-BD89-BC5E-CA3188CB765C}"/>
              </a:ext>
            </a:extLst>
          </p:cNvPr>
          <p:cNvCxnSpPr>
            <a:stCxn id="111620" idx="3"/>
          </p:cNvCxnSpPr>
          <p:nvPr/>
        </p:nvCxnSpPr>
        <p:spPr>
          <a:xfrm flipV="1">
            <a:off x="3617913" y="1127125"/>
            <a:ext cx="233362"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6BA2B26-834B-31D6-69C0-D28B053F0697}"/>
              </a:ext>
            </a:extLst>
          </p:cNvPr>
          <p:cNvCxnSpPr/>
          <p:nvPr/>
        </p:nvCxnSpPr>
        <p:spPr>
          <a:xfrm flipV="1">
            <a:off x="3419475" y="1484313"/>
            <a:ext cx="215900"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BF2E942-CBDE-8B2B-3F09-CDE37FBF499D}"/>
              </a:ext>
            </a:extLst>
          </p:cNvPr>
          <p:cNvCxnSpPr/>
          <p:nvPr/>
        </p:nvCxnSpPr>
        <p:spPr>
          <a:xfrm>
            <a:off x="3419475" y="1557338"/>
            <a:ext cx="2889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898B080-ADE3-1BF1-BB4E-65F0D315E89A}"/>
              </a:ext>
            </a:extLst>
          </p:cNvPr>
          <p:cNvCxnSpPr/>
          <p:nvPr/>
        </p:nvCxnSpPr>
        <p:spPr>
          <a:xfrm flipV="1">
            <a:off x="4643438" y="1557338"/>
            <a:ext cx="2889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F354280-4D5F-B872-21F1-99B2CB883B18}"/>
              </a:ext>
            </a:extLst>
          </p:cNvPr>
          <p:cNvCxnSpPr/>
          <p:nvPr/>
        </p:nvCxnSpPr>
        <p:spPr>
          <a:xfrm rot="16200000" flipH="1">
            <a:off x="4643438" y="1700213"/>
            <a:ext cx="21590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4B8540D-8DD6-ABC9-8EEA-684C7AABEB11}"/>
              </a:ext>
            </a:extLst>
          </p:cNvPr>
          <p:cNvCxnSpPr>
            <a:stCxn id="111630" idx="3"/>
            <a:endCxn id="111631" idx="1"/>
          </p:cNvCxnSpPr>
          <p:nvPr/>
        </p:nvCxnSpPr>
        <p:spPr>
          <a:xfrm flipV="1">
            <a:off x="5259388" y="1695450"/>
            <a:ext cx="2492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B34360B-7E01-CC3E-BF4F-887975E0DC77}"/>
              </a:ext>
            </a:extLst>
          </p:cNvPr>
          <p:cNvCxnSpPr>
            <a:stCxn id="111630" idx="3"/>
          </p:cNvCxnSpPr>
          <p:nvPr/>
        </p:nvCxnSpPr>
        <p:spPr>
          <a:xfrm>
            <a:off x="5259388" y="1839913"/>
            <a:ext cx="320675" cy="220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03BC6841-10DD-8FDF-7DDC-EE64567D42B0}"/>
              </a:ext>
            </a:extLst>
          </p:cNvPr>
          <p:cNvCxnSpPr>
            <a:stCxn id="111619" idx="3"/>
            <a:endCxn id="111634" idx="1"/>
          </p:cNvCxnSpPr>
          <p:nvPr/>
        </p:nvCxnSpPr>
        <p:spPr>
          <a:xfrm flipV="1">
            <a:off x="2444750" y="2143125"/>
            <a:ext cx="3270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55BBE53-9D22-81E2-F0EE-14745A789E3B}"/>
              </a:ext>
            </a:extLst>
          </p:cNvPr>
          <p:cNvCxnSpPr>
            <a:stCxn id="111619" idx="3"/>
            <a:endCxn id="111635" idx="1"/>
          </p:cNvCxnSpPr>
          <p:nvPr/>
        </p:nvCxnSpPr>
        <p:spPr>
          <a:xfrm>
            <a:off x="2444750" y="2286000"/>
            <a:ext cx="32702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653" name="TextBox 92">
            <a:extLst>
              <a:ext uri="{FF2B5EF4-FFF2-40B4-BE49-F238E27FC236}">
                <a16:creationId xmlns:a16="http://schemas.microsoft.com/office/drawing/2014/main" id="{998823EB-C181-7457-56B4-94950550DC90}"/>
              </a:ext>
            </a:extLst>
          </p:cNvPr>
          <p:cNvSpPr txBox="1">
            <a:spLocks noChangeArrowheads="1"/>
          </p:cNvSpPr>
          <p:nvPr/>
        </p:nvSpPr>
        <p:spPr bwMode="auto">
          <a:xfrm>
            <a:off x="292100" y="3213100"/>
            <a:ext cx="885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tr-TR" altLang="tr-TR" sz="1600">
                <a:solidFill>
                  <a:schemeClr val="tx2"/>
                </a:solidFill>
                <a:latin typeface="Calibri" panose="020F0502020204030204" pitchFamily="34" charset="0"/>
              </a:rPr>
              <a:t>Not:  Siyah punto katılığı; altı çizili siyah punto, daha fazla katılığı; italik dizgi, içinde bulunduğu gruba göre</a:t>
            </a:r>
          </a:p>
          <a:p>
            <a:pPr algn="ctr" eaLnBrk="1" hangingPunct="1">
              <a:spcBef>
                <a:spcPct val="0"/>
              </a:spcBef>
              <a:buFontTx/>
              <a:buNone/>
            </a:pPr>
            <a:r>
              <a:rPr lang="tr-TR" altLang="tr-TR" sz="1600">
                <a:solidFill>
                  <a:schemeClr val="tx2"/>
                </a:solidFill>
                <a:latin typeface="Calibri" panose="020F0502020204030204" pitchFamily="34" charset="0"/>
              </a:rPr>
              <a:t>esnekliği; altı çizili italik dizgi, esnek fakat içinde bulunduğu gruba göre daha katı bir konumu ifade ediyor.</a:t>
            </a:r>
          </a:p>
        </p:txBody>
      </p:sp>
      <p:sp>
        <p:nvSpPr>
          <p:cNvPr id="111654" name="TextBox 93">
            <a:extLst>
              <a:ext uri="{FF2B5EF4-FFF2-40B4-BE49-F238E27FC236}">
                <a16:creationId xmlns:a16="http://schemas.microsoft.com/office/drawing/2014/main" id="{728CCDF6-7308-9213-3B8D-CAB4B8FC87D6}"/>
              </a:ext>
            </a:extLst>
          </p:cNvPr>
          <p:cNvSpPr txBox="1">
            <a:spLocks noChangeArrowheads="1"/>
          </p:cNvSpPr>
          <p:nvPr/>
        </p:nvSpPr>
        <p:spPr bwMode="auto">
          <a:xfrm>
            <a:off x="395288" y="4292600"/>
            <a:ext cx="6810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AutoNum type="arabicParenBoth"/>
            </a:pPr>
            <a:r>
              <a:rPr lang="tr-TR" altLang="tr-TR" sz="1600">
                <a:solidFill>
                  <a:schemeClr val="tx2"/>
                </a:solidFill>
                <a:latin typeface="Calibri" panose="020F0502020204030204" pitchFamily="34" charset="0"/>
              </a:rPr>
              <a:t>Euro gibi.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Türkiye’nin 1980 öncesinde TPKK mevzuatı desteğinde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2000 yılı başından Şubat 2001’e kadar Türkiye’nin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Türkiye’nin 1980 sonrasından 2000 başına kadar uyguladığı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Şubat krizi yaşanmasaydı Türkiye’nin Temmuz 2001’de geçeceği kur rejimi.</a:t>
            </a:r>
          </a:p>
          <a:p>
            <a:pPr algn="ctr" eaLnBrk="1" hangingPunct="1">
              <a:spcBef>
                <a:spcPct val="0"/>
              </a:spcBef>
              <a:buFontTx/>
              <a:buAutoNum type="arabicParenBoth"/>
            </a:pPr>
            <a:r>
              <a:rPr lang="tr-TR" altLang="tr-TR" sz="1600">
                <a:solidFill>
                  <a:schemeClr val="tx2"/>
                </a:solidFill>
                <a:latin typeface="Calibri" panose="020F0502020204030204" pitchFamily="34" charset="0"/>
              </a:rPr>
              <a:t>Şubat 2001’den sonra Türkiye’nin uyguladığı dalgalı kur rejimi.</a:t>
            </a:r>
          </a:p>
        </p:txBody>
      </p:sp>
      <p:sp>
        <p:nvSpPr>
          <p:cNvPr id="111655" name="Slide Number Placeholder 39">
            <a:extLst>
              <a:ext uri="{FF2B5EF4-FFF2-40B4-BE49-F238E27FC236}">
                <a16:creationId xmlns:a16="http://schemas.microsoft.com/office/drawing/2014/main" id="{59C39B71-5564-C262-68A8-B25133841E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2491AFF-11B8-AF42-ABB0-67ACC4208CB6}" type="slidenum">
              <a:rPr lang="en-GB" altLang="tr-TR" sz="1400" smtClean="0"/>
              <a:pPr>
                <a:spcBef>
                  <a:spcPct val="0"/>
                </a:spcBef>
                <a:buFontTx/>
                <a:buNone/>
              </a:pPr>
              <a:t>83</a:t>
            </a:fld>
            <a:endParaRPr lang="en-GB" altLang="tr-TR" sz="1400"/>
          </a:p>
        </p:txBody>
      </p:sp>
      <p:sp>
        <p:nvSpPr>
          <p:cNvPr id="41" name="Footer Placeholder 40">
            <a:extLst>
              <a:ext uri="{FF2B5EF4-FFF2-40B4-BE49-F238E27FC236}">
                <a16:creationId xmlns:a16="http://schemas.microsoft.com/office/drawing/2014/main" id="{85C43250-4AA5-6FC1-9DAE-F2E08A88A109}"/>
              </a:ext>
            </a:extLst>
          </p:cNvPr>
          <p:cNvSpPr>
            <a:spLocks noGrp="1"/>
          </p:cNvSpPr>
          <p:nvPr>
            <p:ph type="ftr" sz="quarter" idx="11"/>
          </p:nvPr>
        </p:nvSpPr>
        <p:spPr/>
        <p:txBody>
          <a:bodyPr/>
          <a:lstStyle/>
          <a:p>
            <a:pPr>
              <a:defRPr/>
            </a:pPr>
            <a:r>
              <a:rPr lang="en-GB"/>
              <a:t>www.hozyildiz.com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1 Başlık">
            <a:extLst>
              <a:ext uri="{FF2B5EF4-FFF2-40B4-BE49-F238E27FC236}">
                <a16:creationId xmlns:a16="http://schemas.microsoft.com/office/drawing/2014/main" id="{527B9C23-7E52-737F-44B0-1B66AAE2AFB2}"/>
              </a:ext>
            </a:extLst>
          </p:cNvPr>
          <p:cNvSpPr>
            <a:spLocks noGrp="1" noChangeArrowheads="1"/>
          </p:cNvSpPr>
          <p:nvPr>
            <p:ph type="title"/>
          </p:nvPr>
        </p:nvSpPr>
        <p:spPr>
          <a:xfrm>
            <a:off x="457200" y="274638"/>
            <a:ext cx="8229600" cy="582612"/>
          </a:xfrm>
        </p:spPr>
        <p:txBody>
          <a:bodyPr/>
          <a:lstStyle/>
          <a:p>
            <a:pPr eaLnBrk="1" hangingPunct="1"/>
            <a:r>
              <a:rPr lang="tr-TR" altLang="tr-TR" sz="3200" b="1">
                <a:ea typeface="ＭＳ Ｐゴシック" panose="020B0600070205080204" pitchFamily="34" charset="-128"/>
              </a:rPr>
              <a:t>Sermaye hareketleri denetlenmeli(mi?)</a:t>
            </a:r>
          </a:p>
        </p:txBody>
      </p:sp>
      <p:sp>
        <p:nvSpPr>
          <p:cNvPr id="112642" name="3 Slayt Numarası Yer Tutucusu">
            <a:extLst>
              <a:ext uri="{FF2B5EF4-FFF2-40B4-BE49-F238E27FC236}">
                <a16:creationId xmlns:a16="http://schemas.microsoft.com/office/drawing/2014/main" id="{9BA8A854-DF33-7428-1199-3FD4871B64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6F53A46-F87A-9F48-9054-FC99F13E4AD8}" type="slidenum">
              <a:rPr lang="en-GB" altLang="tr-TR" sz="1400" smtClean="0"/>
              <a:pPr>
                <a:spcBef>
                  <a:spcPct val="0"/>
                </a:spcBef>
                <a:buFontTx/>
                <a:buNone/>
              </a:pPr>
              <a:t>84</a:t>
            </a:fld>
            <a:endParaRPr lang="en-GB" altLang="tr-TR" sz="1400"/>
          </a:p>
        </p:txBody>
      </p:sp>
      <p:sp>
        <p:nvSpPr>
          <p:cNvPr id="112643" name="4 Sağ Ok">
            <a:extLst>
              <a:ext uri="{FF2B5EF4-FFF2-40B4-BE49-F238E27FC236}">
                <a16:creationId xmlns:a16="http://schemas.microsoft.com/office/drawing/2014/main" id="{5CCFABE0-AA04-EB21-2B68-5B1453355299}"/>
              </a:ext>
            </a:extLst>
          </p:cNvPr>
          <p:cNvSpPr>
            <a:spLocks noChangeArrowheads="1"/>
          </p:cNvSpPr>
          <p:nvPr/>
        </p:nvSpPr>
        <p:spPr bwMode="auto">
          <a:xfrm>
            <a:off x="4429125" y="128587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4" name="6 İçerik Yer Tutucusu">
            <a:extLst>
              <a:ext uri="{FF2B5EF4-FFF2-40B4-BE49-F238E27FC236}">
                <a16:creationId xmlns:a16="http://schemas.microsoft.com/office/drawing/2014/main" id="{3402299D-A924-A751-C03C-CCC6036DF4D1}"/>
              </a:ext>
            </a:extLst>
          </p:cNvPr>
          <p:cNvSpPr>
            <a:spLocks noGrp="1" noChangeArrowheads="1"/>
          </p:cNvSpPr>
          <p:nvPr>
            <p:ph idx="1"/>
          </p:nvPr>
        </p:nvSpPr>
        <p:spPr>
          <a:xfrm>
            <a:off x="457200" y="928688"/>
            <a:ext cx="8229600" cy="5197475"/>
          </a:xfrm>
        </p:spPr>
        <p:txBody>
          <a:bodyPr/>
          <a:lstStyle/>
          <a:p>
            <a:pPr eaLnBrk="1" hangingPunct="1"/>
            <a:r>
              <a:rPr lang="tr-TR" altLang="tr-TR" sz="1800" b="1">
                <a:ea typeface="ＭＳ Ｐゴシック" panose="020B0600070205080204" pitchFamily="34" charset="-128"/>
              </a:rPr>
              <a:t>Denetlenirse:  Büyüme + Cari açık + Sermaye girişleri</a:t>
            </a:r>
          </a:p>
          <a:p>
            <a:pPr lvl="1" eaLnBrk="1" hangingPunct="1"/>
            <a:r>
              <a:rPr lang="tr-TR" altLang="tr-TR" sz="1600">
                <a:ea typeface="ＭＳ Ｐゴシック" panose="020B0600070205080204" pitchFamily="34" charset="-128"/>
              </a:rPr>
              <a:t>Buradaki büyüme ivmesi iç dinamiklere, tasarrufların artmasına ve yatırımlara dönüşüme bağlı. Gelişme yolundaki ekonomilerde tasarruf eğilimi sınırlı olduğu için tartışma, büyümenin yeteri kadar hızlı olamayacağı konusunda.</a:t>
            </a:r>
          </a:p>
          <a:p>
            <a:pPr lvl="1" eaLnBrk="1" hangingPunct="1"/>
            <a:r>
              <a:rPr lang="tr-TR" altLang="tr-TR" sz="1600">
                <a:ea typeface="ＭＳ Ｐゴシック" panose="020B0600070205080204" pitchFamily="34" charset="-128"/>
              </a:rPr>
              <a:t>Faiz ve kur hedeflemesi çok kolay olmasa da beraber uygulanabilir. </a:t>
            </a:r>
          </a:p>
          <a:p>
            <a:pPr lvl="1" eaLnBrk="1" hangingPunct="1"/>
            <a:r>
              <a:rPr lang="tr-TR" altLang="tr-TR" sz="1600">
                <a:ea typeface="ＭＳ Ｐゴシック" panose="020B0600070205080204" pitchFamily="34" charset="-128"/>
              </a:rPr>
              <a:t>TCMB’nin büyük uluslararası döviz rezervi biriktirmesine gerek olmaz</a:t>
            </a:r>
          </a:p>
          <a:p>
            <a:pPr eaLnBrk="1" hangingPunct="1"/>
            <a:r>
              <a:rPr lang="tr-TR" altLang="tr-TR" sz="1800" b="1">
                <a:ea typeface="ＭＳ Ｐゴシック" panose="020B0600070205080204" pitchFamily="34" charset="-128"/>
              </a:rPr>
              <a:t>Denetlenmezse: Sermeye girişleri + Büyüme + Cari açık</a:t>
            </a:r>
          </a:p>
          <a:p>
            <a:pPr lvl="1" eaLnBrk="1" hangingPunct="1"/>
            <a:r>
              <a:rPr lang="tr-TR" altLang="tr-TR" sz="1600">
                <a:ea typeface="ＭＳ Ｐゴシック" panose="020B0600070205080204" pitchFamily="34" charset="-128"/>
              </a:rPr>
              <a:t>Büyüme dışarıdan ithal edilen kaynaklara bağlı. Sıcak para olursa, faiz ve kur (yüksek faiz, düşük kur) politikası tartışmalarına yol açıyor.  Sıcak ülkeye gelirken iyi, borçlanma ile tüketim ve refah artmış gibi görülüyor. Ancak, borçlar geri ödenmeye başlayınca… PTT soymalar vs.. Ortaya çıkabiliyor.</a:t>
            </a:r>
          </a:p>
          <a:p>
            <a:pPr lvl="1" eaLnBrk="1" hangingPunct="1"/>
            <a:r>
              <a:rPr lang="tr-TR" altLang="tr-TR" sz="1600">
                <a:ea typeface="ＭＳ Ｐゴシック" panose="020B0600070205080204" pitchFamily="34" charset="-128"/>
              </a:rPr>
              <a:t>TCMB rezerv biriktirmek zorundadır. Rezerv biriktirmek maliyeti yüksek, pahalı bir iştir.</a:t>
            </a:r>
          </a:p>
          <a:p>
            <a:pPr lvl="2" eaLnBrk="1" hangingPunct="1"/>
            <a:r>
              <a:rPr lang="tr-TR" altLang="tr-TR" sz="1400">
                <a:ea typeface="ＭＳ Ｐゴシック" panose="020B0600070205080204" pitchFamily="34" charset="-128"/>
              </a:rPr>
              <a:t>Rezerv birikimi için merkez bankaları ya borçlanacak ve faiz ödeyecek,</a:t>
            </a:r>
          </a:p>
          <a:p>
            <a:pPr lvl="2" eaLnBrk="1" hangingPunct="1"/>
            <a:r>
              <a:rPr lang="tr-TR" altLang="tr-TR" sz="1400">
                <a:ea typeface="ＭＳ Ｐゴシック" panose="020B0600070205080204" pitchFamily="34" charset="-128"/>
              </a:rPr>
              <a:t>Ya da piyasadan döviz satın alacak, TL ödeyecek, sonra da piyasaya çıkan fazla parayı geri çekmek için faiz ödemek zorunda kalabilecek. </a:t>
            </a:r>
          </a:p>
          <a:p>
            <a:pPr lvl="1" eaLnBrk="1" hangingPunct="1"/>
            <a:endParaRPr lang="tr-TR" altLang="tr-TR" sz="1600">
              <a:ea typeface="ＭＳ Ｐゴシック" panose="020B0600070205080204" pitchFamily="34" charset="-128"/>
            </a:endParaRPr>
          </a:p>
          <a:p>
            <a:pPr eaLnBrk="1" hangingPunct="1">
              <a:buFontTx/>
              <a:buNone/>
            </a:pPr>
            <a:endParaRPr lang="tr-TR" altLang="tr-TR" sz="2400">
              <a:ea typeface="ＭＳ Ｐゴシック" panose="020B0600070205080204" pitchFamily="34" charset="-128"/>
            </a:endParaRPr>
          </a:p>
        </p:txBody>
      </p:sp>
      <p:sp>
        <p:nvSpPr>
          <p:cNvPr id="112645" name="Line 7">
            <a:extLst>
              <a:ext uri="{FF2B5EF4-FFF2-40B4-BE49-F238E27FC236}">
                <a16:creationId xmlns:a16="http://schemas.microsoft.com/office/drawing/2014/main" id="{99F7946C-A032-21C3-84AA-72CB70B2595E}"/>
              </a:ext>
            </a:extLst>
          </p:cNvPr>
          <p:cNvSpPr>
            <a:spLocks noChangeShapeType="1"/>
          </p:cNvSpPr>
          <p:nvPr/>
        </p:nvSpPr>
        <p:spPr bwMode="auto">
          <a:xfrm>
            <a:off x="3995738" y="1196975"/>
            <a:ext cx="360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46" name="AutoShape 8">
            <a:extLst>
              <a:ext uri="{FF2B5EF4-FFF2-40B4-BE49-F238E27FC236}">
                <a16:creationId xmlns:a16="http://schemas.microsoft.com/office/drawing/2014/main" id="{3354A82A-1E48-8EF6-78F1-1632D483BD3C}"/>
              </a:ext>
            </a:extLst>
          </p:cNvPr>
          <p:cNvSpPr>
            <a:spLocks noChangeArrowheads="1"/>
          </p:cNvSpPr>
          <p:nvPr/>
        </p:nvSpPr>
        <p:spPr bwMode="auto">
          <a:xfrm>
            <a:off x="4067175" y="1196975"/>
            <a:ext cx="976313" cy="485775"/>
          </a:xfrm>
          <a:prstGeom prst="righ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7" name="AutoShape 9">
            <a:extLst>
              <a:ext uri="{FF2B5EF4-FFF2-40B4-BE49-F238E27FC236}">
                <a16:creationId xmlns:a16="http://schemas.microsoft.com/office/drawing/2014/main" id="{3A5F46BF-006E-5DBE-5CE0-10EB81302753}"/>
              </a:ext>
            </a:extLst>
          </p:cNvPr>
          <p:cNvSpPr>
            <a:spLocks noChangeArrowheads="1"/>
          </p:cNvSpPr>
          <p:nvPr/>
        </p:nvSpPr>
        <p:spPr bwMode="auto">
          <a:xfrm>
            <a:off x="4067175" y="1125538"/>
            <a:ext cx="936625" cy="71437"/>
          </a:xfrm>
          <a:prstGeom prst="rightArrow">
            <a:avLst>
              <a:gd name="adj1" fmla="val 50000"/>
              <a:gd name="adj2" fmla="val 3277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8" name="AutoShape 10">
            <a:extLst>
              <a:ext uri="{FF2B5EF4-FFF2-40B4-BE49-F238E27FC236}">
                <a16:creationId xmlns:a16="http://schemas.microsoft.com/office/drawing/2014/main" id="{17320DCA-7717-FB9E-A687-44A828801997}"/>
              </a:ext>
            </a:extLst>
          </p:cNvPr>
          <p:cNvSpPr>
            <a:spLocks noChangeArrowheads="1"/>
          </p:cNvSpPr>
          <p:nvPr/>
        </p:nvSpPr>
        <p:spPr bwMode="auto">
          <a:xfrm>
            <a:off x="4067175" y="1125538"/>
            <a:ext cx="865188" cy="71437"/>
          </a:xfrm>
          <a:prstGeom prst="rightArrow">
            <a:avLst>
              <a:gd name="adj1" fmla="val 50000"/>
              <a:gd name="adj2" fmla="val 3027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tr-TR" altLang="tr-TR" sz="4400">
              <a:solidFill>
                <a:schemeClr val="tx2"/>
              </a:solidFill>
              <a:latin typeface="Calibri" panose="020F0502020204030204" pitchFamily="34" charset="0"/>
            </a:endParaRPr>
          </a:p>
        </p:txBody>
      </p:sp>
      <p:sp>
        <p:nvSpPr>
          <p:cNvPr id="112649" name="Line 11">
            <a:extLst>
              <a:ext uri="{FF2B5EF4-FFF2-40B4-BE49-F238E27FC236}">
                <a16:creationId xmlns:a16="http://schemas.microsoft.com/office/drawing/2014/main" id="{3D8E9FE9-83FF-1C9E-5F79-4AE34AD483AF}"/>
              </a:ext>
            </a:extLst>
          </p:cNvPr>
          <p:cNvSpPr>
            <a:spLocks noChangeShapeType="1"/>
          </p:cNvSpPr>
          <p:nvPr/>
        </p:nvSpPr>
        <p:spPr bwMode="auto">
          <a:xfrm>
            <a:off x="4067175" y="1125538"/>
            <a:ext cx="8651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0" name="Line 12">
            <a:extLst>
              <a:ext uri="{FF2B5EF4-FFF2-40B4-BE49-F238E27FC236}">
                <a16:creationId xmlns:a16="http://schemas.microsoft.com/office/drawing/2014/main" id="{DAFCE016-A998-9BD7-DA8C-8F104FAF9D4F}"/>
              </a:ext>
            </a:extLst>
          </p:cNvPr>
          <p:cNvSpPr>
            <a:spLocks noChangeShapeType="1"/>
          </p:cNvSpPr>
          <p:nvPr/>
        </p:nvSpPr>
        <p:spPr bwMode="auto">
          <a:xfrm>
            <a:off x="4067175" y="1125538"/>
            <a:ext cx="1444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1" name="Line 13">
            <a:extLst>
              <a:ext uri="{FF2B5EF4-FFF2-40B4-BE49-F238E27FC236}">
                <a16:creationId xmlns:a16="http://schemas.microsoft.com/office/drawing/2014/main" id="{54B3BAB6-F62D-4174-18EC-2B4CD2F9B34F}"/>
              </a:ext>
            </a:extLst>
          </p:cNvPr>
          <p:cNvSpPr>
            <a:spLocks noChangeShapeType="1"/>
          </p:cNvSpPr>
          <p:nvPr/>
        </p:nvSpPr>
        <p:spPr bwMode="auto">
          <a:xfrm>
            <a:off x="3995738" y="1196975"/>
            <a:ext cx="7921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tr-TR"/>
          </a:p>
        </p:txBody>
      </p:sp>
      <p:sp>
        <p:nvSpPr>
          <p:cNvPr id="112652" name="Footer Placeholder 12">
            <a:extLst>
              <a:ext uri="{FF2B5EF4-FFF2-40B4-BE49-F238E27FC236}">
                <a16:creationId xmlns:a16="http://schemas.microsoft.com/office/drawing/2014/main" id="{9B8C24F7-572B-C3F9-BBC3-24FCD4B37B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tr-TR" altLang="tr-TR" sz="1400"/>
              <a:t>www.hozyildiz.com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28DCE715-2AA8-0A6A-7830-174375E7637C}"/>
              </a:ext>
            </a:extLst>
          </p:cNvPr>
          <p:cNvSpPr>
            <a:spLocks noGrp="1" noChangeArrowheads="1"/>
          </p:cNvSpPr>
          <p:nvPr>
            <p:ph type="title"/>
          </p:nvPr>
        </p:nvSpPr>
        <p:spPr/>
        <p:txBody>
          <a:bodyPr/>
          <a:lstStyle/>
          <a:p>
            <a:r>
              <a:rPr lang="tr-TR" altLang="tr-TR" sz="2000">
                <a:ea typeface="ＭＳ Ｐゴシック" panose="020B0600070205080204" pitchFamily="34" charset="-128"/>
              </a:rPr>
              <a:t>REEL DIŞ BORÇ ORANI 2001 KRİZİNDEN SONRAKİ EN YÜKSEK DÜZEYDE. O ZAMAN IMF’DEN BORÇ ALINARAK BORÇLAR GERİ ÖDENDİ KRİZDEN ÇIKILDI. ŞİMDİ?</a:t>
            </a:r>
          </a:p>
        </p:txBody>
      </p:sp>
      <p:sp>
        <p:nvSpPr>
          <p:cNvPr id="3" name="Footer Placeholder 2">
            <a:extLst>
              <a:ext uri="{FF2B5EF4-FFF2-40B4-BE49-F238E27FC236}">
                <a16:creationId xmlns:a16="http://schemas.microsoft.com/office/drawing/2014/main" id="{CFD0CB29-A89F-CDB9-EBB9-B191F3DA22DA}"/>
              </a:ext>
            </a:extLst>
          </p:cNvPr>
          <p:cNvSpPr>
            <a:spLocks noGrp="1"/>
          </p:cNvSpPr>
          <p:nvPr>
            <p:ph type="ftr" sz="quarter" idx="11"/>
          </p:nvPr>
        </p:nvSpPr>
        <p:spPr/>
        <p:txBody>
          <a:bodyPr/>
          <a:lstStyle/>
          <a:p>
            <a:pPr>
              <a:defRPr/>
            </a:pPr>
            <a:r>
              <a:rPr lang="en-GB"/>
              <a:t>www.hozyildiz.com</a:t>
            </a:r>
          </a:p>
        </p:txBody>
      </p:sp>
      <p:sp>
        <p:nvSpPr>
          <p:cNvPr id="22531" name="Slide Number Placeholder 3">
            <a:extLst>
              <a:ext uri="{FF2B5EF4-FFF2-40B4-BE49-F238E27FC236}">
                <a16:creationId xmlns:a16="http://schemas.microsoft.com/office/drawing/2014/main" id="{76054CB3-0BD8-0B8B-86EF-2F49130983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F6F252-8B5C-C34C-BB47-26F751605106}" type="slidenum">
              <a:rPr lang="en-GB" altLang="tr-TR" sz="1400" smtClean="0"/>
              <a:pPr>
                <a:spcBef>
                  <a:spcPct val="0"/>
                </a:spcBef>
                <a:buFontTx/>
                <a:buNone/>
              </a:pPr>
              <a:t>9</a:t>
            </a:fld>
            <a:endParaRPr lang="en-GB" altLang="tr-TR" sz="1400"/>
          </a:p>
        </p:txBody>
      </p:sp>
      <p:pic>
        <p:nvPicPr>
          <p:cNvPr id="2" name="Resim 1">
            <a:extLst>
              <a:ext uri="{FF2B5EF4-FFF2-40B4-BE49-F238E27FC236}">
                <a16:creationId xmlns:a16="http://schemas.microsoft.com/office/drawing/2014/main" id="{B9423853-8DFA-A38E-0F36-DCAAE6D631E7}"/>
              </a:ext>
            </a:extLst>
          </p:cNvPr>
          <p:cNvPicPr>
            <a:picLocks noChangeAspect="1"/>
          </p:cNvPicPr>
          <p:nvPr/>
        </p:nvPicPr>
        <p:blipFill>
          <a:blip r:embed="rId2"/>
          <a:stretch>
            <a:fillRect/>
          </a:stretch>
        </p:blipFill>
        <p:spPr>
          <a:xfrm>
            <a:off x="457200" y="1700808"/>
            <a:ext cx="8229600" cy="405516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TotalTime>
  <Words>2930</Words>
  <Application>Microsoft Office PowerPoint</Application>
  <PresentationFormat>Ekran Gösterisi (4:3)</PresentationFormat>
  <Paragraphs>508</Paragraphs>
  <Slides>84</Slides>
  <Notes>9</Notes>
  <HiddenSlides>0</HiddenSlides>
  <MMClips>0</MMClips>
  <ScaleCrop>false</ScaleCrop>
  <HeadingPairs>
    <vt:vector size="8" baseType="variant">
      <vt:variant>
        <vt:lpstr>Kullanılan Yazı Tipleri</vt:lpstr>
      </vt:variant>
      <vt:variant>
        <vt:i4>7</vt:i4>
      </vt:variant>
      <vt:variant>
        <vt:lpstr>Tema</vt:lpstr>
      </vt:variant>
      <vt:variant>
        <vt:i4>3</vt:i4>
      </vt:variant>
      <vt:variant>
        <vt:lpstr>Eklenmiş OLE Hizmet Programları</vt:lpstr>
      </vt:variant>
      <vt:variant>
        <vt:i4>1</vt:i4>
      </vt:variant>
      <vt:variant>
        <vt:lpstr>Slayt Başlıkları</vt:lpstr>
      </vt:variant>
      <vt:variant>
        <vt:i4>84</vt:i4>
      </vt:variant>
    </vt:vector>
  </HeadingPairs>
  <TitlesOfParts>
    <vt:vector size="95" baseType="lpstr">
      <vt:lpstr>ＭＳ Ｐゴシック</vt:lpstr>
      <vt:lpstr>Aptos</vt:lpstr>
      <vt:lpstr>Aptos Display</vt:lpstr>
      <vt:lpstr>Arial</vt:lpstr>
      <vt:lpstr>Calibri</vt:lpstr>
      <vt:lpstr>Calibri Light</vt:lpstr>
      <vt:lpstr>Times New Roman</vt:lpstr>
      <vt:lpstr>Default Design</vt:lpstr>
      <vt:lpstr>1_Office Teması</vt:lpstr>
      <vt:lpstr>Office Teması</vt:lpstr>
      <vt:lpstr>Presentation</vt:lpstr>
      <vt:lpstr>Ödemeler Dengesi ve Uluslararası Yatırım Pozisyonu</vt:lpstr>
      <vt:lpstr> AVUCUNUZU AÇMAYI DENEDİNİZ Mİ? </vt:lpstr>
      <vt:lpstr>Sermaye hareketleri ve büyüme arasındaki nedensellik   (Yol Ayrımında Türkiye / AH Köse ve arkadaşları)</vt:lpstr>
      <vt:lpstr>Dışarıdan kaynak gelmeyince ekonomi büyümüyor</vt:lpstr>
      <vt:lpstr>Cari açık kronik sorun. Finansmanı kısa vade ağırlıklı.</vt:lpstr>
      <vt:lpstr>Borç yükünün ana sorunu dolarize olması</vt:lpstr>
      <vt:lpstr>NEYE RAĞMEN BÜYÜME?</vt:lpstr>
      <vt:lpstr>2020 yılındaki kriz 128 milyar $ rezerv harcanarak geçiştirildi. Önlem alınmaz böyle giderse, dışardan borç alınması gerekebilir. </vt:lpstr>
      <vt:lpstr>REEL DIŞ BORÇ ORANI 2001 KRİZİNDEN SONRAKİ EN YÜKSEK DÜZEYDE. O ZAMAN IMF’DEN BORÇ ALINARAK BORÇLAR GERİ ÖDENDİ KRİZDEN ÇIKILDI. ŞİMDİ?</vt:lpstr>
      <vt:lpstr>CARİ İŞLEMLER DENGESİ VE YURTİÇİ TASARRUFLAR</vt:lpstr>
      <vt:lpstr>Yatırım tasarruf dengesi</vt:lpstr>
      <vt:lpstr>İçeride tasarruf olmayınca...</vt:lpstr>
      <vt:lpstr>Dışarıdan tasarruf ithal ediyoruz</vt:lpstr>
      <vt:lpstr>Kimler tasarruf edebilir?</vt:lpstr>
      <vt:lpstr>Kentli nüfusun % 88’nin tasarrufu yok. Sadece % 12,4’ü tasarruf edebiliyor.</vt:lpstr>
      <vt:lpstr>Yeterli geliri olmadığı için tasarruf edemiyor</vt:lpstr>
      <vt:lpstr>Çocuğu olanlar daha az tasarruf edebiliyor</vt:lpstr>
      <vt:lpstr>Gelir gruplarına göre hanehalkının tasarruf oranları. Gelir olsa birikim de olacak.</vt:lpstr>
      <vt:lpstr>Genç nüfus tasarrufun önündeki engellerden birisi</vt:lpstr>
      <vt:lpstr>Reel sektör içeriden aldığı dövizli borçları 2018’den sonra hızla geri ödeyebildi.</vt:lpstr>
      <vt:lpstr>Ödemler dengesinin detayları hakkında açıklamalar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 Ödemeler dengesi</vt:lpstr>
      <vt:lpstr>Bazı tanımlar</vt:lpstr>
      <vt:lpstr>Bilançonun ayrıntıları</vt:lpstr>
      <vt:lpstr>PowerPoint Sunusu</vt:lpstr>
      <vt:lpstr>PowerPoint Sunusu</vt:lpstr>
      <vt:lpstr>PowerPoint Sunusu</vt:lpstr>
      <vt:lpstr>PowerPoint Sunusu</vt:lpstr>
      <vt:lpstr>PowerPoint Sunusu</vt:lpstr>
      <vt:lpstr>Ülkenin döviz ihtiyacının çoğu önceden alınan borçların geri ödemelerinden kaynaklanıyor</vt:lpstr>
      <vt:lpstr>Borç ödemek için yeni borçlar alınıyor</vt:lpstr>
      <vt:lpstr>Uluslararası yatırım pozisyonu</vt:lpstr>
      <vt:lpstr>Döviz akımları                       Stok değerler </vt:lpstr>
      <vt:lpstr>Kapsam</vt:lpstr>
      <vt:lpstr>SINIFLAMALAR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UYP’ nin yatırım türlerine göre dağılımı</vt:lpstr>
      <vt:lpstr>PowerPoint Sunusu</vt:lpstr>
      <vt:lpstr>PowerPoint Sunusu</vt:lpstr>
      <vt:lpstr>Finansal olmayan kuruluşlar (şirketler) borçlarını ödemek için yeteri kadar  döviz geliri elde edebilecek mi?</vt:lpstr>
      <vt:lpstr>2021 sonrası !?</vt:lpstr>
      <vt:lpstr>Sıcak para nedir?</vt:lpstr>
      <vt:lpstr>Sıcak paranın yakıcı etkisi!</vt:lpstr>
      <vt:lpstr>Kısa vadeli döviz yükümlülükleri GSYH’nın % 20’si civarında. 2001-2008 ve 2018 sonrası benzer </vt:lpstr>
      <vt:lpstr>Bizim borsadaki, tahvillerdeki yüksek getiriler onların emeklilerine yarıyor</vt:lpstr>
      <vt:lpstr>GETİRİLER FARKLI, DOLAR KAZANÇLI</vt:lpstr>
      <vt:lpstr>Fasit daire</vt:lpstr>
      <vt:lpstr>Bilanço krizlerinin anatomisi</vt:lpstr>
      <vt:lpstr>Bu ne mantıktır? İçeride milyarlarca dolarlık tasarruf olduğu biliniyor. Önlem alınmıyor. Dışarıya milyarlarca dolar faiz ödeniyor.</vt:lpstr>
      <vt:lpstr>PowerPoint Sunusu</vt:lpstr>
      <vt:lpstr>Çözüm var mı?</vt:lpstr>
      <vt:lpstr>Politika uygulayıcılarının önünde gidilecek iki ana yol var</vt:lpstr>
      <vt:lpstr>PowerPoint Sunusu</vt:lpstr>
      <vt:lpstr>PowerPoint Sunusu</vt:lpstr>
      <vt:lpstr>Sermaye hareketleri denetlenmeli(mi?)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R.HAKAN OZYILDIZ - TEB Holding Danisman</dc:creator>
  <cp:lastModifiedBy>Hakan ÖZYILDIZ</cp:lastModifiedBy>
  <cp:revision>285</cp:revision>
  <cp:lastPrinted>2019-04-01T10:41:47Z</cp:lastPrinted>
  <dcterms:created xsi:type="dcterms:W3CDTF">2007-03-02T14:15:06Z</dcterms:created>
  <dcterms:modified xsi:type="dcterms:W3CDTF">2024-05-21T10:09:24Z</dcterms:modified>
</cp:coreProperties>
</file>