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62" r:id="rId3"/>
    <p:sldId id="263" r:id="rId4"/>
    <p:sldId id="264" r:id="rId5"/>
    <p:sldId id="265" r:id="rId6"/>
    <p:sldId id="266" r:id="rId7"/>
    <p:sldId id="267" r:id="rId8"/>
    <p:sldId id="268" r:id="rId9"/>
    <p:sldId id="269" r:id="rId10"/>
    <p:sldId id="270" r:id="rId11"/>
    <p:sldId id="271" r:id="rId12"/>
    <p:sldId id="343" r:id="rId13"/>
    <p:sldId id="273" r:id="rId14"/>
    <p:sldId id="274" r:id="rId15"/>
    <p:sldId id="318" r:id="rId16"/>
    <p:sldId id="275" r:id="rId17"/>
    <p:sldId id="319" r:id="rId18"/>
    <p:sldId id="320" r:id="rId19"/>
    <p:sldId id="321" r:id="rId20"/>
    <p:sldId id="277" r:id="rId21"/>
    <p:sldId id="278" r:id="rId22"/>
    <p:sldId id="279" r:id="rId23"/>
    <p:sldId id="332" r:id="rId24"/>
    <p:sldId id="280" r:id="rId25"/>
    <p:sldId id="333" r:id="rId26"/>
    <p:sldId id="315" r:id="rId27"/>
    <p:sldId id="335" r:id="rId28"/>
    <p:sldId id="316" r:id="rId29"/>
    <p:sldId id="334" r:id="rId30"/>
    <p:sldId id="317" r:id="rId31"/>
    <p:sldId id="304" r:id="rId32"/>
    <p:sldId id="284" r:id="rId33"/>
    <p:sldId id="285" r:id="rId34"/>
    <p:sldId id="305" r:id="rId35"/>
    <p:sldId id="306" r:id="rId36"/>
    <p:sldId id="307" r:id="rId37"/>
    <p:sldId id="308" r:id="rId38"/>
    <p:sldId id="309" r:id="rId39"/>
    <p:sldId id="286" r:id="rId40"/>
    <p:sldId id="287" r:id="rId41"/>
    <p:sldId id="288" r:id="rId42"/>
    <p:sldId id="289" r:id="rId43"/>
    <p:sldId id="341" r:id="rId44"/>
    <p:sldId id="331" r:id="rId45"/>
    <p:sldId id="324" r:id="rId46"/>
    <p:sldId id="325" r:id="rId47"/>
    <p:sldId id="326" r:id="rId48"/>
    <p:sldId id="327" r:id="rId49"/>
    <p:sldId id="328" r:id="rId50"/>
    <p:sldId id="329" r:id="rId51"/>
    <p:sldId id="297" r:id="rId52"/>
    <p:sldId id="298" r:id="rId53"/>
    <p:sldId id="299" r:id="rId54"/>
    <p:sldId id="323" r:id="rId55"/>
    <p:sldId id="260" r:id="rId56"/>
    <p:sldId id="259" r:id="rId57"/>
    <p:sldId id="258" r:id="rId58"/>
    <p:sldId id="338" r:id="rId59"/>
    <p:sldId id="313" r:id="rId60"/>
    <p:sldId id="312" r:id="rId61"/>
    <p:sldId id="336"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0"/>
  </p:normalViewPr>
  <p:slideViewPr>
    <p:cSldViewPr snapToGrid="0" snapToObjects="1">
      <p:cViewPr varScale="1">
        <p:scale>
          <a:sx n="66" d="100"/>
          <a:sy n="66" d="100"/>
        </p:scale>
        <p:origin x="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3B82A-C2ED-C848-9A97-794BD6C5E51D}" type="datetimeFigureOut">
              <a:rPr lang="tr-TR" smtClean="0"/>
              <a:t>11.02.2024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BA285-3935-BA4D-A08A-A4A87E454516}" type="slidenum">
              <a:rPr lang="tr-TR" smtClean="0"/>
              <a:t>‹#›</a:t>
            </a:fld>
            <a:endParaRPr lang="tr-TR"/>
          </a:p>
        </p:txBody>
      </p:sp>
    </p:spTree>
    <p:extLst>
      <p:ext uri="{BB962C8B-B14F-4D97-AF65-F5344CB8AC3E}">
        <p14:creationId xmlns:p14="http://schemas.microsoft.com/office/powerpoint/2010/main" val="187104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1DE434-4A8D-234C-9E41-A04B1A1198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07C7A1-3456-3F43-B366-822F3BFD5B93}" type="slidenum">
              <a:rPr lang="tr-TR" altLang="tr-TR"/>
              <a:pPr>
                <a:spcBef>
                  <a:spcPct val="0"/>
                </a:spcBef>
              </a:pPr>
              <a:t>2</a:t>
            </a:fld>
            <a:endParaRPr lang="tr-TR" altLang="tr-TR"/>
          </a:p>
        </p:txBody>
      </p:sp>
      <p:sp>
        <p:nvSpPr>
          <p:cNvPr id="71683" name="Rectangle 2">
            <a:extLst>
              <a:ext uri="{FF2B5EF4-FFF2-40B4-BE49-F238E27FC236}">
                <a16:creationId xmlns:a16="http://schemas.microsoft.com/office/drawing/2014/main" id="{7CAB9CE8-B32D-7942-8412-458C276A1931}"/>
              </a:ext>
            </a:extLst>
          </p:cNvPr>
          <p:cNvSpPr>
            <a:spLocks noGrp="1" noRot="1" noChangeAspect="1" noChangeArrowheads="1" noTextEdit="1"/>
          </p:cNvSpPr>
          <p:nvPr>
            <p:ph type="sldImg"/>
          </p:nvPr>
        </p:nvSpPr>
        <p:spPr bwMode="auto">
          <a:xfrm>
            <a:off x="930275" y="736600"/>
            <a:ext cx="49101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B26D17AD-73F2-0E45-B074-9DEB8A09E048}"/>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tr-TR"/>
          </a:p>
        </p:txBody>
      </p:sp>
    </p:spTree>
    <p:extLst>
      <p:ext uri="{BB962C8B-B14F-4D97-AF65-F5344CB8AC3E}">
        <p14:creationId xmlns:p14="http://schemas.microsoft.com/office/powerpoint/2010/main" val="395689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60DA6E1-80DD-B645-BD6F-8B3C39383B8F}"/>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ADD0D2CB-C15F-7E47-B8C2-98C76538BED4}"/>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tr-TR"/>
          </a:p>
        </p:txBody>
      </p:sp>
    </p:spTree>
    <p:extLst>
      <p:ext uri="{BB962C8B-B14F-4D97-AF65-F5344CB8AC3E}">
        <p14:creationId xmlns:p14="http://schemas.microsoft.com/office/powerpoint/2010/main" val="274966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79E0DE7-E221-A94C-AA13-B48D6803B2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50879A-4425-7E40-9019-355DF79A638C}" type="slidenum">
              <a:rPr lang="tr-TR" altLang="tr-TR"/>
              <a:pPr>
                <a:spcBef>
                  <a:spcPct val="0"/>
                </a:spcBef>
              </a:pPr>
              <a:t>39</a:t>
            </a:fld>
            <a:endParaRPr lang="tr-TR" altLang="tr-TR"/>
          </a:p>
        </p:txBody>
      </p:sp>
      <p:sp>
        <p:nvSpPr>
          <p:cNvPr id="83971" name="Rectangle 2">
            <a:extLst>
              <a:ext uri="{FF2B5EF4-FFF2-40B4-BE49-F238E27FC236}">
                <a16:creationId xmlns:a16="http://schemas.microsoft.com/office/drawing/2014/main" id="{F568F170-CCCC-3545-A173-DEEF6F84AE15}"/>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A4B20003-3DC2-3C42-8F81-1E5A8FB7964A}"/>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224646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D360AFA-A506-8240-9A4B-D3BEA50929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6CBB58-66A8-F94B-8B9D-77D971C71611}" type="slidenum">
              <a:rPr lang="tr-TR" altLang="tr-TR"/>
              <a:pPr>
                <a:spcBef>
                  <a:spcPct val="0"/>
                </a:spcBef>
              </a:pPr>
              <a:t>40</a:t>
            </a:fld>
            <a:endParaRPr lang="tr-TR" altLang="tr-TR"/>
          </a:p>
        </p:txBody>
      </p:sp>
      <p:sp>
        <p:nvSpPr>
          <p:cNvPr id="84995" name="Rectangle 2">
            <a:extLst>
              <a:ext uri="{FF2B5EF4-FFF2-40B4-BE49-F238E27FC236}">
                <a16:creationId xmlns:a16="http://schemas.microsoft.com/office/drawing/2014/main" id="{7CA09EE0-45DA-6D42-8892-7A11098110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E0F5FF2A-FDBE-CF40-BFBA-9F38BCDA76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87897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8F4EADC-E48F-1B41-B41A-DCD67CA2D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73B3AF-D44B-4B4B-8A5E-0A0EFAEE126C}" type="slidenum">
              <a:rPr lang="tr-TR" altLang="tr-TR"/>
              <a:pPr>
                <a:spcBef>
                  <a:spcPct val="0"/>
                </a:spcBef>
              </a:pPr>
              <a:t>41</a:t>
            </a:fld>
            <a:endParaRPr lang="tr-TR" altLang="tr-TR"/>
          </a:p>
        </p:txBody>
      </p:sp>
      <p:sp>
        <p:nvSpPr>
          <p:cNvPr id="86019" name="Rectangle 2">
            <a:extLst>
              <a:ext uri="{FF2B5EF4-FFF2-40B4-BE49-F238E27FC236}">
                <a16:creationId xmlns:a16="http://schemas.microsoft.com/office/drawing/2014/main" id="{07DF131E-151F-7848-95F3-3EBB3A08E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673F4768-A72D-A84C-A726-718D2BFF7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56800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FB1B899-6C8E-1A41-9718-34F32D06AFCB}"/>
              </a:ext>
            </a:extLst>
          </p:cNvPr>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FDDDEF2-614B-B44F-B30A-5C16A11467E5}" type="slidenum">
              <a:rPr lang="tr-TR" altLang="tr-TR"/>
              <a:pPr algn="r" eaLnBrk="1" hangingPunct="1">
                <a:spcBef>
                  <a:spcPct val="0"/>
                </a:spcBef>
              </a:pPr>
              <a:t>42</a:t>
            </a:fld>
            <a:endParaRPr lang="tr-TR" altLang="tr-TR"/>
          </a:p>
        </p:txBody>
      </p:sp>
      <p:sp>
        <p:nvSpPr>
          <p:cNvPr id="87043" name="Rectangle 2">
            <a:extLst>
              <a:ext uri="{FF2B5EF4-FFF2-40B4-BE49-F238E27FC236}">
                <a16:creationId xmlns:a16="http://schemas.microsoft.com/office/drawing/2014/main" id="{36CF7D56-94D5-A74C-B548-BBFBC02B7038}"/>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094DB724-0E34-FC42-8337-A07E95474CF3}"/>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6701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F15B4B0-8E7E-E140-BF7F-7981584C64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00AC01-3BBF-2F4B-8395-B8550D843D7F}" type="slidenum">
              <a:rPr lang="tr-TR" altLang="tr-TR"/>
              <a:pPr>
                <a:spcBef>
                  <a:spcPct val="0"/>
                </a:spcBef>
              </a:pPr>
              <a:t>44</a:t>
            </a:fld>
            <a:endParaRPr lang="tr-TR" altLang="tr-TR"/>
          </a:p>
        </p:txBody>
      </p:sp>
      <p:sp>
        <p:nvSpPr>
          <p:cNvPr id="88067" name="Rectangle 2">
            <a:extLst>
              <a:ext uri="{FF2B5EF4-FFF2-40B4-BE49-F238E27FC236}">
                <a16:creationId xmlns:a16="http://schemas.microsoft.com/office/drawing/2014/main" id="{6BF533DD-49A3-DB4C-95ED-9B0CAA315F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55CDFD61-4485-7247-96F3-487569B81E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3593712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9C6B1E0-6A3F-E74B-AAA3-AFFE2BA4D3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D1BB87-CE07-6F4D-9705-79724D00999C}" type="slidenum">
              <a:rPr lang="tr-TR" altLang="tr-TR"/>
              <a:pPr>
                <a:spcBef>
                  <a:spcPct val="0"/>
                </a:spcBef>
              </a:pPr>
              <a:t>45</a:t>
            </a:fld>
            <a:endParaRPr lang="tr-TR" altLang="tr-TR"/>
          </a:p>
        </p:txBody>
      </p:sp>
      <p:sp>
        <p:nvSpPr>
          <p:cNvPr id="90115" name="Rectangle 2">
            <a:extLst>
              <a:ext uri="{FF2B5EF4-FFF2-40B4-BE49-F238E27FC236}">
                <a16:creationId xmlns:a16="http://schemas.microsoft.com/office/drawing/2014/main" id="{D40AB920-19C0-6243-A849-30D04980F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941ABC23-93E0-A04C-BEDD-A719826592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212925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BFE8F23-2107-6040-B44D-5EE596B0F2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07584F-26C3-504C-B051-B4DEC6801DC1}" type="slidenum">
              <a:rPr lang="tr-TR" altLang="tr-TR"/>
              <a:pPr>
                <a:spcBef>
                  <a:spcPct val="0"/>
                </a:spcBef>
              </a:pPr>
              <a:t>46</a:t>
            </a:fld>
            <a:endParaRPr lang="tr-TR" altLang="tr-TR"/>
          </a:p>
        </p:txBody>
      </p:sp>
      <p:sp>
        <p:nvSpPr>
          <p:cNvPr id="91139" name="Rectangle 2">
            <a:extLst>
              <a:ext uri="{FF2B5EF4-FFF2-40B4-BE49-F238E27FC236}">
                <a16:creationId xmlns:a16="http://schemas.microsoft.com/office/drawing/2014/main" id="{B9F722CA-A1BF-1C47-AF15-EF8BBB8C9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DAD06888-6A25-9440-AB88-1AB4637C7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36782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BD98C9E-E510-794F-8E18-F47D3C3F47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0F5E65-3216-1C4F-AC12-645F75D19F04}" type="slidenum">
              <a:rPr lang="tr-TR" altLang="tr-TR"/>
              <a:pPr>
                <a:spcBef>
                  <a:spcPct val="0"/>
                </a:spcBef>
              </a:pPr>
              <a:t>47</a:t>
            </a:fld>
            <a:endParaRPr lang="tr-TR" altLang="tr-TR"/>
          </a:p>
        </p:txBody>
      </p:sp>
      <p:sp>
        <p:nvSpPr>
          <p:cNvPr id="92163" name="Rectangle 2">
            <a:extLst>
              <a:ext uri="{FF2B5EF4-FFF2-40B4-BE49-F238E27FC236}">
                <a16:creationId xmlns:a16="http://schemas.microsoft.com/office/drawing/2014/main" id="{DFB206F3-1008-3449-A867-629D04C5C7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97BA78D5-C508-6045-AD01-223607BCB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6276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BF3FDF2-E885-CE46-B065-68A15634FA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38CEB-D715-DB42-BDA6-2CD1CB8D3FF2}" type="slidenum">
              <a:rPr lang="tr-TR" altLang="tr-TR"/>
              <a:pPr>
                <a:spcBef>
                  <a:spcPct val="0"/>
                </a:spcBef>
              </a:pPr>
              <a:t>48</a:t>
            </a:fld>
            <a:endParaRPr lang="tr-TR" altLang="tr-TR"/>
          </a:p>
        </p:txBody>
      </p:sp>
      <p:sp>
        <p:nvSpPr>
          <p:cNvPr id="93187" name="Rectangle 2">
            <a:extLst>
              <a:ext uri="{FF2B5EF4-FFF2-40B4-BE49-F238E27FC236}">
                <a16:creationId xmlns:a16="http://schemas.microsoft.com/office/drawing/2014/main" id="{B1C15FF5-970D-5740-B8F7-C437ADE829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1C203E10-6B90-6845-8BAC-0194D31CE2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40380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B6104AC-7202-4144-8B8F-400F816F30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68CE66-DFA0-4149-A81F-31D619CD97C0}" type="slidenum">
              <a:rPr lang="tr-TR" altLang="tr-TR"/>
              <a:pPr>
                <a:spcBef>
                  <a:spcPct val="0"/>
                </a:spcBef>
              </a:pPr>
              <a:t>3</a:t>
            </a:fld>
            <a:endParaRPr lang="tr-TR" altLang="tr-TR"/>
          </a:p>
        </p:txBody>
      </p:sp>
      <p:sp>
        <p:nvSpPr>
          <p:cNvPr id="72707" name="Rectangle 2">
            <a:extLst>
              <a:ext uri="{FF2B5EF4-FFF2-40B4-BE49-F238E27FC236}">
                <a16:creationId xmlns:a16="http://schemas.microsoft.com/office/drawing/2014/main" id="{B10926F0-983D-0C46-93DF-87B3AE58BCBC}"/>
              </a:ext>
            </a:extLst>
          </p:cNvPr>
          <p:cNvSpPr>
            <a:spLocks noGrp="1" noRot="1" noChangeAspect="1" noChangeArrowheads="1" noTextEdit="1"/>
          </p:cNvSpPr>
          <p:nvPr>
            <p:ph type="sldImg"/>
          </p:nvPr>
        </p:nvSpPr>
        <p:spPr bwMode="auto">
          <a:xfrm>
            <a:off x="930275" y="736600"/>
            <a:ext cx="49101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8EF262C0-7895-1D4F-A9E9-C43C5CA516ED}"/>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286845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FC01AFA2-369D-8547-97DD-5B1AC324E2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CEF3CB-E555-4C44-84FA-5E1A98B35FF9}" type="slidenum">
              <a:rPr lang="tr-TR" altLang="tr-TR"/>
              <a:pPr>
                <a:spcBef>
                  <a:spcPct val="0"/>
                </a:spcBef>
              </a:pPr>
              <a:t>49</a:t>
            </a:fld>
            <a:endParaRPr lang="tr-TR" altLang="tr-TR"/>
          </a:p>
        </p:txBody>
      </p:sp>
      <p:sp>
        <p:nvSpPr>
          <p:cNvPr id="94211" name="Rectangle 2">
            <a:extLst>
              <a:ext uri="{FF2B5EF4-FFF2-40B4-BE49-F238E27FC236}">
                <a16:creationId xmlns:a16="http://schemas.microsoft.com/office/drawing/2014/main" id="{5344A8ED-6319-0E4B-98AB-7405F04354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14CABEC2-920D-3945-AF86-62E46113DB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242208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947049EA-CBDB-EC4E-AEFF-5C7FC88B70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74025E-AC5A-C543-A2A6-18605B1C9FA8}" type="slidenum">
              <a:rPr lang="tr-TR" altLang="tr-TR"/>
              <a:pPr>
                <a:spcBef>
                  <a:spcPct val="0"/>
                </a:spcBef>
              </a:pPr>
              <a:t>50</a:t>
            </a:fld>
            <a:endParaRPr lang="tr-TR" altLang="tr-TR"/>
          </a:p>
        </p:txBody>
      </p:sp>
      <p:sp>
        <p:nvSpPr>
          <p:cNvPr id="95235" name="Rectangle 2">
            <a:extLst>
              <a:ext uri="{FF2B5EF4-FFF2-40B4-BE49-F238E27FC236}">
                <a16:creationId xmlns:a16="http://schemas.microsoft.com/office/drawing/2014/main" id="{2D6D98D1-8445-C749-A72C-3CDBB577C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1B918685-7F74-8C42-99CB-45463AA73A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423451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1C4754A-3A47-1C4C-ACC5-CE4D97AE0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B63F92-DEB4-5949-92C4-50692E9DDB13}" type="slidenum">
              <a:rPr lang="tr-TR" altLang="tr-TR"/>
              <a:pPr>
                <a:spcBef>
                  <a:spcPct val="0"/>
                </a:spcBef>
              </a:pPr>
              <a:t>4</a:t>
            </a:fld>
            <a:endParaRPr lang="tr-TR" altLang="tr-TR"/>
          </a:p>
        </p:txBody>
      </p:sp>
      <p:sp>
        <p:nvSpPr>
          <p:cNvPr id="73731" name="Rectangle 2">
            <a:extLst>
              <a:ext uri="{FF2B5EF4-FFF2-40B4-BE49-F238E27FC236}">
                <a16:creationId xmlns:a16="http://schemas.microsoft.com/office/drawing/2014/main" id="{FDC82B1E-8DC2-EA44-8429-0EE1273A6EE5}"/>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ECD32DC6-2265-C248-B347-A9CC74465A58}"/>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96701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40951A3-16CC-0E4F-8D33-10AC60D419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F2A3E2-7DB9-F944-A1F2-C636B547C639}" type="slidenum">
              <a:rPr lang="tr-TR" altLang="tr-TR"/>
              <a:pPr>
                <a:spcBef>
                  <a:spcPct val="0"/>
                </a:spcBef>
              </a:pPr>
              <a:t>5</a:t>
            </a:fld>
            <a:endParaRPr lang="tr-TR" altLang="tr-TR"/>
          </a:p>
        </p:txBody>
      </p:sp>
      <p:sp>
        <p:nvSpPr>
          <p:cNvPr id="74755" name="Rectangle 2">
            <a:extLst>
              <a:ext uri="{FF2B5EF4-FFF2-40B4-BE49-F238E27FC236}">
                <a16:creationId xmlns:a16="http://schemas.microsoft.com/office/drawing/2014/main" id="{556D8DB3-9674-8F47-B5AC-39B4893CE9CC}"/>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B8F0A344-0EF6-3547-B7BE-C4FDBF857599}"/>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72343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50EAF6B-F1B1-8D40-8A9C-FBB33ADA9B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1D3008-EA46-154B-8423-92FD49F62C09}" type="slidenum">
              <a:rPr lang="tr-TR" altLang="tr-TR"/>
              <a:pPr>
                <a:spcBef>
                  <a:spcPct val="0"/>
                </a:spcBef>
              </a:pPr>
              <a:t>6</a:t>
            </a:fld>
            <a:endParaRPr lang="tr-TR" altLang="tr-TR"/>
          </a:p>
        </p:txBody>
      </p:sp>
      <p:sp>
        <p:nvSpPr>
          <p:cNvPr id="75779" name="Rectangle 2">
            <a:extLst>
              <a:ext uri="{FF2B5EF4-FFF2-40B4-BE49-F238E27FC236}">
                <a16:creationId xmlns:a16="http://schemas.microsoft.com/office/drawing/2014/main" id="{D8E9DCBF-4A4F-AC4C-96DA-94111CE56C46}"/>
              </a:ext>
            </a:extLst>
          </p:cNvPr>
          <p:cNvSpPr>
            <a:spLocks noGrp="1" noRot="1" noChangeAspect="1" noChangeArrowheads="1" noTextEdit="1"/>
          </p:cNvSpPr>
          <p:nvPr>
            <p:ph type="sldImg"/>
          </p:nvPr>
        </p:nvSpPr>
        <p:spPr bwMode="auto">
          <a:xfrm>
            <a:off x="930275" y="736600"/>
            <a:ext cx="49101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ED9E3B0C-BE94-0443-8CDD-C62EB48D0DAF}"/>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151839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4665B8F-4FCD-3B45-A018-695672BD28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BB973C-ED42-3741-935D-803E5CD21DDC}" type="slidenum">
              <a:rPr lang="tr-TR" altLang="tr-TR"/>
              <a:pPr>
                <a:spcBef>
                  <a:spcPct val="0"/>
                </a:spcBef>
              </a:pPr>
              <a:t>7</a:t>
            </a:fld>
            <a:endParaRPr lang="tr-TR" altLang="tr-TR"/>
          </a:p>
        </p:txBody>
      </p:sp>
      <p:sp>
        <p:nvSpPr>
          <p:cNvPr id="76803" name="Rectangle 2">
            <a:extLst>
              <a:ext uri="{FF2B5EF4-FFF2-40B4-BE49-F238E27FC236}">
                <a16:creationId xmlns:a16="http://schemas.microsoft.com/office/drawing/2014/main" id="{CB8A50C8-0838-424E-84E3-ADC90CEC2114}"/>
              </a:ext>
            </a:extLst>
          </p:cNvPr>
          <p:cNvSpPr>
            <a:spLocks noGrp="1" noRot="1" noChangeAspect="1" noChangeArrowheads="1" noTextEdit="1"/>
          </p:cNvSpPr>
          <p:nvPr>
            <p:ph type="sldImg"/>
          </p:nvPr>
        </p:nvSpPr>
        <p:spPr bwMode="auto">
          <a:xfrm>
            <a:off x="930275" y="736600"/>
            <a:ext cx="49101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E71BC01B-3947-804F-A0DD-8EE969E9544B}"/>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289053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F78C4CB-C22C-894F-8413-CDA6C9674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9F26B-03E5-D744-BDEE-671C102DB55B}" type="slidenum">
              <a:rPr lang="tr-TR" altLang="tr-TR"/>
              <a:pPr>
                <a:spcBef>
                  <a:spcPct val="0"/>
                </a:spcBef>
              </a:pPr>
              <a:t>8</a:t>
            </a:fld>
            <a:endParaRPr lang="tr-TR" altLang="tr-TR"/>
          </a:p>
        </p:txBody>
      </p:sp>
      <p:sp>
        <p:nvSpPr>
          <p:cNvPr id="77827" name="Rectangle 2">
            <a:extLst>
              <a:ext uri="{FF2B5EF4-FFF2-40B4-BE49-F238E27FC236}">
                <a16:creationId xmlns:a16="http://schemas.microsoft.com/office/drawing/2014/main" id="{0E9E8A5B-24D7-AC4A-9160-CCA4D3CE4FB2}"/>
              </a:ext>
            </a:extLst>
          </p:cNvPr>
          <p:cNvSpPr>
            <a:spLocks noGrp="1" noRot="1" noChangeAspect="1" noChangeArrowheads="1" noTextEdit="1"/>
          </p:cNvSpPr>
          <p:nvPr>
            <p:ph type="sldImg"/>
          </p:nvPr>
        </p:nvSpPr>
        <p:spPr bwMode="auto">
          <a:xfrm>
            <a:off x="930275" y="736600"/>
            <a:ext cx="49101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7B43B951-DCC4-A848-819D-1A2F6D3B6CE1}"/>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extLst>
      <p:ext uri="{BB962C8B-B14F-4D97-AF65-F5344CB8AC3E}">
        <p14:creationId xmlns:p14="http://schemas.microsoft.com/office/powerpoint/2010/main" val="304536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401131D-08F8-8841-B702-31352A7B8883}"/>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A730D666-E749-CB4D-B238-69A877D7E0E2}"/>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tr-TR"/>
          </a:p>
        </p:txBody>
      </p:sp>
    </p:spTree>
    <p:extLst>
      <p:ext uri="{BB962C8B-B14F-4D97-AF65-F5344CB8AC3E}">
        <p14:creationId xmlns:p14="http://schemas.microsoft.com/office/powerpoint/2010/main" val="39981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9E4CA6C-0042-F54A-974E-AFEE3D691A30}"/>
              </a:ext>
            </a:extLst>
          </p:cNvPr>
          <p:cNvSpPr>
            <a:spLocks noGrp="1" noRot="1" noChangeAspect="1" noChangeArrowheads="1" noTextEdit="1"/>
          </p:cNvSpPr>
          <p:nvPr>
            <p:ph type="sldImg"/>
          </p:nvPr>
        </p:nvSpPr>
        <p:spPr bwMode="auto">
          <a:xfrm>
            <a:off x="111125" y="736600"/>
            <a:ext cx="6548438"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B78466FD-F9FF-DC47-9A23-FB0B92B258C3}"/>
              </a:ext>
            </a:extLst>
          </p:cNvPr>
          <p:cNvSpPr>
            <a:spLocks noGrp="1" noChangeArrowheads="1"/>
          </p:cNvSpPr>
          <p:nvPr>
            <p:ph type="body" idx="1"/>
          </p:nvPr>
        </p:nvSpPr>
        <p:spPr bwMode="auto">
          <a:xfrm>
            <a:off x="882650" y="4667250"/>
            <a:ext cx="50038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tr-TR"/>
          </a:p>
        </p:txBody>
      </p:sp>
    </p:spTree>
    <p:extLst>
      <p:ext uri="{BB962C8B-B14F-4D97-AF65-F5344CB8AC3E}">
        <p14:creationId xmlns:p14="http://schemas.microsoft.com/office/powerpoint/2010/main" val="357905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791D6F-4F1D-FD4F-9E3C-C815FAEA0AC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0701DE3-6844-734F-81F4-20774CAA0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BA7EC0D-470A-A044-A6D3-D758F0C94E72}"/>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1FF209D9-E212-7C4B-927E-885BF54CF6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D4103D-A0B8-8D46-A2BD-123119C81175}"/>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207259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9A4056-1788-F046-86D7-384921685C6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98E22B6-CB51-A143-9CB5-720C52392F47}"/>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AFAD7527-76E6-FB48-974D-743ADF85F544}"/>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061D6F69-4E0A-F04B-90D8-078D04535F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7BC0AF-2248-5F4F-822A-A54ACE75C532}"/>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17581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2484E1F-03DE-DF49-9890-73CB669EB05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1275D0F-081A-5B46-805E-5E1672BC8E7E}"/>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85A8BFF-B025-4643-9717-E19D702D8312}"/>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77FF0669-A69E-ED49-A98A-0C781310FA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8B7C70-0546-EF4C-A593-8FA1B5FD5012}"/>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213171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609600"/>
            <a:ext cx="10363200" cy="5486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Date Placeholder 3">
            <a:extLst>
              <a:ext uri="{FF2B5EF4-FFF2-40B4-BE49-F238E27FC236}">
                <a16:creationId xmlns:a16="http://schemas.microsoft.com/office/drawing/2014/main" id="{CB82B675-2B9D-4940-9D90-E200BF13AC5F}"/>
              </a:ext>
            </a:extLst>
          </p:cNvPr>
          <p:cNvSpPr>
            <a:spLocks noGrp="1"/>
          </p:cNvSpPr>
          <p:nvPr>
            <p:ph type="dt" sz="half" idx="10"/>
          </p:nvPr>
        </p:nvSpPr>
        <p:spPr/>
        <p:txBody>
          <a:bodyPr/>
          <a:lstStyle>
            <a:lvl1pPr>
              <a:defRPr/>
            </a:lvl1pPr>
          </a:lstStyle>
          <a:p>
            <a:pPr>
              <a:defRPr/>
            </a:pPr>
            <a:fld id="{712FCDF1-FA9E-BF47-B42F-8654BB99E76D}" type="datetime1">
              <a:rPr lang="tr-TR" altLang="tr-TR"/>
              <a:pPr>
                <a:defRPr/>
              </a:pPr>
              <a:t>11.02.2024</a:t>
            </a:fld>
            <a:endParaRPr lang="tr-TR" altLang="tr-TR"/>
          </a:p>
        </p:txBody>
      </p:sp>
      <p:sp>
        <p:nvSpPr>
          <p:cNvPr id="4" name="Footer Placeholder 4">
            <a:extLst>
              <a:ext uri="{FF2B5EF4-FFF2-40B4-BE49-F238E27FC236}">
                <a16:creationId xmlns:a16="http://schemas.microsoft.com/office/drawing/2014/main" id="{A4F67601-00B5-0345-ACB3-EE3C5ABC74E6}"/>
              </a:ext>
            </a:extLst>
          </p:cNvPr>
          <p:cNvSpPr>
            <a:spLocks noGrp="1"/>
          </p:cNvSpPr>
          <p:nvPr>
            <p:ph type="ftr" sz="quarter" idx="11"/>
          </p:nvPr>
        </p:nvSpPr>
        <p:spPr/>
        <p:txBody>
          <a:bodyPr/>
          <a:lstStyle>
            <a:lvl1pPr>
              <a:defRPr/>
            </a:lvl1pPr>
          </a:lstStyle>
          <a:p>
            <a:pPr>
              <a:defRPr/>
            </a:pPr>
            <a:r>
              <a:rPr lang="tr-TR"/>
              <a:t>www.hakanozyildiz.com</a:t>
            </a:r>
          </a:p>
        </p:txBody>
      </p:sp>
      <p:sp>
        <p:nvSpPr>
          <p:cNvPr id="5" name="Slide Number Placeholder 5">
            <a:extLst>
              <a:ext uri="{FF2B5EF4-FFF2-40B4-BE49-F238E27FC236}">
                <a16:creationId xmlns:a16="http://schemas.microsoft.com/office/drawing/2014/main" id="{6F064D35-C7C7-2741-ADD7-9DD017B4C13C}"/>
              </a:ext>
            </a:extLst>
          </p:cNvPr>
          <p:cNvSpPr>
            <a:spLocks noGrp="1"/>
          </p:cNvSpPr>
          <p:nvPr>
            <p:ph type="sldNum" sz="quarter" idx="12"/>
          </p:nvPr>
        </p:nvSpPr>
        <p:spPr/>
        <p:txBody>
          <a:bodyPr/>
          <a:lstStyle>
            <a:lvl1pPr>
              <a:defRPr/>
            </a:lvl1pPr>
          </a:lstStyle>
          <a:p>
            <a:fld id="{5AA2F62C-3A40-2241-9773-194586985A5D}" type="slidenum">
              <a:rPr lang="tr-TR" altLang="tr-TR"/>
              <a:pPr/>
              <a:t>‹#›</a:t>
            </a:fld>
            <a:endParaRPr lang="tr-TR" altLang="tr-TR"/>
          </a:p>
        </p:txBody>
      </p:sp>
    </p:spTree>
    <p:extLst>
      <p:ext uri="{BB962C8B-B14F-4D97-AF65-F5344CB8AC3E}">
        <p14:creationId xmlns:p14="http://schemas.microsoft.com/office/powerpoint/2010/main" val="19287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7F2927-5E20-F343-B060-63570CCAAAE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475794-44C9-2C47-B153-A7E040903D03}"/>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3532CEC-7A96-7142-BE96-C84345B10F81}"/>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5B80E841-F013-014B-B30E-30193C6801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F23BE6-57FA-AE4D-9BFD-E8E62A66740A}"/>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40902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C0007D-24D6-1E4E-84C2-D497E222BFC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66846AA-5B4C-944D-8133-90A43AD67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BD2E420-E38E-8145-9911-15DC7E034362}"/>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260744BE-AB2F-1C4E-8B12-9741D7EC02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C493F9-CD22-754B-951F-D140856477CF}"/>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35913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443862-3854-214F-BD1A-D69CE39A25E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D1F2FA1-9E55-B848-B16E-2354C053F6F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3D65C78A-E88F-E64D-9037-87F480FD2738}"/>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8CB686B-6E0E-D646-9F11-E50E9057A0D6}"/>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6" name="Alt Bilgi Yer Tutucusu 5">
            <a:extLst>
              <a:ext uri="{FF2B5EF4-FFF2-40B4-BE49-F238E27FC236}">
                <a16:creationId xmlns:a16="http://schemas.microsoft.com/office/drawing/2014/main" id="{B46BFD76-AE2E-FE45-8936-69A6C8A3109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666843-2D6B-4840-A43C-6799F541E32E}"/>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393972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628BCD-F1DA-A847-9228-9745FA38B20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8237A1-D390-0241-84C7-E7091934A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2085B8B4-069C-5642-99B1-12AB0A131974}"/>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AD63D9DA-1810-EE40-A9C4-624FE341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7767900A-FF94-C24E-AE31-43EDD458869D}"/>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780173B9-9C3D-8846-9ED2-CB032CBEAF18}"/>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8" name="Alt Bilgi Yer Tutucusu 7">
            <a:extLst>
              <a:ext uri="{FF2B5EF4-FFF2-40B4-BE49-F238E27FC236}">
                <a16:creationId xmlns:a16="http://schemas.microsoft.com/office/drawing/2014/main" id="{055DDAC3-7349-B749-931E-6AA0F46C40E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FBFBBE3-F5B1-364D-B436-65771AAB79D3}"/>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155116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12F62E-63FB-FF4D-B68D-E4437AD7029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E9F8739-AB71-9149-9AAE-0F324E6F2223}"/>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4" name="Alt Bilgi Yer Tutucusu 3">
            <a:extLst>
              <a:ext uri="{FF2B5EF4-FFF2-40B4-BE49-F238E27FC236}">
                <a16:creationId xmlns:a16="http://schemas.microsoft.com/office/drawing/2014/main" id="{EA9DDF0E-4156-764A-BE02-E82C50D531C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57E5E6-7D26-9D40-A215-F347116F0874}"/>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93845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1A2B979-1502-644F-8EDB-AD6E4204DA28}"/>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3" name="Alt Bilgi Yer Tutucusu 2">
            <a:extLst>
              <a:ext uri="{FF2B5EF4-FFF2-40B4-BE49-F238E27FC236}">
                <a16:creationId xmlns:a16="http://schemas.microsoft.com/office/drawing/2014/main" id="{305FC949-87D3-874D-9A99-B6BFB849C5B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E4A88A5-54A5-A443-B9A2-24AC7B0302E7}"/>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194035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62DA1B-E9C1-9742-AFDF-27CE4E98E0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1C67849-A85F-7243-9282-C22614E74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0D17FF9A-F978-AF47-B742-2DE065219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CA213DE8-54E6-B64F-B6E0-400E87E3903A}"/>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6" name="Alt Bilgi Yer Tutucusu 5">
            <a:extLst>
              <a:ext uri="{FF2B5EF4-FFF2-40B4-BE49-F238E27FC236}">
                <a16:creationId xmlns:a16="http://schemas.microsoft.com/office/drawing/2014/main" id="{B774FF8A-4DDF-BC47-87FA-E7EA67D797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8DDB5D-0332-CD49-A2F9-2C6430C8C9D8}"/>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30997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E307DA-F388-DC4B-BD6B-928474FEC3B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B7321C9-D12A-A749-8FF9-DDC0039BF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F95282F-69B5-0D4A-B49F-B72CB27D3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6AA2D193-9F18-504C-A318-003529090B53}"/>
              </a:ext>
            </a:extLst>
          </p:cNvPr>
          <p:cNvSpPr>
            <a:spLocks noGrp="1"/>
          </p:cNvSpPr>
          <p:nvPr>
            <p:ph type="dt" sz="half" idx="10"/>
          </p:nvPr>
        </p:nvSpPr>
        <p:spPr/>
        <p:txBody>
          <a:bodyPr/>
          <a:lstStyle/>
          <a:p>
            <a:fld id="{B90F4D1C-A42A-8E47-8671-B6A07DF4C1D3}" type="datetimeFigureOut">
              <a:rPr lang="tr-TR" smtClean="0"/>
              <a:t>11.02.2024</a:t>
            </a:fld>
            <a:endParaRPr lang="tr-TR"/>
          </a:p>
        </p:txBody>
      </p:sp>
      <p:sp>
        <p:nvSpPr>
          <p:cNvPr id="6" name="Alt Bilgi Yer Tutucusu 5">
            <a:extLst>
              <a:ext uri="{FF2B5EF4-FFF2-40B4-BE49-F238E27FC236}">
                <a16:creationId xmlns:a16="http://schemas.microsoft.com/office/drawing/2014/main" id="{AB547BEA-AADD-194A-B6F9-D3C68F06C76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7B62B68-A1B6-0244-B71E-791FB527A46D}"/>
              </a:ext>
            </a:extLst>
          </p:cNvPr>
          <p:cNvSpPr>
            <a:spLocks noGrp="1"/>
          </p:cNvSpPr>
          <p:nvPr>
            <p:ph type="sldNum" sz="quarter" idx="12"/>
          </p:nvPr>
        </p:nvSpPr>
        <p:spPr/>
        <p:txBody>
          <a:bodyPr/>
          <a:lstStyle/>
          <a:p>
            <a:fld id="{0CE532C7-4AFF-584D-8E16-C731F2DB9BA4}" type="slidenum">
              <a:rPr lang="tr-TR" smtClean="0"/>
              <a:t>‹#›</a:t>
            </a:fld>
            <a:endParaRPr lang="tr-TR"/>
          </a:p>
        </p:txBody>
      </p:sp>
    </p:spTree>
    <p:extLst>
      <p:ext uri="{BB962C8B-B14F-4D97-AF65-F5344CB8AC3E}">
        <p14:creationId xmlns:p14="http://schemas.microsoft.com/office/powerpoint/2010/main" val="113524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BEFB458-F398-B743-B67A-2E9446DD6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0A0DBE-3BA7-734B-AEB4-862D44129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D09367F-8AD3-BA4E-B4E4-4B1B02DA7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4D1C-A42A-8E47-8671-B6A07DF4C1D3}" type="datetimeFigureOut">
              <a:rPr lang="tr-TR" smtClean="0"/>
              <a:t>11.02.2024</a:t>
            </a:fld>
            <a:endParaRPr lang="tr-TR"/>
          </a:p>
        </p:txBody>
      </p:sp>
      <p:sp>
        <p:nvSpPr>
          <p:cNvPr id="5" name="Alt Bilgi Yer Tutucusu 4">
            <a:extLst>
              <a:ext uri="{FF2B5EF4-FFF2-40B4-BE49-F238E27FC236}">
                <a16:creationId xmlns:a16="http://schemas.microsoft.com/office/drawing/2014/main" id="{BAF5E5B9-1007-D149-B82C-A79095163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4AB77A4-CB41-B84C-940D-0AE87DAEC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532C7-4AFF-584D-8E16-C731F2DB9BA4}" type="slidenum">
              <a:rPr lang="tr-TR" smtClean="0"/>
              <a:t>‹#›</a:t>
            </a:fld>
            <a:endParaRPr lang="tr-TR"/>
          </a:p>
        </p:txBody>
      </p:sp>
    </p:spTree>
    <p:extLst>
      <p:ext uri="{BB962C8B-B14F-4D97-AF65-F5344CB8AC3E}">
        <p14:creationId xmlns:p14="http://schemas.microsoft.com/office/powerpoint/2010/main" val="363810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kanozyildiz@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F85CEA-B707-1446-A12A-FE196F77F187}"/>
              </a:ext>
            </a:extLst>
          </p:cNvPr>
          <p:cNvSpPr>
            <a:spLocks noGrp="1"/>
          </p:cNvSpPr>
          <p:nvPr>
            <p:ph type="ctrTitle"/>
          </p:nvPr>
        </p:nvSpPr>
        <p:spPr/>
        <p:txBody>
          <a:bodyPr>
            <a:normAutofit fontScale="90000"/>
          </a:bodyPr>
          <a:lstStyle/>
          <a:p>
            <a:r>
              <a:rPr lang="tr-TR" dirty="0"/>
              <a:t>Kamu borç yönetimine giriş- İç borçlanmanın ekonomik etkileri</a:t>
            </a:r>
          </a:p>
        </p:txBody>
      </p:sp>
      <p:sp>
        <p:nvSpPr>
          <p:cNvPr id="3" name="Alt Başlık 2">
            <a:extLst>
              <a:ext uri="{FF2B5EF4-FFF2-40B4-BE49-F238E27FC236}">
                <a16:creationId xmlns:a16="http://schemas.microsoft.com/office/drawing/2014/main" id="{A142770A-405E-7E4A-B4F3-81809FB9AE91}"/>
              </a:ext>
            </a:extLst>
          </p:cNvPr>
          <p:cNvSpPr>
            <a:spLocks noGrp="1"/>
          </p:cNvSpPr>
          <p:nvPr>
            <p:ph type="subTitle" idx="1"/>
          </p:nvPr>
        </p:nvSpPr>
        <p:spPr/>
        <p:txBody>
          <a:bodyPr>
            <a:normAutofit/>
          </a:bodyPr>
          <a:lstStyle/>
          <a:p>
            <a:r>
              <a:rPr lang="tr-TR" sz="3600" b="1" dirty="0">
                <a:solidFill>
                  <a:srgbClr val="FF0000"/>
                </a:solidFill>
              </a:rPr>
              <a:t>R. Hakan ÖZYILDIZ</a:t>
            </a:r>
          </a:p>
          <a:p>
            <a:r>
              <a:rPr lang="tr-TR" b="1" dirty="0">
                <a:solidFill>
                  <a:srgbClr val="00B050"/>
                </a:solidFill>
              </a:rPr>
              <a:t>2024</a:t>
            </a:r>
          </a:p>
          <a:p>
            <a:r>
              <a:rPr lang="tr-TR" dirty="0">
                <a:hlinkClick r:id="rId2"/>
              </a:rPr>
              <a:t>hakanozyildiz@gmail.com</a:t>
            </a:r>
            <a:endParaRPr lang="tr-TR" dirty="0"/>
          </a:p>
          <a:p>
            <a:endParaRPr lang="tr-TR" dirty="0"/>
          </a:p>
        </p:txBody>
      </p:sp>
    </p:spTree>
    <p:extLst>
      <p:ext uri="{BB962C8B-B14F-4D97-AF65-F5344CB8AC3E}">
        <p14:creationId xmlns:p14="http://schemas.microsoft.com/office/powerpoint/2010/main" val="391601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B37904A-EC0C-6B4C-BFCE-B69634927A10}"/>
              </a:ext>
            </a:extLst>
          </p:cNvPr>
          <p:cNvSpPr>
            <a:spLocks noGrp="1" noChangeArrowheads="1"/>
          </p:cNvSpPr>
          <p:nvPr>
            <p:ph type="title"/>
          </p:nvPr>
        </p:nvSpPr>
        <p:spPr>
          <a:xfrm>
            <a:off x="490330" y="333375"/>
            <a:ext cx="2358887" cy="6022975"/>
          </a:xfrm>
        </p:spPr>
        <p:txBody>
          <a:bodyPr>
            <a:normAutofit/>
          </a:bodyPr>
          <a:lstStyle/>
          <a:p>
            <a:pPr eaLnBrk="1" hangingPunct="1"/>
            <a:r>
              <a:rPr lang="tr-TR" altLang="tr-TR" sz="2400" b="1" dirty="0">
                <a:solidFill>
                  <a:srgbClr val="FF0000"/>
                </a:solidFill>
                <a:latin typeface="Arial" panose="020B0604020202020204" pitchFamily="34" charset="0"/>
              </a:rPr>
              <a:t>BÜTÇE/NAKİT DENGESİ VE FİNANSMAN</a:t>
            </a:r>
          </a:p>
        </p:txBody>
      </p:sp>
      <p:sp>
        <p:nvSpPr>
          <p:cNvPr id="12292" name="Slide Number Placeholder 3">
            <a:extLst>
              <a:ext uri="{FF2B5EF4-FFF2-40B4-BE49-F238E27FC236}">
                <a16:creationId xmlns:a16="http://schemas.microsoft.com/office/drawing/2014/main" id="{40A6DC1A-019F-0344-AFEA-D06E1A1F8C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5993FE-9228-314F-9CED-42ADDAB7E2DD}" type="slidenum">
              <a:rPr lang="tr-TR" altLang="tr-TR" sz="1200">
                <a:solidFill>
                  <a:srgbClr val="898989"/>
                </a:solidFill>
              </a:rPr>
              <a:pPr>
                <a:spcBef>
                  <a:spcPct val="0"/>
                </a:spcBef>
                <a:buFontTx/>
                <a:buNone/>
              </a:pPr>
              <a:t>10</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3323D4E2-ADCA-EE41-BF41-06F4B08BAF97}"/>
              </a:ext>
            </a:extLst>
          </p:cNvPr>
          <p:cNvSpPr>
            <a:spLocks noGrp="1"/>
          </p:cNvSpPr>
          <p:nvPr>
            <p:ph type="ftr" sz="quarter" idx="11"/>
          </p:nvPr>
        </p:nvSpPr>
        <p:spPr/>
        <p:txBody>
          <a:bodyPr/>
          <a:lstStyle/>
          <a:p>
            <a:pPr>
              <a:defRPr/>
            </a:pPr>
            <a:r>
              <a:rPr lang="tr-TR"/>
              <a:t>www.hakanozyildiz.com</a:t>
            </a:r>
          </a:p>
        </p:txBody>
      </p:sp>
      <p:pic>
        <p:nvPicPr>
          <p:cNvPr id="2" name="Resim 1">
            <a:extLst>
              <a:ext uri="{FF2B5EF4-FFF2-40B4-BE49-F238E27FC236}">
                <a16:creationId xmlns:a16="http://schemas.microsoft.com/office/drawing/2014/main" id="{7B080EA9-A571-0A4B-ACD6-3E7114DF5C59}"/>
              </a:ext>
            </a:extLst>
          </p:cNvPr>
          <p:cNvPicPr>
            <a:picLocks noChangeAspect="1"/>
          </p:cNvPicPr>
          <p:nvPr/>
        </p:nvPicPr>
        <p:blipFill>
          <a:blip r:embed="rId2"/>
          <a:stretch>
            <a:fillRect/>
          </a:stretch>
        </p:blipFill>
        <p:spPr>
          <a:xfrm>
            <a:off x="3299791" y="333375"/>
            <a:ext cx="8054009" cy="6022975"/>
          </a:xfrm>
          <a:prstGeom prst="rect">
            <a:avLst/>
          </a:prstGeom>
        </p:spPr>
      </p:pic>
    </p:spTree>
    <p:extLst>
      <p:ext uri="{BB962C8B-B14F-4D97-AF65-F5344CB8AC3E}">
        <p14:creationId xmlns:p14="http://schemas.microsoft.com/office/powerpoint/2010/main" val="17907814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33EE48-9648-2E49-89D4-AFAFE27AAA25}"/>
              </a:ext>
            </a:extLst>
          </p:cNvPr>
          <p:cNvSpPr>
            <a:spLocks noGrp="1" noChangeArrowheads="1"/>
          </p:cNvSpPr>
          <p:nvPr>
            <p:ph type="title"/>
          </p:nvPr>
        </p:nvSpPr>
        <p:spPr>
          <a:xfrm>
            <a:off x="1939925" y="276225"/>
            <a:ext cx="8174038" cy="992188"/>
          </a:xfrm>
        </p:spPr>
        <p:txBody>
          <a:bodyPr/>
          <a:lstStyle/>
          <a:p>
            <a:pPr eaLnBrk="1" hangingPunct="1"/>
            <a:r>
              <a:rPr lang="tr-TR" altLang="tr-TR" sz="2900" b="1">
                <a:solidFill>
                  <a:srgbClr val="FF0000"/>
                </a:solidFill>
                <a:latin typeface="Arial" panose="020B0604020202020204" pitchFamily="34" charset="0"/>
              </a:rPr>
              <a:t>İÇ BOR</a:t>
            </a:r>
            <a:r>
              <a:rPr lang="tr-TR" altLang="tr-TR" sz="2900" b="1">
                <a:solidFill>
                  <a:srgbClr val="FF0000"/>
                </a:solidFill>
              </a:rPr>
              <a:t>Ç</a:t>
            </a:r>
            <a:r>
              <a:rPr lang="tr-TR" altLang="tr-TR" sz="2900" b="1">
                <a:solidFill>
                  <a:srgbClr val="FF0000"/>
                </a:solidFill>
                <a:latin typeface="Arial" panose="020B0604020202020204" pitchFamily="34" charset="0"/>
              </a:rPr>
              <a:t>LANMA GEREĞİNİN HESAPLANMASI</a:t>
            </a:r>
          </a:p>
        </p:txBody>
      </p:sp>
      <p:sp>
        <p:nvSpPr>
          <p:cNvPr id="13315" name="Slide Number Placeholder 3">
            <a:extLst>
              <a:ext uri="{FF2B5EF4-FFF2-40B4-BE49-F238E27FC236}">
                <a16:creationId xmlns:a16="http://schemas.microsoft.com/office/drawing/2014/main" id="{60A6C427-3616-D545-A8A6-652A736660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AAF177-1238-0442-9446-2D6140EB9F07}" type="slidenum">
              <a:rPr lang="tr-TR" altLang="tr-TR" sz="1200">
                <a:solidFill>
                  <a:srgbClr val="898989"/>
                </a:solidFill>
              </a:rPr>
              <a:pPr>
                <a:spcBef>
                  <a:spcPct val="0"/>
                </a:spcBef>
                <a:buFontTx/>
                <a:buNone/>
              </a:pPr>
              <a:t>11</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63513CF3-758A-AA44-9734-DD45399C76EE}"/>
              </a:ext>
            </a:extLst>
          </p:cNvPr>
          <p:cNvSpPr>
            <a:spLocks noGrp="1"/>
          </p:cNvSpPr>
          <p:nvPr>
            <p:ph type="ftr" sz="quarter" idx="11"/>
          </p:nvPr>
        </p:nvSpPr>
        <p:spPr/>
        <p:txBody>
          <a:bodyPr/>
          <a:lstStyle/>
          <a:p>
            <a:pPr>
              <a:defRPr/>
            </a:pPr>
            <a:r>
              <a:rPr lang="tr-TR"/>
              <a:t>www.hakanozyildiz.com</a:t>
            </a:r>
          </a:p>
        </p:txBody>
      </p:sp>
      <p:graphicFrame>
        <p:nvGraphicFramePr>
          <p:cNvPr id="3" name="Content Placeholder 2">
            <a:extLst>
              <a:ext uri="{FF2B5EF4-FFF2-40B4-BE49-F238E27FC236}">
                <a16:creationId xmlns:a16="http://schemas.microsoft.com/office/drawing/2014/main" id="{92BE12AF-0803-1843-8E1F-AE66D51F705B}"/>
              </a:ext>
            </a:extLst>
          </p:cNvPr>
          <p:cNvGraphicFramePr>
            <a:graphicFrameLocks noGrp="1"/>
          </p:cNvGraphicFramePr>
          <p:nvPr>
            <p:ph idx="1"/>
          </p:nvPr>
        </p:nvGraphicFramePr>
        <p:xfrm>
          <a:off x="1981200" y="1600200"/>
          <a:ext cx="8229600" cy="47196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65">
                <a:tc>
                  <a:txBody>
                    <a:bodyPr/>
                    <a:lstStyle/>
                    <a:p>
                      <a:r>
                        <a:rPr lang="tr-TR" sz="1800" dirty="0"/>
                        <a:t>TOPLAM GELİRLER</a:t>
                      </a:r>
                      <a:endParaRPr lang="en-US" sz="1800" dirty="0"/>
                    </a:p>
                  </a:txBody>
                  <a:tcPr marT="45723" marB="45723"/>
                </a:tc>
                <a:tc>
                  <a:txBody>
                    <a:bodyPr/>
                    <a:lstStyle/>
                    <a:p>
                      <a:pPr algn="ctr"/>
                      <a:r>
                        <a:rPr lang="tr-TR" sz="1800" dirty="0"/>
                        <a:t>1.500</a:t>
                      </a:r>
                      <a:endParaRPr lang="en-US" sz="1800" dirty="0"/>
                    </a:p>
                  </a:txBody>
                  <a:tcPr marT="45723" marB="45723"/>
                </a:tc>
                <a:extLst>
                  <a:ext uri="{0D108BD9-81ED-4DB2-BD59-A6C34878D82A}">
                    <a16:rowId xmlns:a16="http://schemas.microsoft.com/office/drawing/2014/main" val="10000"/>
                  </a:ext>
                </a:extLst>
              </a:tr>
              <a:tr h="370865">
                <a:tc>
                  <a:txBody>
                    <a:bodyPr/>
                    <a:lstStyle/>
                    <a:p>
                      <a:r>
                        <a:rPr lang="tr-TR" sz="1800" dirty="0"/>
                        <a:t>FAİZ DIŞI HARCAMALAR</a:t>
                      </a:r>
                      <a:endParaRPr lang="en-US" sz="1800" dirty="0"/>
                    </a:p>
                  </a:txBody>
                  <a:tcPr marT="45723" marB="45723"/>
                </a:tc>
                <a:tc>
                  <a:txBody>
                    <a:bodyPr/>
                    <a:lstStyle/>
                    <a:p>
                      <a:pPr algn="ctr"/>
                      <a:r>
                        <a:rPr lang="tr-TR" sz="1800" dirty="0"/>
                        <a:t>1.700</a:t>
                      </a:r>
                      <a:endParaRPr lang="en-US" sz="1800" dirty="0"/>
                    </a:p>
                  </a:txBody>
                  <a:tcPr marT="45723" marB="45723"/>
                </a:tc>
                <a:extLst>
                  <a:ext uri="{0D108BD9-81ED-4DB2-BD59-A6C34878D82A}">
                    <a16:rowId xmlns:a16="http://schemas.microsoft.com/office/drawing/2014/main" val="10001"/>
                  </a:ext>
                </a:extLst>
              </a:tr>
              <a:tr h="370865">
                <a:tc>
                  <a:txBody>
                    <a:bodyPr/>
                    <a:lstStyle/>
                    <a:p>
                      <a:r>
                        <a:rPr lang="tr-TR" sz="1800" dirty="0"/>
                        <a:t>TOPLAM FAİZ ÖDEMELERİ</a:t>
                      </a:r>
                      <a:endParaRPr lang="en-US" sz="1800" dirty="0"/>
                    </a:p>
                  </a:txBody>
                  <a:tcPr marT="45723" marB="45723"/>
                </a:tc>
                <a:tc>
                  <a:txBody>
                    <a:bodyPr/>
                    <a:lstStyle/>
                    <a:p>
                      <a:pPr algn="ctr"/>
                      <a:r>
                        <a:rPr lang="tr-TR" sz="1800" dirty="0"/>
                        <a:t>700</a:t>
                      </a:r>
                      <a:endParaRPr lang="en-US" sz="1800" dirty="0"/>
                    </a:p>
                  </a:txBody>
                  <a:tcPr marT="45723" marB="45723"/>
                </a:tc>
                <a:extLst>
                  <a:ext uri="{0D108BD9-81ED-4DB2-BD59-A6C34878D82A}">
                    <a16:rowId xmlns:a16="http://schemas.microsoft.com/office/drawing/2014/main" val="10002"/>
                  </a:ext>
                </a:extLst>
              </a:tr>
              <a:tr h="370865">
                <a:tc>
                  <a:txBody>
                    <a:bodyPr/>
                    <a:lstStyle/>
                    <a:p>
                      <a:r>
                        <a:rPr lang="tr-TR" sz="1800" dirty="0"/>
                        <a:t>NAKİT</a:t>
                      </a:r>
                      <a:r>
                        <a:rPr lang="tr-TR" sz="1800" baseline="0" dirty="0"/>
                        <a:t> AÇIĞI = 1500- (1700+700) = -900</a:t>
                      </a:r>
                      <a:endParaRPr lang="en-US" sz="1800" dirty="0"/>
                    </a:p>
                  </a:txBody>
                  <a:tcPr marT="45723" marB="45723"/>
                </a:tc>
                <a:tc>
                  <a:txBody>
                    <a:bodyPr/>
                    <a:lstStyle/>
                    <a:p>
                      <a:pPr algn="ctr"/>
                      <a:r>
                        <a:rPr lang="tr-TR" sz="1800" dirty="0"/>
                        <a:t>900</a:t>
                      </a:r>
                      <a:endParaRPr lang="en-US" sz="1800" dirty="0"/>
                    </a:p>
                  </a:txBody>
                  <a:tcPr marT="45723" marB="45723"/>
                </a:tc>
                <a:extLst>
                  <a:ext uri="{0D108BD9-81ED-4DB2-BD59-A6C34878D82A}">
                    <a16:rowId xmlns:a16="http://schemas.microsoft.com/office/drawing/2014/main" val="10003"/>
                  </a:ext>
                </a:extLst>
              </a:tr>
              <a:tr h="370865">
                <a:tc>
                  <a:txBody>
                    <a:bodyPr/>
                    <a:lstStyle/>
                    <a:p>
                      <a:endParaRPr lang="en-US" sz="1800" dirty="0"/>
                    </a:p>
                  </a:txBody>
                  <a:tcPr marT="45723" marB="45723"/>
                </a:tc>
                <a:tc>
                  <a:txBody>
                    <a:bodyPr/>
                    <a:lstStyle/>
                    <a:p>
                      <a:pPr algn="ctr"/>
                      <a:endParaRPr lang="en-US" sz="1800" dirty="0"/>
                    </a:p>
                  </a:txBody>
                  <a:tcPr marT="45723" marB="45723"/>
                </a:tc>
                <a:extLst>
                  <a:ext uri="{0D108BD9-81ED-4DB2-BD59-A6C34878D82A}">
                    <a16:rowId xmlns:a16="http://schemas.microsoft.com/office/drawing/2014/main" val="10004"/>
                  </a:ext>
                </a:extLst>
              </a:tr>
              <a:tr h="370865">
                <a:tc>
                  <a:txBody>
                    <a:bodyPr/>
                    <a:lstStyle/>
                    <a:p>
                      <a:r>
                        <a:rPr lang="tr-TR" sz="1800" dirty="0"/>
                        <a:t>DIŞ BORÇLANMA</a:t>
                      </a:r>
                      <a:endParaRPr lang="en-US" sz="1800" dirty="0"/>
                    </a:p>
                  </a:txBody>
                  <a:tcPr marT="45723" marB="45723"/>
                </a:tc>
                <a:tc>
                  <a:txBody>
                    <a:bodyPr/>
                    <a:lstStyle/>
                    <a:p>
                      <a:pPr algn="ctr"/>
                      <a:r>
                        <a:rPr lang="tr-TR" sz="1800" dirty="0"/>
                        <a:t>500</a:t>
                      </a:r>
                      <a:endParaRPr lang="en-US" sz="1800" dirty="0"/>
                    </a:p>
                  </a:txBody>
                  <a:tcPr marT="45723" marB="45723"/>
                </a:tc>
                <a:extLst>
                  <a:ext uri="{0D108BD9-81ED-4DB2-BD59-A6C34878D82A}">
                    <a16:rowId xmlns:a16="http://schemas.microsoft.com/office/drawing/2014/main" val="10005"/>
                  </a:ext>
                </a:extLst>
              </a:tr>
              <a:tr h="370865">
                <a:tc>
                  <a:txBody>
                    <a:bodyPr/>
                    <a:lstStyle/>
                    <a:p>
                      <a:r>
                        <a:rPr lang="tr-TR" sz="1800" dirty="0"/>
                        <a:t>DIŞ BORÇ ANAPARA</a:t>
                      </a:r>
                      <a:r>
                        <a:rPr lang="tr-TR" sz="1800" baseline="0" dirty="0"/>
                        <a:t> ÖDEME</a:t>
                      </a:r>
                      <a:endParaRPr lang="en-US" sz="1800" dirty="0"/>
                    </a:p>
                  </a:txBody>
                  <a:tcPr marT="45723" marB="45723"/>
                </a:tc>
                <a:tc>
                  <a:txBody>
                    <a:bodyPr/>
                    <a:lstStyle/>
                    <a:p>
                      <a:pPr algn="ctr"/>
                      <a:r>
                        <a:rPr lang="tr-TR" sz="1800" dirty="0"/>
                        <a:t>700</a:t>
                      </a:r>
                      <a:endParaRPr lang="en-US" sz="1800" dirty="0"/>
                    </a:p>
                  </a:txBody>
                  <a:tcPr marT="45723" marB="45723"/>
                </a:tc>
                <a:extLst>
                  <a:ext uri="{0D108BD9-81ED-4DB2-BD59-A6C34878D82A}">
                    <a16:rowId xmlns:a16="http://schemas.microsoft.com/office/drawing/2014/main" val="10006"/>
                  </a:ext>
                </a:extLst>
              </a:tr>
              <a:tr h="370865">
                <a:tc>
                  <a:txBody>
                    <a:bodyPr/>
                    <a:lstStyle/>
                    <a:p>
                      <a:r>
                        <a:rPr lang="tr-TR" sz="1800" dirty="0"/>
                        <a:t>NET DIŞ BORÇLANMA = 500-700= - 200</a:t>
                      </a:r>
                      <a:endParaRPr lang="en-US" sz="1800" dirty="0"/>
                    </a:p>
                  </a:txBody>
                  <a:tcPr marT="45723" marB="45723"/>
                </a:tc>
                <a:tc>
                  <a:txBody>
                    <a:bodyPr/>
                    <a:lstStyle/>
                    <a:p>
                      <a:pPr algn="ctr"/>
                      <a:r>
                        <a:rPr lang="tr-TR" sz="1800" dirty="0"/>
                        <a:t>200</a:t>
                      </a:r>
                      <a:endParaRPr lang="en-US" sz="1800" dirty="0"/>
                    </a:p>
                  </a:txBody>
                  <a:tcPr marT="45723" marB="45723"/>
                </a:tc>
                <a:extLst>
                  <a:ext uri="{0D108BD9-81ED-4DB2-BD59-A6C34878D82A}">
                    <a16:rowId xmlns:a16="http://schemas.microsoft.com/office/drawing/2014/main" val="10007"/>
                  </a:ext>
                </a:extLst>
              </a:tr>
              <a:tr h="370865">
                <a:tc>
                  <a:txBody>
                    <a:bodyPr/>
                    <a:lstStyle/>
                    <a:p>
                      <a:r>
                        <a:rPr lang="tr-TR" sz="1800" dirty="0"/>
                        <a:t>İÇ BORÇ ANAPARA</a:t>
                      </a:r>
                      <a:r>
                        <a:rPr lang="tr-TR" sz="1800" baseline="0" dirty="0"/>
                        <a:t> ÖDEME (-)</a:t>
                      </a:r>
                      <a:endParaRPr lang="en-US" sz="1800" dirty="0"/>
                    </a:p>
                  </a:txBody>
                  <a:tcPr marT="45723" marB="45723"/>
                </a:tc>
                <a:tc>
                  <a:txBody>
                    <a:bodyPr/>
                    <a:lstStyle/>
                    <a:p>
                      <a:pPr algn="ctr"/>
                      <a:r>
                        <a:rPr lang="tr-TR" sz="1800" dirty="0"/>
                        <a:t>800</a:t>
                      </a:r>
                      <a:endParaRPr lang="en-US" sz="1800" dirty="0"/>
                    </a:p>
                  </a:txBody>
                  <a:tcPr marT="45723" marB="45723"/>
                </a:tc>
                <a:extLst>
                  <a:ext uri="{0D108BD9-81ED-4DB2-BD59-A6C34878D82A}">
                    <a16:rowId xmlns:a16="http://schemas.microsoft.com/office/drawing/2014/main" val="10008"/>
                  </a:ext>
                </a:extLst>
              </a:tr>
              <a:tr h="370865">
                <a:tc>
                  <a:txBody>
                    <a:bodyPr/>
                    <a:lstStyle/>
                    <a:p>
                      <a:r>
                        <a:rPr lang="tr-TR" sz="1800" dirty="0"/>
                        <a:t>DÖNEM BAŞI İTİBARİYLE</a:t>
                      </a:r>
                      <a:r>
                        <a:rPr lang="tr-TR" sz="1800" baseline="0" dirty="0"/>
                        <a:t> KASA (+)</a:t>
                      </a:r>
                      <a:endParaRPr lang="en-US" sz="1800" dirty="0"/>
                    </a:p>
                  </a:txBody>
                  <a:tcPr marT="45723" marB="45723"/>
                </a:tc>
                <a:tc>
                  <a:txBody>
                    <a:bodyPr/>
                    <a:lstStyle/>
                    <a:p>
                      <a:pPr algn="ctr"/>
                      <a:r>
                        <a:rPr lang="tr-TR" sz="1800" dirty="0"/>
                        <a:t>300</a:t>
                      </a:r>
                    </a:p>
                  </a:txBody>
                  <a:tcPr marT="45723" marB="45723"/>
                </a:tc>
                <a:extLst>
                  <a:ext uri="{0D108BD9-81ED-4DB2-BD59-A6C34878D82A}">
                    <a16:rowId xmlns:a16="http://schemas.microsoft.com/office/drawing/2014/main" val="10009"/>
                  </a:ext>
                </a:extLst>
              </a:tr>
              <a:tr h="370865">
                <a:tc>
                  <a:txBody>
                    <a:bodyPr/>
                    <a:lstStyle/>
                    <a:p>
                      <a:r>
                        <a:rPr lang="tr-TR" sz="1800" dirty="0"/>
                        <a:t>MİNİMUM İÇ BORÇLANMA GEREĞİ </a:t>
                      </a:r>
                      <a:endParaRPr lang="en-US" sz="1800" dirty="0"/>
                    </a:p>
                  </a:txBody>
                  <a:tcPr marT="45723" marB="45723"/>
                </a:tc>
                <a:tc>
                  <a:txBody>
                    <a:bodyPr/>
                    <a:lstStyle/>
                    <a:p>
                      <a:pPr algn="ctr"/>
                      <a:endParaRPr lang="tr-TR" sz="1800" dirty="0"/>
                    </a:p>
                  </a:txBody>
                  <a:tcPr marT="45723" marB="45723"/>
                </a:tc>
                <a:extLst>
                  <a:ext uri="{0D108BD9-81ED-4DB2-BD59-A6C34878D82A}">
                    <a16:rowId xmlns:a16="http://schemas.microsoft.com/office/drawing/2014/main" val="10010"/>
                  </a:ext>
                </a:extLst>
              </a:tr>
              <a:tr h="640123">
                <a:tc>
                  <a:txBody>
                    <a:bodyPr/>
                    <a:lstStyle/>
                    <a:p>
                      <a:r>
                        <a:rPr lang="tr-TR" sz="1800" dirty="0"/>
                        <a:t>NA</a:t>
                      </a:r>
                      <a:r>
                        <a:rPr lang="tr-TR" sz="1800" baseline="0" dirty="0"/>
                        <a:t> (-900) + NDB (-200) + İBAÖ (-800) + KASA (300)</a:t>
                      </a:r>
                      <a:endParaRPr lang="en-US" sz="18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t>1.600</a:t>
                      </a:r>
                    </a:p>
                    <a:p>
                      <a:pPr algn="ctr"/>
                      <a:endParaRPr lang="tr-TR" sz="1800" dirty="0"/>
                    </a:p>
                  </a:txBody>
                  <a:tcPr marT="45723" marB="4572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960691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54AF55-E057-441B-8D99-D31B25D28562}"/>
              </a:ext>
            </a:extLst>
          </p:cNvPr>
          <p:cNvSpPr>
            <a:spLocks noGrp="1"/>
          </p:cNvSpPr>
          <p:nvPr>
            <p:ph type="title"/>
          </p:nvPr>
        </p:nvSpPr>
        <p:spPr>
          <a:xfrm>
            <a:off x="356135" y="365125"/>
            <a:ext cx="1896178" cy="5515911"/>
          </a:xfrm>
        </p:spPr>
        <p:txBody>
          <a:bodyPr>
            <a:normAutofit/>
          </a:bodyPr>
          <a:lstStyle/>
          <a:p>
            <a:r>
              <a:rPr lang="tr-TR" sz="3200" b="1" dirty="0"/>
              <a:t>Faiz yükü arttıkça bütçe açığı ve borçlanma gereği büyüyor.</a:t>
            </a:r>
          </a:p>
        </p:txBody>
      </p:sp>
      <p:pic>
        <p:nvPicPr>
          <p:cNvPr id="3" name="Resim 2">
            <a:extLst>
              <a:ext uri="{FF2B5EF4-FFF2-40B4-BE49-F238E27FC236}">
                <a16:creationId xmlns:a16="http://schemas.microsoft.com/office/drawing/2014/main" id="{01177093-3BDB-C358-1C9C-E5BF6012F1BF}"/>
              </a:ext>
            </a:extLst>
          </p:cNvPr>
          <p:cNvPicPr>
            <a:picLocks noChangeAspect="1"/>
          </p:cNvPicPr>
          <p:nvPr/>
        </p:nvPicPr>
        <p:blipFill>
          <a:blip r:embed="rId2"/>
          <a:stretch>
            <a:fillRect/>
          </a:stretch>
        </p:blipFill>
        <p:spPr>
          <a:xfrm>
            <a:off x="2527299" y="718987"/>
            <a:ext cx="8445501" cy="5017670"/>
          </a:xfrm>
          <a:prstGeom prst="rect">
            <a:avLst/>
          </a:prstGeom>
        </p:spPr>
      </p:pic>
    </p:spTree>
    <p:extLst>
      <p:ext uri="{BB962C8B-B14F-4D97-AF65-F5344CB8AC3E}">
        <p14:creationId xmlns:p14="http://schemas.microsoft.com/office/powerpoint/2010/main" val="178825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2A7CFED8-04AD-414C-AEF4-A70A61073B27}"/>
              </a:ext>
            </a:extLst>
          </p:cNvPr>
          <p:cNvSpPr>
            <a:spLocks noChangeArrowheads="1"/>
          </p:cNvSpPr>
          <p:nvPr/>
        </p:nvSpPr>
        <p:spPr bwMode="auto">
          <a:xfrm>
            <a:off x="2978150" y="2622551"/>
            <a:ext cx="6027738" cy="407115"/>
          </a:xfrm>
          <a:prstGeom prst="rect">
            <a:avLst/>
          </a:prstGeom>
          <a:noFill/>
          <a:ln w="9525" algn="ctr">
            <a:noFill/>
            <a:miter lim="800000"/>
            <a:headEnd/>
            <a:tailEnd/>
          </a:ln>
          <a:effectLst/>
        </p:spPr>
        <p:txBody>
          <a:bodyPr lIns="82058" tIns="41029" rIns="82058" bIns="41029">
            <a:spAutoFit/>
          </a:bodyPr>
          <a:lstStyle>
            <a:lvl1pPr marL="171450" indent="-171450" defTabSz="820738">
              <a:spcBef>
                <a:spcPct val="20000"/>
              </a:spcBef>
              <a:buFont typeface="Arial" charset="0"/>
              <a:buChar char="•"/>
              <a:defRPr sz="3200">
                <a:solidFill>
                  <a:schemeClr val="tx1"/>
                </a:solidFill>
                <a:latin typeface="Calibri" pitchFamily="34" charset="0"/>
              </a:defRPr>
            </a:lvl1pPr>
            <a:lvl2pPr marL="742950" indent="-285750" defTabSz="820738">
              <a:spcBef>
                <a:spcPct val="20000"/>
              </a:spcBef>
              <a:buFont typeface="Arial" charset="0"/>
              <a:buChar char="–"/>
              <a:defRPr sz="2800">
                <a:solidFill>
                  <a:schemeClr val="tx1"/>
                </a:solidFill>
                <a:latin typeface="Calibri" pitchFamily="34" charset="0"/>
              </a:defRPr>
            </a:lvl2pPr>
            <a:lvl3pPr marL="1143000" indent="-228600" defTabSz="820738">
              <a:spcBef>
                <a:spcPct val="20000"/>
              </a:spcBef>
              <a:buFont typeface="Arial" charset="0"/>
              <a:buChar char="•"/>
              <a:defRPr sz="2400">
                <a:solidFill>
                  <a:schemeClr val="tx1"/>
                </a:solidFill>
                <a:latin typeface="Calibri" pitchFamily="34" charset="0"/>
              </a:defRPr>
            </a:lvl3pPr>
            <a:lvl4pPr marL="1600200" indent="-228600" defTabSz="820738">
              <a:spcBef>
                <a:spcPct val="20000"/>
              </a:spcBef>
              <a:buFont typeface="Arial" charset="0"/>
              <a:buChar char="–"/>
              <a:defRPr sz="2000">
                <a:solidFill>
                  <a:schemeClr val="tx1"/>
                </a:solidFill>
                <a:latin typeface="Calibri" pitchFamily="34" charset="0"/>
              </a:defRPr>
            </a:lvl4pPr>
            <a:lvl5pPr marL="2057400" indent="-228600" defTabSz="820738">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ts val="2425"/>
              </a:lnSpc>
              <a:spcBef>
                <a:spcPct val="0"/>
              </a:spcBef>
              <a:buNone/>
              <a:defRPr/>
            </a:pPr>
            <a:r>
              <a:rPr lang="tr-TR" altLang="tr-TR" b="1">
                <a:solidFill>
                  <a:srgbClr val="FF3300"/>
                </a:solidFill>
                <a:effectLst>
                  <a:outerShdw blurRad="38100" dist="38100" dir="2700000" algn="tl">
                    <a:srgbClr val="C0C0C0"/>
                  </a:outerShdw>
                </a:effectLst>
                <a:latin typeface="Arial" charset="0"/>
                <a:cs typeface="Arial" charset="0"/>
              </a:rPr>
              <a:t>Borçlanmaya İlişkin Mevzuat</a:t>
            </a:r>
          </a:p>
        </p:txBody>
      </p:sp>
      <p:sp>
        <p:nvSpPr>
          <p:cNvPr id="15363" name="Slide Number Placeholder 2">
            <a:extLst>
              <a:ext uri="{FF2B5EF4-FFF2-40B4-BE49-F238E27FC236}">
                <a16:creationId xmlns:a16="http://schemas.microsoft.com/office/drawing/2014/main" id="{D905BA32-18BE-A346-B6EA-15A8FBA233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13C302-EC95-BA4F-BDB1-501FCAD4B795}" type="slidenum">
              <a:rPr lang="tr-TR" altLang="tr-TR" sz="1200">
                <a:solidFill>
                  <a:srgbClr val="898989"/>
                </a:solidFill>
              </a:rPr>
              <a:pPr>
                <a:spcBef>
                  <a:spcPct val="0"/>
                </a:spcBef>
                <a:buFontTx/>
                <a:buNone/>
              </a:pPr>
              <a:t>13</a:t>
            </a:fld>
            <a:endParaRPr lang="tr-TR" altLang="tr-TR" sz="1200">
              <a:solidFill>
                <a:srgbClr val="898989"/>
              </a:solidFill>
            </a:endParaRPr>
          </a:p>
        </p:txBody>
      </p:sp>
      <p:sp>
        <p:nvSpPr>
          <p:cNvPr id="4" name="Footer Placeholder 3">
            <a:extLst>
              <a:ext uri="{FF2B5EF4-FFF2-40B4-BE49-F238E27FC236}">
                <a16:creationId xmlns:a16="http://schemas.microsoft.com/office/drawing/2014/main" id="{ED4E3A58-1D8C-F64D-9F55-2AD0BE85D846}"/>
              </a:ext>
            </a:extLst>
          </p:cNvPr>
          <p:cNvSpPr>
            <a:spLocks noGrp="1"/>
          </p:cNvSpPr>
          <p:nvPr>
            <p:ph type="ftr" sz="quarter" idx="11"/>
          </p:nvPr>
        </p:nvSpPr>
        <p:spPr/>
        <p:txBody>
          <a:bodyPr/>
          <a:lstStyle/>
          <a:p>
            <a:pPr>
              <a:defRPr/>
            </a:pPr>
            <a:r>
              <a:rPr lang="tr-TR"/>
              <a:t>www.hakanozyildiz.com</a:t>
            </a:r>
          </a:p>
        </p:txBody>
      </p:sp>
    </p:spTree>
    <p:custDataLst>
      <p:tags r:id="rId1"/>
    </p:custDataLst>
    <p:extLst>
      <p:ext uri="{BB962C8B-B14F-4D97-AF65-F5344CB8AC3E}">
        <p14:creationId xmlns:p14="http://schemas.microsoft.com/office/powerpoint/2010/main" val="21465757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6A508EEA-80E7-8549-AE48-F21DB4A773CC}"/>
              </a:ext>
            </a:extLst>
          </p:cNvPr>
          <p:cNvSpPr txBox="1">
            <a:spLocks noChangeArrowheads="1"/>
          </p:cNvSpPr>
          <p:nvPr/>
        </p:nvSpPr>
        <p:spPr bwMode="auto">
          <a:xfrm>
            <a:off x="2355850" y="2149476"/>
            <a:ext cx="8034338" cy="32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marL="171450" indent="-171450"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spcAft>
                <a:spcPct val="50000"/>
              </a:spcAft>
              <a:buFontTx/>
              <a:buNone/>
            </a:pPr>
            <a:r>
              <a:rPr lang="tr-TR" altLang="tr-TR" sz="2500" b="1"/>
              <a:t>  </a:t>
            </a:r>
            <a:r>
              <a:rPr lang="tr-TR" altLang="tr-TR" sz="2900" b="1">
                <a:latin typeface="Arial" panose="020B0604020202020204" pitchFamily="34" charset="0"/>
              </a:rPr>
              <a:t>4749 sayılı </a:t>
            </a:r>
          </a:p>
          <a:p>
            <a:pPr>
              <a:spcBef>
                <a:spcPct val="50000"/>
              </a:spcBef>
              <a:spcAft>
                <a:spcPct val="50000"/>
              </a:spcAft>
              <a:buFontTx/>
              <a:buNone/>
            </a:pPr>
            <a:r>
              <a:rPr lang="tr-TR" altLang="tr-TR" sz="2900" b="1">
                <a:latin typeface="Arial" panose="020B0604020202020204" pitchFamily="34" charset="0"/>
              </a:rPr>
              <a:t> </a:t>
            </a:r>
            <a:r>
              <a:rPr lang="tr-TR" altLang="tr-TR" sz="1800" b="1">
                <a:latin typeface="Arial" panose="020B0604020202020204" pitchFamily="34" charset="0"/>
              </a:rPr>
              <a:t> </a:t>
            </a:r>
            <a:r>
              <a:rPr lang="tr-TR" altLang="tr-TR" sz="2900" b="1">
                <a:latin typeface="Arial" panose="020B0604020202020204" pitchFamily="34" charset="0"/>
              </a:rPr>
              <a:t>Kamu Finansmanının Düzenlenmesi ve Borç Yönetimi Hakkında Kanun </a:t>
            </a:r>
          </a:p>
          <a:p>
            <a:pPr>
              <a:spcBef>
                <a:spcPct val="50000"/>
              </a:spcBef>
              <a:spcAft>
                <a:spcPct val="50000"/>
              </a:spcAft>
              <a:buFontTx/>
              <a:buNone/>
            </a:pPr>
            <a:r>
              <a:rPr lang="tr-TR" altLang="tr-TR" sz="2900" b="1">
                <a:latin typeface="Arial" panose="020B0604020202020204" pitchFamily="34" charset="0"/>
              </a:rPr>
              <a:t>  </a:t>
            </a:r>
            <a:r>
              <a:rPr lang="tr-TR" altLang="tr-TR" sz="2900" b="1" u="sng">
                <a:latin typeface="Arial" panose="020B0604020202020204" pitchFamily="34" charset="0"/>
              </a:rPr>
              <a:t>28.03.2002</a:t>
            </a:r>
            <a:r>
              <a:rPr lang="tr-TR" altLang="tr-TR" sz="2900" b="1">
                <a:latin typeface="Arial" panose="020B0604020202020204" pitchFamily="34" charset="0"/>
              </a:rPr>
              <a:t> tarihinde düzenlenerek yürürlüğe konmuştur. </a:t>
            </a:r>
          </a:p>
        </p:txBody>
      </p:sp>
      <p:sp>
        <p:nvSpPr>
          <p:cNvPr id="16387" name="Line 3">
            <a:extLst>
              <a:ext uri="{FF2B5EF4-FFF2-40B4-BE49-F238E27FC236}">
                <a16:creationId xmlns:a16="http://schemas.microsoft.com/office/drawing/2014/main" id="{CB301204-0E14-974A-9659-D353F23A7CB4}"/>
              </a:ext>
            </a:extLst>
          </p:cNvPr>
          <p:cNvSpPr>
            <a:spLocks noChangeShapeType="1"/>
          </p:cNvSpPr>
          <p:nvPr/>
        </p:nvSpPr>
        <p:spPr bwMode="auto">
          <a:xfrm>
            <a:off x="2147889" y="1076325"/>
            <a:ext cx="80359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6388" name="Text Box 4">
            <a:extLst>
              <a:ext uri="{FF2B5EF4-FFF2-40B4-BE49-F238E27FC236}">
                <a16:creationId xmlns:a16="http://schemas.microsoft.com/office/drawing/2014/main" id="{069A7972-50FE-104D-9F76-5B08DF5ED428}"/>
              </a:ext>
            </a:extLst>
          </p:cNvPr>
          <p:cNvSpPr txBox="1">
            <a:spLocks noChangeArrowheads="1"/>
          </p:cNvSpPr>
          <p:nvPr/>
        </p:nvSpPr>
        <p:spPr bwMode="auto">
          <a:xfrm>
            <a:off x="2147889" y="469901"/>
            <a:ext cx="7966075" cy="52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marL="171450" indent="-171450"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spcAft>
                <a:spcPct val="50000"/>
              </a:spcAft>
              <a:buFontTx/>
              <a:buNone/>
            </a:pPr>
            <a:r>
              <a:rPr lang="tr-TR" altLang="tr-TR" sz="2900" b="1">
                <a:solidFill>
                  <a:srgbClr val="FF3300"/>
                </a:solidFill>
                <a:latin typeface="Arial" panose="020B0604020202020204" pitchFamily="34" charset="0"/>
              </a:rPr>
              <a:t>YASAL ÇERÇEVE</a:t>
            </a:r>
          </a:p>
        </p:txBody>
      </p:sp>
      <p:sp>
        <p:nvSpPr>
          <p:cNvPr id="16389" name="Slide Number Placeholder 4">
            <a:extLst>
              <a:ext uri="{FF2B5EF4-FFF2-40B4-BE49-F238E27FC236}">
                <a16:creationId xmlns:a16="http://schemas.microsoft.com/office/drawing/2014/main" id="{206CEDAE-1D43-3C4A-BFAE-800A2D9460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BDDF9-DA39-B646-8F18-EEAF7816F4A2}" type="slidenum">
              <a:rPr lang="tr-TR" altLang="tr-TR" sz="1200">
                <a:solidFill>
                  <a:srgbClr val="898989"/>
                </a:solidFill>
              </a:rPr>
              <a:pPr>
                <a:spcBef>
                  <a:spcPct val="0"/>
                </a:spcBef>
                <a:buFontTx/>
                <a:buNone/>
              </a:pPr>
              <a:t>14</a:t>
            </a:fld>
            <a:endParaRPr lang="tr-TR" altLang="tr-TR" sz="1200">
              <a:solidFill>
                <a:srgbClr val="898989"/>
              </a:solidFill>
            </a:endParaRPr>
          </a:p>
        </p:txBody>
      </p:sp>
      <p:sp>
        <p:nvSpPr>
          <p:cNvPr id="6" name="Footer Placeholder 5">
            <a:extLst>
              <a:ext uri="{FF2B5EF4-FFF2-40B4-BE49-F238E27FC236}">
                <a16:creationId xmlns:a16="http://schemas.microsoft.com/office/drawing/2014/main" id="{1BED82E4-707B-514E-81CB-29781BC1B2C1}"/>
              </a:ext>
            </a:extLst>
          </p:cNvPr>
          <p:cNvSpPr>
            <a:spLocks noGrp="1"/>
          </p:cNvSpPr>
          <p:nvPr>
            <p:ph type="ftr" sz="quarter" idx="11"/>
          </p:nvPr>
        </p:nvSpPr>
        <p:spPr/>
        <p:txBody>
          <a:bodyPr/>
          <a:lstStyle/>
          <a:p>
            <a:pPr>
              <a:defRPr/>
            </a:pPr>
            <a:r>
              <a:rPr lang="tr-TR"/>
              <a:t>www.hakanozyildiz.com</a:t>
            </a:r>
          </a:p>
        </p:txBody>
      </p:sp>
    </p:spTree>
    <p:custDataLst>
      <p:tags r:id="rId1"/>
    </p:custDataLst>
    <p:extLst>
      <p:ext uri="{BB962C8B-B14F-4D97-AF65-F5344CB8AC3E}">
        <p14:creationId xmlns:p14="http://schemas.microsoft.com/office/powerpoint/2010/main" val="26984270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Slayt Numarası Yer Tutucusu">
            <a:extLst>
              <a:ext uri="{FF2B5EF4-FFF2-40B4-BE49-F238E27FC236}">
                <a16:creationId xmlns:a16="http://schemas.microsoft.com/office/drawing/2014/main" id="{0FDAC210-7783-EB4C-91C0-418A4BADC5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50927-4881-CC49-BDE2-62F1D8983B60}" type="slidenum">
              <a:rPr lang="tr-TR" altLang="tr-TR" sz="1200">
                <a:solidFill>
                  <a:srgbClr val="898989"/>
                </a:solidFill>
              </a:rPr>
              <a:pPr>
                <a:spcBef>
                  <a:spcPct val="0"/>
                </a:spcBef>
                <a:buFontTx/>
                <a:buNone/>
              </a:pPr>
              <a:t>15</a:t>
            </a:fld>
            <a:endParaRPr lang="tr-TR" altLang="tr-TR" sz="1200">
              <a:solidFill>
                <a:srgbClr val="898989"/>
              </a:solidFill>
            </a:endParaRPr>
          </a:p>
        </p:txBody>
      </p:sp>
      <p:sp>
        <p:nvSpPr>
          <p:cNvPr id="17411" name="Rectangle 2">
            <a:extLst>
              <a:ext uri="{FF2B5EF4-FFF2-40B4-BE49-F238E27FC236}">
                <a16:creationId xmlns:a16="http://schemas.microsoft.com/office/drawing/2014/main" id="{35DF1F26-CD18-B54F-862E-AE1703178718}"/>
              </a:ext>
            </a:extLst>
          </p:cNvPr>
          <p:cNvSpPr>
            <a:spLocks noGrp="1" noChangeArrowheads="1"/>
          </p:cNvSpPr>
          <p:nvPr>
            <p:ph type="title"/>
          </p:nvPr>
        </p:nvSpPr>
        <p:spPr/>
        <p:txBody>
          <a:bodyPr/>
          <a:lstStyle/>
          <a:p>
            <a:pPr eaLnBrk="1" hangingPunct="1"/>
            <a:r>
              <a:rPr lang="tr-TR" altLang="tr-TR" sz="2800" b="1"/>
              <a:t>NEDEN YENİ KANUNİ DÜZENLEME?</a:t>
            </a:r>
            <a:endParaRPr lang="en-US" altLang="tr-TR" sz="2800" b="1"/>
          </a:p>
        </p:txBody>
      </p:sp>
      <p:sp>
        <p:nvSpPr>
          <p:cNvPr id="17412" name="Rectangle 3">
            <a:extLst>
              <a:ext uri="{FF2B5EF4-FFF2-40B4-BE49-F238E27FC236}">
                <a16:creationId xmlns:a16="http://schemas.microsoft.com/office/drawing/2014/main" id="{C081B276-8EBD-7447-935D-0CA2B08EFCE1}"/>
              </a:ext>
            </a:extLst>
          </p:cNvPr>
          <p:cNvSpPr>
            <a:spLocks noGrp="1" noChangeArrowheads="1"/>
          </p:cNvSpPr>
          <p:nvPr>
            <p:ph type="body" idx="1"/>
          </p:nvPr>
        </p:nvSpPr>
        <p:spPr/>
        <p:txBody>
          <a:bodyPr/>
          <a:lstStyle/>
          <a:p>
            <a:pPr eaLnBrk="1" hangingPunct="1">
              <a:buFontTx/>
              <a:buNone/>
            </a:pPr>
            <a:r>
              <a:rPr lang="tr-TR" altLang="tr-TR" sz="2000"/>
              <a:t>     </a:t>
            </a:r>
          </a:p>
          <a:p>
            <a:pPr eaLnBrk="1" hangingPunct="1">
              <a:buFontTx/>
              <a:buNone/>
            </a:pPr>
            <a:r>
              <a:rPr lang="tr-TR" altLang="tr-TR" sz="2000"/>
              <a:t>     Mart 2002’de yayımlanan 4749 sayılı “Kamu Finansmanı ve Borç Yönetiminin Düzenlenmesi Hakkında Kanun”a neden ihtiyaç duyuldu?</a:t>
            </a:r>
          </a:p>
          <a:p>
            <a:pPr eaLnBrk="1" hangingPunct="1">
              <a:buFontTx/>
              <a:buNone/>
            </a:pPr>
            <a:endParaRPr lang="tr-TR" altLang="tr-TR" sz="2000"/>
          </a:p>
          <a:p>
            <a:pPr eaLnBrk="1" hangingPunct="1">
              <a:buSzPct val="65000"/>
              <a:buFont typeface="Wingdings" pitchFamily="2" charset="2"/>
              <a:buChar char="Ø"/>
            </a:pPr>
            <a:r>
              <a:rPr lang="tr-TR" altLang="tr-TR" sz="2000" b="1"/>
              <a:t>Yetersiz mali disiplin ve şeffaflık</a:t>
            </a:r>
          </a:p>
          <a:p>
            <a:pPr eaLnBrk="1" hangingPunct="1">
              <a:buSzPct val="65000"/>
              <a:buFont typeface="Wingdings" pitchFamily="2" charset="2"/>
              <a:buChar char="Ø"/>
            </a:pPr>
            <a:r>
              <a:rPr lang="tr-TR" altLang="tr-TR" sz="2000" b="1"/>
              <a:t>Kavramlarda tekdüzelik olmayışı</a:t>
            </a:r>
          </a:p>
          <a:p>
            <a:pPr eaLnBrk="1" hangingPunct="1">
              <a:buSzPct val="65000"/>
              <a:buFont typeface="Wingdings" pitchFamily="2" charset="2"/>
              <a:buChar char="Ø"/>
            </a:pPr>
            <a:r>
              <a:rPr lang="tr-TR" altLang="tr-TR" sz="2000" b="1"/>
              <a:t>Karmaşık bir hukuki yapı:</a:t>
            </a:r>
            <a:r>
              <a:rPr lang="tr-TR" altLang="tr-TR" sz="2000"/>
              <a:t> 4059, bütçe kanunları, 244 sayılı milletlerarası anlaşma yapmaya dair kanun</a:t>
            </a:r>
          </a:p>
          <a:p>
            <a:pPr eaLnBrk="1" hangingPunct="1">
              <a:buSzPct val="65000"/>
              <a:buFont typeface="Wingdings" pitchFamily="2" charset="2"/>
              <a:buChar char="Ø"/>
            </a:pPr>
            <a:r>
              <a:rPr lang="tr-TR" altLang="tr-TR" sz="2000" b="1"/>
              <a:t>Yetersiz bir hukuki alt yapı:</a:t>
            </a:r>
            <a:r>
              <a:rPr lang="tr-TR" altLang="tr-TR" sz="2000"/>
              <a:t> Borç yönetimi, alacak yönetimi ve risk yönetimi yetkileri</a:t>
            </a:r>
            <a:endParaRPr lang="en-US" altLang="tr-TR" sz="2000"/>
          </a:p>
        </p:txBody>
      </p:sp>
      <p:sp>
        <p:nvSpPr>
          <p:cNvPr id="17413" name="Line 4">
            <a:extLst>
              <a:ext uri="{FF2B5EF4-FFF2-40B4-BE49-F238E27FC236}">
                <a16:creationId xmlns:a16="http://schemas.microsoft.com/office/drawing/2014/main" id="{E56F9E15-8702-8348-8641-7425BC6C21B9}"/>
              </a:ext>
            </a:extLst>
          </p:cNvPr>
          <p:cNvSpPr>
            <a:spLocks noChangeShapeType="1"/>
          </p:cNvSpPr>
          <p:nvPr/>
        </p:nvSpPr>
        <p:spPr bwMode="auto">
          <a:xfrm>
            <a:off x="1828800" y="1676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97E0685C-346F-8543-82A2-43824D23782A}"/>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16596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DBB67D2-898E-0342-B978-9469937B214F}"/>
              </a:ext>
            </a:extLst>
          </p:cNvPr>
          <p:cNvSpPr>
            <a:spLocks noGrp="1" noChangeArrowheads="1"/>
          </p:cNvSpPr>
          <p:nvPr>
            <p:ph type="body" idx="1"/>
          </p:nvPr>
        </p:nvSpPr>
        <p:spPr>
          <a:xfrm>
            <a:off x="2008189" y="1479550"/>
            <a:ext cx="8243887" cy="4902200"/>
          </a:xfrm>
        </p:spPr>
        <p:txBody>
          <a:bodyPr vert="horz" lIns="91407" tIns="45704" rIns="91407" bIns="45704" rtlCol="0">
            <a:normAutofit/>
          </a:bodyPr>
          <a:lstStyle/>
          <a:p>
            <a:pPr eaLnBrk="1" hangingPunct="1"/>
            <a:r>
              <a:rPr lang="tr-TR" altLang="tr-TR" sz="3300" b="1" dirty="0"/>
              <a:t>4749 sayılı kanunun temel amaçları :</a:t>
            </a:r>
          </a:p>
          <a:p>
            <a:pPr eaLnBrk="1" hangingPunct="1"/>
            <a:endParaRPr lang="tr-TR" altLang="tr-TR" sz="3300" b="1" dirty="0"/>
          </a:p>
          <a:p>
            <a:pPr eaLnBrk="1" hangingPunct="1">
              <a:buFont typeface="Wingdings" pitchFamily="2" charset="2"/>
              <a:buChar char="Ø"/>
            </a:pPr>
            <a:r>
              <a:rPr lang="tr-TR" altLang="tr-TR" sz="3300" b="1" dirty="0"/>
              <a:t> Mali disiplinin artırılması,</a:t>
            </a:r>
          </a:p>
          <a:p>
            <a:pPr eaLnBrk="1" hangingPunct="1">
              <a:buFont typeface="Wingdings" pitchFamily="2" charset="2"/>
              <a:buChar char="Ø"/>
            </a:pPr>
            <a:r>
              <a:rPr lang="tr-TR" altLang="tr-TR" sz="3300" b="1" dirty="0"/>
              <a:t> Şeffaflığın artırılması,</a:t>
            </a:r>
          </a:p>
          <a:p>
            <a:pPr eaLnBrk="1" hangingPunct="1">
              <a:buFont typeface="Wingdings" pitchFamily="2" charset="2"/>
              <a:buChar char="Ø"/>
            </a:pPr>
            <a:r>
              <a:rPr lang="tr-TR" altLang="tr-TR" sz="3300" b="1" dirty="0"/>
              <a:t> Borç ve alacak yönetiminde etkinliğin artırılması</a:t>
            </a:r>
          </a:p>
          <a:p>
            <a:pPr eaLnBrk="1" hangingPunct="1">
              <a:buFontTx/>
              <a:buNone/>
            </a:pPr>
            <a:endParaRPr lang="tr-TR" altLang="tr-TR" sz="3300" b="1" dirty="0"/>
          </a:p>
        </p:txBody>
      </p:sp>
      <p:sp>
        <p:nvSpPr>
          <p:cNvPr id="18435" name="Text Box 3">
            <a:extLst>
              <a:ext uri="{FF2B5EF4-FFF2-40B4-BE49-F238E27FC236}">
                <a16:creationId xmlns:a16="http://schemas.microsoft.com/office/drawing/2014/main" id="{36CD8670-59AD-104B-90F7-0100C2A35DE7}"/>
              </a:ext>
            </a:extLst>
          </p:cNvPr>
          <p:cNvSpPr>
            <a:spLocks noGrp="1" noChangeArrowheads="1"/>
          </p:cNvSpPr>
          <p:nvPr>
            <p:ph type="title"/>
          </p:nvPr>
        </p:nvSpPr>
        <p:spPr>
          <a:xfrm>
            <a:off x="2209800" y="609600"/>
            <a:ext cx="7772400" cy="731838"/>
          </a:xfrm>
        </p:spPr>
        <p:txBody>
          <a:bodyPr vert="horz" lIns="91407" tIns="45704" rIns="91407" bIns="45704" rtlCol="0" anchor="ctr">
            <a:normAutofit/>
          </a:bodyPr>
          <a:lstStyle/>
          <a:p>
            <a:pPr marL="190500" indent="-190500" defTabSz="1019175">
              <a:spcBef>
                <a:spcPct val="50000"/>
              </a:spcBef>
              <a:spcAft>
                <a:spcPct val="50000"/>
              </a:spcAft>
            </a:pPr>
            <a:r>
              <a:rPr lang="tr-TR" altLang="tr-TR" sz="3600" b="1" dirty="0">
                <a:latin typeface="Arial" panose="020B0604020202020204" pitchFamily="34" charset="0"/>
              </a:rPr>
              <a:t>BORÇLANMA KANUNUN AMACI</a:t>
            </a:r>
          </a:p>
        </p:txBody>
      </p:sp>
      <p:sp>
        <p:nvSpPr>
          <p:cNvPr id="18436" name="Slide Number Placeholder 3">
            <a:extLst>
              <a:ext uri="{FF2B5EF4-FFF2-40B4-BE49-F238E27FC236}">
                <a16:creationId xmlns:a16="http://schemas.microsoft.com/office/drawing/2014/main" id="{4A8441F1-E16B-664F-83F8-4B3D5C3D49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990CEB-7A43-514D-A3C1-8B281BAB1C21}" type="slidenum">
              <a:rPr lang="tr-TR" altLang="tr-TR" sz="1200">
                <a:solidFill>
                  <a:srgbClr val="898989"/>
                </a:solidFill>
              </a:rPr>
              <a:pPr>
                <a:spcBef>
                  <a:spcPct val="0"/>
                </a:spcBef>
                <a:buFontTx/>
                <a:buNone/>
              </a:pPr>
              <a:t>16</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8406E64A-951C-0042-BF23-8EADD750F27B}"/>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0507849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Slayt Numarası Yer Tutucusu">
            <a:extLst>
              <a:ext uri="{FF2B5EF4-FFF2-40B4-BE49-F238E27FC236}">
                <a16:creationId xmlns:a16="http://schemas.microsoft.com/office/drawing/2014/main" id="{70831046-0DBD-C246-868C-870C3502BB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BC6CDA-4017-4243-A914-6F0ACE5E7E6A}" type="slidenum">
              <a:rPr lang="tr-TR" altLang="tr-TR" sz="1200">
                <a:solidFill>
                  <a:srgbClr val="898989"/>
                </a:solidFill>
              </a:rPr>
              <a:pPr>
                <a:spcBef>
                  <a:spcPct val="0"/>
                </a:spcBef>
                <a:buFontTx/>
                <a:buNone/>
              </a:pPr>
              <a:t>17</a:t>
            </a:fld>
            <a:endParaRPr lang="tr-TR" altLang="tr-TR" sz="1200">
              <a:solidFill>
                <a:srgbClr val="898989"/>
              </a:solidFill>
            </a:endParaRPr>
          </a:p>
        </p:txBody>
      </p:sp>
      <p:sp>
        <p:nvSpPr>
          <p:cNvPr id="19459" name="Rectangle 2">
            <a:extLst>
              <a:ext uri="{FF2B5EF4-FFF2-40B4-BE49-F238E27FC236}">
                <a16:creationId xmlns:a16="http://schemas.microsoft.com/office/drawing/2014/main" id="{BE8A14E1-68B2-7D4C-9B22-265E48C37C43}"/>
              </a:ext>
            </a:extLst>
          </p:cNvPr>
          <p:cNvSpPr>
            <a:spLocks noGrp="1" noChangeArrowheads="1"/>
          </p:cNvSpPr>
          <p:nvPr>
            <p:ph type="title"/>
          </p:nvPr>
        </p:nvSpPr>
        <p:spPr/>
        <p:txBody>
          <a:bodyPr/>
          <a:lstStyle/>
          <a:p>
            <a:pPr eaLnBrk="1" hangingPunct="1"/>
            <a:r>
              <a:rPr lang="tr-TR" altLang="tr-TR" sz="2800" b="1"/>
              <a:t>BORÇLANMA KANUNUNUN AMACI</a:t>
            </a:r>
            <a:endParaRPr lang="en-US" altLang="tr-TR" sz="2800" b="1"/>
          </a:p>
        </p:txBody>
      </p:sp>
      <p:sp>
        <p:nvSpPr>
          <p:cNvPr id="19460" name="Rectangle 3">
            <a:extLst>
              <a:ext uri="{FF2B5EF4-FFF2-40B4-BE49-F238E27FC236}">
                <a16:creationId xmlns:a16="http://schemas.microsoft.com/office/drawing/2014/main" id="{EF594315-17AE-004F-8006-8BD7F94C1A47}"/>
              </a:ext>
            </a:extLst>
          </p:cNvPr>
          <p:cNvSpPr>
            <a:spLocks noGrp="1" noChangeArrowheads="1"/>
          </p:cNvSpPr>
          <p:nvPr>
            <p:ph type="body" idx="1"/>
          </p:nvPr>
        </p:nvSpPr>
        <p:spPr/>
        <p:txBody>
          <a:bodyPr/>
          <a:lstStyle/>
          <a:p>
            <a:pPr marL="609600" indent="-609600">
              <a:buSzPct val="70000"/>
              <a:buFont typeface="Wingdings" pitchFamily="2" charset="2"/>
              <a:buChar char="Ø"/>
            </a:pPr>
            <a:endParaRPr lang="tr-TR" altLang="tr-TR" sz="2000"/>
          </a:p>
          <a:p>
            <a:pPr marL="609600" indent="-609600">
              <a:buSzPct val="70000"/>
              <a:buNone/>
            </a:pPr>
            <a:endParaRPr lang="tr-TR" altLang="tr-TR" sz="2000"/>
          </a:p>
          <a:p>
            <a:pPr marL="609600" indent="-609600">
              <a:buSzPct val="70000"/>
              <a:buFont typeface="Wingdings" pitchFamily="2" charset="2"/>
              <a:buChar char="Ø"/>
            </a:pPr>
            <a:r>
              <a:rPr lang="tr-TR" altLang="tr-TR" sz="2000"/>
              <a:t>Borç yönetiminde şeffaflığın artırılması amacına yönelik olarak,</a:t>
            </a:r>
          </a:p>
          <a:p>
            <a:pPr marL="609600" indent="-609600">
              <a:buSzPct val="70000"/>
              <a:buFont typeface="Wingdings" pitchFamily="2" charset="2"/>
              <a:buAutoNum type="arabicParenR"/>
            </a:pPr>
            <a:endParaRPr lang="tr-TR" altLang="tr-TR" sz="2000"/>
          </a:p>
          <a:p>
            <a:pPr marL="609600" indent="-609600">
              <a:buSzPct val="70000"/>
              <a:buFont typeface="Wingdings" pitchFamily="2" charset="2"/>
              <a:buAutoNum type="arabicParenR"/>
            </a:pPr>
            <a:r>
              <a:rPr lang="tr-TR" altLang="tr-TR" sz="2000"/>
              <a:t>Risk hesabının oluşturulması;</a:t>
            </a:r>
          </a:p>
          <a:p>
            <a:pPr marL="609600" indent="-609600">
              <a:buSzPct val="70000"/>
              <a:buFont typeface="Wingdings" pitchFamily="2" charset="2"/>
              <a:buAutoNum type="arabicParenR"/>
            </a:pPr>
            <a:endParaRPr lang="tr-TR" altLang="tr-TR" sz="2000"/>
          </a:p>
          <a:p>
            <a:pPr marL="609600" indent="-609600">
              <a:buSzPct val="70000"/>
              <a:buFont typeface="Wingdings" pitchFamily="2" charset="2"/>
              <a:buAutoNum type="arabicParenR"/>
            </a:pPr>
            <a:r>
              <a:rPr lang="tr-TR" altLang="tr-TR" sz="2000"/>
              <a:t>Borç yönetimi raporunun yayınlanması;</a:t>
            </a:r>
          </a:p>
          <a:p>
            <a:pPr marL="609600" indent="-609600">
              <a:buSzPct val="70000"/>
              <a:buFont typeface="Wingdings" pitchFamily="2" charset="2"/>
              <a:buAutoNum type="arabicParenR"/>
            </a:pPr>
            <a:endParaRPr lang="tr-TR" altLang="tr-TR" sz="2000"/>
          </a:p>
          <a:p>
            <a:pPr marL="609600" indent="-609600">
              <a:buSzPct val="70000"/>
              <a:buFont typeface="Wingdings" pitchFamily="2" charset="2"/>
              <a:buAutoNum type="arabicParenR"/>
            </a:pPr>
            <a:r>
              <a:rPr lang="tr-TR" altLang="tr-TR" sz="2000"/>
              <a:t>TBMM’nin bilgilendirilmesi</a:t>
            </a:r>
            <a:endParaRPr lang="en-US" altLang="tr-TR" sz="2000"/>
          </a:p>
        </p:txBody>
      </p:sp>
      <p:sp>
        <p:nvSpPr>
          <p:cNvPr id="19461" name="Line 4">
            <a:extLst>
              <a:ext uri="{FF2B5EF4-FFF2-40B4-BE49-F238E27FC236}">
                <a16:creationId xmlns:a16="http://schemas.microsoft.com/office/drawing/2014/main" id="{1383E773-875A-734D-973C-BC527E40E944}"/>
              </a:ext>
            </a:extLst>
          </p:cNvPr>
          <p:cNvSpPr>
            <a:spLocks noChangeShapeType="1"/>
          </p:cNvSpPr>
          <p:nvPr/>
        </p:nvSpPr>
        <p:spPr bwMode="auto">
          <a:xfrm>
            <a:off x="2362200" y="1752600"/>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3FB00CA7-38F7-1346-8F42-F50E137C74B0}"/>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4516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5 Slayt Numarası Yer Tutucusu">
            <a:extLst>
              <a:ext uri="{FF2B5EF4-FFF2-40B4-BE49-F238E27FC236}">
                <a16:creationId xmlns:a16="http://schemas.microsoft.com/office/drawing/2014/main" id="{440C2CC6-E260-1A4C-9F01-27651CE7AE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AEF397-63D9-BB4A-81CC-4019B7A95CFC}" type="slidenum">
              <a:rPr lang="tr-TR" altLang="tr-TR" sz="1200">
                <a:solidFill>
                  <a:srgbClr val="898989"/>
                </a:solidFill>
              </a:rPr>
              <a:pPr>
                <a:spcBef>
                  <a:spcPct val="0"/>
                </a:spcBef>
                <a:buFontTx/>
                <a:buNone/>
              </a:pPr>
              <a:t>18</a:t>
            </a:fld>
            <a:endParaRPr lang="tr-TR" altLang="tr-TR" sz="1200">
              <a:solidFill>
                <a:srgbClr val="898989"/>
              </a:solidFill>
            </a:endParaRPr>
          </a:p>
        </p:txBody>
      </p:sp>
      <p:sp>
        <p:nvSpPr>
          <p:cNvPr id="20483" name="Rectangle 2">
            <a:extLst>
              <a:ext uri="{FF2B5EF4-FFF2-40B4-BE49-F238E27FC236}">
                <a16:creationId xmlns:a16="http://schemas.microsoft.com/office/drawing/2014/main" id="{20B79DB7-8B6E-F14A-8894-03A1F5968E19}"/>
              </a:ext>
            </a:extLst>
          </p:cNvPr>
          <p:cNvSpPr>
            <a:spLocks noGrp="1" noChangeArrowheads="1"/>
          </p:cNvSpPr>
          <p:nvPr>
            <p:ph type="title"/>
          </p:nvPr>
        </p:nvSpPr>
        <p:spPr/>
        <p:txBody>
          <a:bodyPr/>
          <a:lstStyle/>
          <a:p>
            <a:pPr eaLnBrk="1" hangingPunct="1"/>
            <a:r>
              <a:rPr lang="tr-TR" altLang="tr-TR" sz="2800" b="1"/>
              <a:t>BORÇLANMA KANUNUNUN AMACI</a:t>
            </a:r>
            <a:endParaRPr lang="en-US" altLang="tr-TR" sz="2800" b="1"/>
          </a:p>
        </p:txBody>
      </p:sp>
      <p:sp>
        <p:nvSpPr>
          <p:cNvPr id="20484" name="Rectangle 3">
            <a:extLst>
              <a:ext uri="{FF2B5EF4-FFF2-40B4-BE49-F238E27FC236}">
                <a16:creationId xmlns:a16="http://schemas.microsoft.com/office/drawing/2014/main" id="{9AD6CECB-066B-474F-B371-341975BBB7F2}"/>
              </a:ext>
            </a:extLst>
          </p:cNvPr>
          <p:cNvSpPr>
            <a:spLocks noGrp="1" noChangeArrowheads="1"/>
          </p:cNvSpPr>
          <p:nvPr>
            <p:ph type="body" idx="1"/>
          </p:nvPr>
        </p:nvSpPr>
        <p:spPr/>
        <p:txBody>
          <a:bodyPr/>
          <a:lstStyle/>
          <a:p>
            <a:pPr marL="609600" indent="-609600">
              <a:buSzPct val="70000"/>
              <a:buFont typeface="Wingdings" pitchFamily="2" charset="2"/>
              <a:buChar char="Ø"/>
            </a:pPr>
            <a:r>
              <a:rPr lang="tr-TR" altLang="tr-TR" sz="2000"/>
              <a:t>Borç ve alacak yönetiminde etkinliğin artırılması amacına yönelik olarak,</a:t>
            </a:r>
          </a:p>
          <a:p>
            <a:pPr marL="609600" indent="-609600">
              <a:buSzPct val="70000"/>
              <a:buNone/>
            </a:pPr>
            <a:r>
              <a:rPr lang="tr-TR" altLang="tr-TR" sz="1600"/>
              <a:t>            </a:t>
            </a:r>
            <a:r>
              <a:rPr lang="tr-TR" altLang="tr-TR" sz="1600" b="1"/>
              <a:t>1) </a:t>
            </a:r>
            <a:r>
              <a:rPr lang="tr-TR" altLang="tr-TR" sz="1600"/>
              <a:t>İlke ve stratejilere yönelik genel esasların belirlenmesi: Finansman ihtiyacının, orta ve uzun vadede mümkün olan en düşük maliyet ve makul düzeyde bir risk oranı çerçevesinde karşılanacağı ve borçlanma stratejisinde mevcut risklerin izleneceği ve değerlendirileceği, aktif risk yönetimi yapılacağı hüküm altına alınmıştır.</a:t>
            </a:r>
          </a:p>
          <a:p>
            <a:pPr marL="609600" indent="-609600">
              <a:buSzPct val="70000"/>
              <a:buNone/>
            </a:pPr>
            <a:r>
              <a:rPr lang="tr-TR" altLang="tr-TR" sz="1600"/>
              <a:t>            </a:t>
            </a:r>
            <a:r>
              <a:rPr lang="tr-TR" altLang="tr-TR" sz="1600" b="1"/>
              <a:t>2) </a:t>
            </a:r>
            <a:r>
              <a:rPr lang="tr-TR" altLang="tr-TR" sz="1600"/>
              <a:t>Risk Yönetimi: Orta ofis ve borç yönetimi komitesi oluşturulmuştur.</a:t>
            </a:r>
          </a:p>
          <a:p>
            <a:pPr marL="609600" indent="-609600">
              <a:buSzPct val="70000"/>
              <a:buNone/>
            </a:pPr>
            <a:r>
              <a:rPr lang="tr-TR" altLang="tr-TR" sz="1600"/>
              <a:t>            </a:t>
            </a:r>
            <a:r>
              <a:rPr lang="tr-TR" altLang="tr-TR" sz="1600" b="1"/>
              <a:t>3) </a:t>
            </a:r>
            <a:r>
              <a:rPr lang="tr-TR" altLang="tr-TR" sz="1600"/>
              <a:t>Kısa Vadeli Borçlanma: Nakit hareketlerindeki uyumsuzluktan kaynaklanan kısa vadeli nakit açıklarının finansmanı ve nakit yönetiminde etkinliğin artırılması amacıyla para piyasalarında nakit işlem yapma olanağı sağlanmıştır.</a:t>
            </a:r>
          </a:p>
          <a:p>
            <a:pPr marL="609600" indent="-609600">
              <a:buSzPct val="70000"/>
              <a:buNone/>
            </a:pPr>
            <a:r>
              <a:rPr lang="tr-TR" altLang="tr-TR" sz="1600"/>
              <a:t>            </a:t>
            </a:r>
            <a:r>
              <a:rPr lang="tr-TR" altLang="tr-TR" sz="1600" b="1"/>
              <a:t>4)</a:t>
            </a:r>
            <a:r>
              <a:rPr lang="tr-TR" altLang="tr-TR" sz="1600"/>
              <a:t> Haizne hesaplarında oluşacak nakit fazlalıklarını değerlendirmek amacıyla T.C. Merkez Bankası tarafından nemalandırılmasına yönelik düzenleme yapılmıştır.</a:t>
            </a:r>
          </a:p>
          <a:p>
            <a:pPr marL="609600" indent="-609600">
              <a:buSzPct val="70000"/>
              <a:buNone/>
            </a:pPr>
            <a:endParaRPr lang="en-US" altLang="tr-TR" sz="1600"/>
          </a:p>
        </p:txBody>
      </p:sp>
      <p:sp>
        <p:nvSpPr>
          <p:cNvPr id="20485" name="Line 4">
            <a:extLst>
              <a:ext uri="{FF2B5EF4-FFF2-40B4-BE49-F238E27FC236}">
                <a16:creationId xmlns:a16="http://schemas.microsoft.com/office/drawing/2014/main" id="{1AD565C1-B672-5E4F-94C7-D204C5C79B98}"/>
              </a:ext>
            </a:extLst>
          </p:cNvPr>
          <p:cNvSpPr>
            <a:spLocks noChangeShapeType="1"/>
          </p:cNvSpPr>
          <p:nvPr/>
        </p:nvSpPr>
        <p:spPr bwMode="auto">
          <a:xfrm>
            <a:off x="2286000" y="1600200"/>
            <a:ext cx="784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0260CEB0-B3C4-B44E-B2C2-A899979498DF}"/>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73339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Slayt Numarası Yer Tutucusu">
            <a:extLst>
              <a:ext uri="{FF2B5EF4-FFF2-40B4-BE49-F238E27FC236}">
                <a16:creationId xmlns:a16="http://schemas.microsoft.com/office/drawing/2014/main" id="{DC1F585D-4963-9F41-8552-A42B191E32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84E4EE-735F-D34C-843D-F8D1E0FF8567}" type="slidenum">
              <a:rPr lang="tr-TR" altLang="tr-TR" sz="1200">
                <a:solidFill>
                  <a:srgbClr val="898989"/>
                </a:solidFill>
              </a:rPr>
              <a:pPr>
                <a:spcBef>
                  <a:spcPct val="0"/>
                </a:spcBef>
                <a:buFontTx/>
                <a:buNone/>
              </a:pPr>
              <a:t>19</a:t>
            </a:fld>
            <a:endParaRPr lang="tr-TR" altLang="tr-TR" sz="1200">
              <a:solidFill>
                <a:srgbClr val="898989"/>
              </a:solidFill>
            </a:endParaRPr>
          </a:p>
        </p:txBody>
      </p:sp>
      <p:sp>
        <p:nvSpPr>
          <p:cNvPr id="21507" name="Rectangle 2">
            <a:extLst>
              <a:ext uri="{FF2B5EF4-FFF2-40B4-BE49-F238E27FC236}">
                <a16:creationId xmlns:a16="http://schemas.microsoft.com/office/drawing/2014/main" id="{69DC73B2-1B4A-754D-B009-309D5CF56BEA}"/>
              </a:ext>
            </a:extLst>
          </p:cNvPr>
          <p:cNvSpPr>
            <a:spLocks noGrp="1" noChangeArrowheads="1"/>
          </p:cNvSpPr>
          <p:nvPr>
            <p:ph type="title"/>
          </p:nvPr>
        </p:nvSpPr>
        <p:spPr/>
        <p:txBody>
          <a:bodyPr/>
          <a:lstStyle/>
          <a:p>
            <a:pPr eaLnBrk="1" hangingPunct="1"/>
            <a:r>
              <a:rPr lang="tr-TR" altLang="tr-TR" sz="2800" b="1"/>
              <a:t>BORÇ VE RİSK YÖNETİMİ</a:t>
            </a:r>
            <a:endParaRPr lang="en-US" altLang="tr-TR" sz="2800" b="1"/>
          </a:p>
        </p:txBody>
      </p:sp>
      <p:sp>
        <p:nvSpPr>
          <p:cNvPr id="21508" name="Rectangle 3">
            <a:extLst>
              <a:ext uri="{FF2B5EF4-FFF2-40B4-BE49-F238E27FC236}">
                <a16:creationId xmlns:a16="http://schemas.microsoft.com/office/drawing/2014/main" id="{F543C477-DA80-FE4F-817B-AA9B554DB106}"/>
              </a:ext>
            </a:extLst>
          </p:cNvPr>
          <p:cNvSpPr>
            <a:spLocks noGrp="1" noChangeArrowheads="1"/>
          </p:cNvSpPr>
          <p:nvPr>
            <p:ph type="body" idx="1"/>
          </p:nvPr>
        </p:nvSpPr>
        <p:spPr/>
        <p:txBody>
          <a:bodyPr/>
          <a:lstStyle/>
          <a:p>
            <a:pPr eaLnBrk="1" hangingPunct="1">
              <a:lnSpc>
                <a:spcPct val="90000"/>
              </a:lnSpc>
              <a:buFontTx/>
              <a:buNone/>
            </a:pPr>
            <a:r>
              <a:rPr lang="tr-TR" altLang="tr-TR" sz="2000" b="1"/>
              <a:t>Borç ve Risk Yönetim Organizasyonu</a:t>
            </a:r>
          </a:p>
          <a:p>
            <a:pPr eaLnBrk="1" hangingPunct="1">
              <a:lnSpc>
                <a:spcPct val="90000"/>
              </a:lnSpc>
            </a:pPr>
            <a:endParaRPr lang="tr-TR" altLang="tr-TR" sz="2000" b="1"/>
          </a:p>
          <a:p>
            <a:pPr eaLnBrk="1" hangingPunct="1">
              <a:lnSpc>
                <a:spcPct val="90000"/>
              </a:lnSpc>
            </a:pPr>
            <a:r>
              <a:rPr lang="tr-TR" altLang="tr-TR" sz="2000"/>
              <a:t>Hazine içinde oluşturulacak </a:t>
            </a:r>
            <a:r>
              <a:rPr lang="tr-TR" altLang="tr-TR" sz="2000" b="1"/>
              <a:t>Borç Yönetim Komitesi</a:t>
            </a:r>
          </a:p>
          <a:p>
            <a:pPr eaLnBrk="1" hangingPunct="1">
              <a:lnSpc>
                <a:spcPct val="90000"/>
              </a:lnSpc>
            </a:pPr>
            <a:endParaRPr lang="tr-TR" altLang="tr-TR" sz="2000"/>
          </a:p>
          <a:p>
            <a:pPr eaLnBrk="1" hangingPunct="1">
              <a:lnSpc>
                <a:spcPct val="90000"/>
              </a:lnSpc>
            </a:pPr>
            <a:r>
              <a:rPr lang="tr-TR" altLang="tr-TR" sz="2000"/>
              <a:t>İç ve dış borçlanmanın ayrı ayrı yürütüldüğü </a:t>
            </a:r>
            <a:r>
              <a:rPr lang="tr-TR" altLang="tr-TR" sz="2000" b="1"/>
              <a:t>Borçlanma Birimleri</a:t>
            </a:r>
            <a:r>
              <a:rPr lang="tr-TR" altLang="tr-TR" sz="2000"/>
              <a:t> (Front Office)</a:t>
            </a:r>
          </a:p>
          <a:p>
            <a:pPr eaLnBrk="1" hangingPunct="1">
              <a:lnSpc>
                <a:spcPct val="90000"/>
              </a:lnSpc>
            </a:pPr>
            <a:endParaRPr lang="tr-TR" altLang="tr-TR" sz="2000"/>
          </a:p>
          <a:p>
            <a:pPr eaLnBrk="1" hangingPunct="1">
              <a:lnSpc>
                <a:spcPct val="90000"/>
              </a:lnSpc>
            </a:pPr>
            <a:r>
              <a:rPr lang="tr-TR" altLang="tr-TR" sz="2000"/>
              <a:t>Alacak, iç ve dış borç ile bu kapsamda doğacak risklerin bir bütün olarak yönetildiği </a:t>
            </a:r>
            <a:r>
              <a:rPr lang="tr-TR" altLang="tr-TR" sz="2000" b="1"/>
              <a:t>Risk Yönetim Birimi</a:t>
            </a:r>
            <a:r>
              <a:rPr lang="tr-TR" altLang="tr-TR" sz="2000"/>
              <a:t> (Mid-Office)</a:t>
            </a:r>
          </a:p>
          <a:p>
            <a:pPr eaLnBrk="1" hangingPunct="1">
              <a:lnSpc>
                <a:spcPct val="90000"/>
              </a:lnSpc>
            </a:pPr>
            <a:endParaRPr lang="tr-TR" altLang="tr-TR" sz="2000"/>
          </a:p>
          <a:p>
            <a:pPr eaLnBrk="1" hangingPunct="1">
              <a:lnSpc>
                <a:spcPct val="90000"/>
              </a:lnSpc>
            </a:pPr>
            <a:r>
              <a:rPr lang="tr-TR" altLang="tr-TR" sz="2000"/>
              <a:t>İç ve dış borç kayıt ve ödeme işlemlerinin yürütüldüğü </a:t>
            </a:r>
            <a:r>
              <a:rPr lang="tr-TR" altLang="tr-TR" sz="2000" b="1"/>
              <a:t>Borç işlemleri</a:t>
            </a:r>
            <a:r>
              <a:rPr lang="tr-TR" altLang="tr-TR" sz="2000"/>
              <a:t> </a:t>
            </a:r>
            <a:r>
              <a:rPr lang="tr-TR" altLang="tr-TR" sz="2000" b="1"/>
              <a:t>Birimi</a:t>
            </a:r>
            <a:r>
              <a:rPr lang="tr-TR" altLang="tr-TR" sz="2000"/>
              <a:t> (Back Office)</a:t>
            </a:r>
            <a:endParaRPr lang="en-US" altLang="tr-TR" sz="2000"/>
          </a:p>
        </p:txBody>
      </p:sp>
      <p:sp>
        <p:nvSpPr>
          <p:cNvPr id="21509" name="Line 4">
            <a:extLst>
              <a:ext uri="{FF2B5EF4-FFF2-40B4-BE49-F238E27FC236}">
                <a16:creationId xmlns:a16="http://schemas.microsoft.com/office/drawing/2014/main" id="{38332942-8957-844D-A77C-0335A2ABF165}"/>
              </a:ext>
            </a:extLst>
          </p:cNvPr>
          <p:cNvSpPr>
            <a:spLocks noChangeShapeType="1"/>
          </p:cNvSpPr>
          <p:nvPr/>
        </p:nvSpPr>
        <p:spPr bwMode="auto">
          <a:xfrm>
            <a:off x="2133600" y="1524000"/>
            <a:ext cx="8001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B7299587-7C32-374A-B66F-0025A8C24B58}"/>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1760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Slayt Numarası Yer Tutucusu">
            <a:extLst>
              <a:ext uri="{FF2B5EF4-FFF2-40B4-BE49-F238E27FC236}">
                <a16:creationId xmlns:a16="http://schemas.microsoft.com/office/drawing/2014/main" id="{F48B417E-142C-2642-97D6-E18B6E5A2E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718140-2441-F54C-AC00-B744CF8B645C}" type="slidenum">
              <a:rPr lang="tr-TR" altLang="tr-TR" sz="1200">
                <a:solidFill>
                  <a:srgbClr val="898989"/>
                </a:solidFill>
              </a:rPr>
              <a:pPr>
                <a:spcBef>
                  <a:spcPct val="0"/>
                </a:spcBef>
                <a:buFontTx/>
                <a:buNone/>
              </a:pPr>
              <a:t>2</a:t>
            </a:fld>
            <a:endParaRPr lang="tr-TR" altLang="tr-TR" sz="1200">
              <a:solidFill>
                <a:srgbClr val="898989"/>
              </a:solidFill>
            </a:endParaRPr>
          </a:p>
        </p:txBody>
      </p:sp>
      <p:sp>
        <p:nvSpPr>
          <p:cNvPr id="312322" name="23237158.25226.625144359.87517">
            <a:extLst>
              <a:ext uri="{FF2B5EF4-FFF2-40B4-BE49-F238E27FC236}">
                <a16:creationId xmlns:a16="http://schemas.microsoft.com/office/drawing/2014/main" id="{3B07D410-F1FB-C34C-B39F-C92011D68F23}"/>
              </a:ext>
            </a:extLst>
          </p:cNvPr>
          <p:cNvSpPr txBox="1">
            <a:spLocks noChangeArrowheads="1"/>
          </p:cNvSpPr>
          <p:nvPr>
            <p:custDataLst>
              <p:tags r:id="rId2"/>
            </p:custDataLst>
          </p:nvPr>
        </p:nvSpPr>
        <p:spPr bwMode="auto">
          <a:xfrm>
            <a:off x="2078039" y="2554289"/>
            <a:ext cx="8243887" cy="739775"/>
          </a:xfrm>
          <a:prstGeom prst="rect">
            <a:avLst/>
          </a:prstGeom>
          <a:noFill/>
          <a:ln w="9525">
            <a:noFill/>
            <a:miter lim="800000"/>
            <a:headEnd/>
            <a:tailEnd/>
          </a:ln>
          <a:effectLst/>
        </p:spPr>
        <p:txBody>
          <a:bodyPr lIns="0" tIns="0" rIns="0" bIns="0" anchor="ctr"/>
          <a:lstStyle>
            <a:lvl1pPr marL="1201738" indent="-481013" defTabSz="820738">
              <a:spcBef>
                <a:spcPct val="20000"/>
              </a:spcBef>
              <a:buFont typeface="Arial" charset="0"/>
              <a:buChar char="•"/>
              <a:defRPr sz="3200">
                <a:solidFill>
                  <a:schemeClr val="tx1"/>
                </a:solidFill>
                <a:latin typeface="Calibri" pitchFamily="34" charset="0"/>
              </a:defRPr>
            </a:lvl1pPr>
            <a:lvl2pPr marL="742950" indent="-285750" defTabSz="820738">
              <a:spcBef>
                <a:spcPct val="20000"/>
              </a:spcBef>
              <a:buFont typeface="Arial" charset="0"/>
              <a:buChar char="–"/>
              <a:defRPr sz="2800">
                <a:solidFill>
                  <a:schemeClr val="tx1"/>
                </a:solidFill>
                <a:latin typeface="Calibri" pitchFamily="34" charset="0"/>
              </a:defRPr>
            </a:lvl2pPr>
            <a:lvl3pPr marL="1143000" indent="-228600" defTabSz="820738">
              <a:spcBef>
                <a:spcPct val="20000"/>
              </a:spcBef>
              <a:buFont typeface="Arial" charset="0"/>
              <a:buChar char="•"/>
              <a:defRPr sz="2400">
                <a:solidFill>
                  <a:schemeClr val="tx1"/>
                </a:solidFill>
                <a:latin typeface="Calibri" pitchFamily="34" charset="0"/>
              </a:defRPr>
            </a:lvl3pPr>
            <a:lvl4pPr marL="1600200" indent="-228600" defTabSz="820738">
              <a:spcBef>
                <a:spcPct val="20000"/>
              </a:spcBef>
              <a:buFont typeface="Arial" charset="0"/>
              <a:buChar char="–"/>
              <a:defRPr sz="2000">
                <a:solidFill>
                  <a:schemeClr val="tx1"/>
                </a:solidFill>
                <a:latin typeface="Calibri" pitchFamily="34" charset="0"/>
              </a:defRPr>
            </a:lvl4pPr>
            <a:lvl5pPr marL="2057400" indent="-228600" defTabSz="820738">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ts val="2425"/>
              </a:lnSpc>
              <a:spcBef>
                <a:spcPct val="0"/>
              </a:spcBef>
              <a:buNone/>
              <a:defRPr/>
            </a:pPr>
            <a:r>
              <a:rPr lang="tr-TR" altLang="tr-TR" b="1">
                <a:solidFill>
                  <a:srgbClr val="FF0000"/>
                </a:solidFill>
                <a:effectLst>
                  <a:outerShdw blurRad="38100" dist="38100" dir="2700000" algn="tl">
                    <a:srgbClr val="C0C0C0"/>
                  </a:outerShdw>
                </a:effectLst>
                <a:latin typeface="Arial" charset="0"/>
                <a:cs typeface="Arial" charset="0"/>
              </a:rPr>
              <a:t>Kamu Kesimi Borçlanma Gereği</a:t>
            </a:r>
            <a:endParaRPr lang="en-US" altLang="tr-TR" b="1">
              <a:solidFill>
                <a:srgbClr val="000000"/>
              </a:solidFill>
              <a:latin typeface="Arial" charset="0"/>
              <a:cs typeface="Arial" charset="0"/>
            </a:endParaRPr>
          </a:p>
        </p:txBody>
      </p:sp>
      <p:sp>
        <p:nvSpPr>
          <p:cNvPr id="4" name="Footer Placeholder 3">
            <a:extLst>
              <a:ext uri="{FF2B5EF4-FFF2-40B4-BE49-F238E27FC236}">
                <a16:creationId xmlns:a16="http://schemas.microsoft.com/office/drawing/2014/main" id="{F6BD691C-5DCA-7E4C-A696-15872A62E390}"/>
              </a:ext>
            </a:extLst>
          </p:cNvPr>
          <p:cNvSpPr>
            <a:spLocks noGrp="1"/>
          </p:cNvSpPr>
          <p:nvPr>
            <p:ph type="ftr" sz="quarter" idx="11"/>
          </p:nvPr>
        </p:nvSpPr>
        <p:spPr/>
        <p:txBody>
          <a:bodyPr/>
          <a:lstStyle/>
          <a:p>
            <a:pPr>
              <a:defRPr/>
            </a:pPr>
            <a:r>
              <a:rPr lang="tr-TR"/>
              <a:t>www.hakanozyildiz.com</a:t>
            </a:r>
          </a:p>
        </p:txBody>
      </p:sp>
    </p:spTree>
    <p:custDataLst>
      <p:tags r:id="rId1"/>
    </p:custDataLst>
    <p:extLst>
      <p:ext uri="{BB962C8B-B14F-4D97-AF65-F5344CB8AC3E}">
        <p14:creationId xmlns:p14="http://schemas.microsoft.com/office/powerpoint/2010/main" val="33191269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23237158.25226.625144359.87517">
            <a:extLst>
              <a:ext uri="{FF2B5EF4-FFF2-40B4-BE49-F238E27FC236}">
                <a16:creationId xmlns:a16="http://schemas.microsoft.com/office/drawing/2014/main" id="{8E4600AE-F592-9F43-A510-7D4931EBBC1C}"/>
              </a:ext>
            </a:extLst>
          </p:cNvPr>
          <p:cNvSpPr txBox="1">
            <a:spLocks noChangeArrowheads="1"/>
          </p:cNvSpPr>
          <p:nvPr>
            <p:custDataLst>
              <p:tags r:id="rId2"/>
            </p:custDataLst>
          </p:nvPr>
        </p:nvSpPr>
        <p:spPr bwMode="auto">
          <a:xfrm>
            <a:off x="2008189" y="2689226"/>
            <a:ext cx="8243887" cy="739775"/>
          </a:xfrm>
          <a:prstGeom prst="rect">
            <a:avLst/>
          </a:prstGeom>
          <a:noFill/>
          <a:ln w="9525">
            <a:noFill/>
            <a:miter lim="800000"/>
            <a:headEnd/>
            <a:tailEnd/>
          </a:ln>
          <a:effectLst/>
        </p:spPr>
        <p:txBody>
          <a:bodyPr lIns="0" tIns="0" rIns="0" bIns="0" anchor="ctr"/>
          <a:lstStyle/>
          <a:p>
            <a:pPr marL="84138" algn="ctr" defTabSz="820738">
              <a:lnSpc>
                <a:spcPts val="2425"/>
              </a:lnSpc>
              <a:defRPr/>
            </a:pPr>
            <a:r>
              <a:rPr lang="tr-TR" sz="3200" b="1">
                <a:solidFill>
                  <a:srgbClr val="FF0000"/>
                </a:solidFill>
                <a:effectLst>
                  <a:outerShdw blurRad="38100" dist="38100" dir="2700000" algn="tl">
                    <a:srgbClr val="C0C0C0"/>
                  </a:outerShdw>
                </a:effectLst>
                <a:latin typeface="Arial" charset="0"/>
              </a:rPr>
              <a:t>Borç Yönetimi</a:t>
            </a:r>
          </a:p>
        </p:txBody>
      </p:sp>
      <p:sp>
        <p:nvSpPr>
          <p:cNvPr id="22531" name="Slide Number Placeholder 2">
            <a:extLst>
              <a:ext uri="{FF2B5EF4-FFF2-40B4-BE49-F238E27FC236}">
                <a16:creationId xmlns:a16="http://schemas.microsoft.com/office/drawing/2014/main" id="{A0C4F2A9-7F1A-CD4F-975C-235D47773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F0487A-F718-1C48-A80F-165C96D5D661}" type="slidenum">
              <a:rPr lang="tr-TR" altLang="tr-TR" sz="1200">
                <a:solidFill>
                  <a:srgbClr val="898989"/>
                </a:solidFill>
              </a:rPr>
              <a:pPr>
                <a:spcBef>
                  <a:spcPct val="0"/>
                </a:spcBef>
                <a:buFontTx/>
                <a:buNone/>
              </a:pPr>
              <a:t>20</a:t>
            </a:fld>
            <a:endParaRPr lang="tr-TR" altLang="tr-TR" sz="1200">
              <a:solidFill>
                <a:srgbClr val="898989"/>
              </a:solidFill>
            </a:endParaRPr>
          </a:p>
        </p:txBody>
      </p:sp>
      <p:sp>
        <p:nvSpPr>
          <p:cNvPr id="4" name="Footer Placeholder 3">
            <a:extLst>
              <a:ext uri="{FF2B5EF4-FFF2-40B4-BE49-F238E27FC236}">
                <a16:creationId xmlns:a16="http://schemas.microsoft.com/office/drawing/2014/main" id="{5CE8239A-1DAB-FB42-AD97-16EBD5F10F26}"/>
              </a:ext>
            </a:extLst>
          </p:cNvPr>
          <p:cNvSpPr>
            <a:spLocks noGrp="1"/>
          </p:cNvSpPr>
          <p:nvPr>
            <p:ph type="ftr" sz="quarter" idx="11"/>
          </p:nvPr>
        </p:nvSpPr>
        <p:spPr/>
        <p:txBody>
          <a:bodyPr/>
          <a:lstStyle/>
          <a:p>
            <a:pPr>
              <a:defRPr/>
            </a:pPr>
            <a:r>
              <a:rPr lang="tr-TR"/>
              <a:t>www.hakanozyildiz.com</a:t>
            </a:r>
          </a:p>
        </p:txBody>
      </p:sp>
    </p:spTree>
    <p:custDataLst>
      <p:tags r:id="rId1"/>
    </p:custDataLst>
    <p:extLst>
      <p:ext uri="{BB962C8B-B14F-4D97-AF65-F5344CB8AC3E}">
        <p14:creationId xmlns:p14="http://schemas.microsoft.com/office/powerpoint/2010/main" val="20851301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EF97E69-AE14-1E44-A91E-40BDB3A7449F}"/>
              </a:ext>
            </a:extLst>
          </p:cNvPr>
          <p:cNvSpPr>
            <a:spLocks noGrp="1" noChangeArrowheads="1"/>
          </p:cNvSpPr>
          <p:nvPr>
            <p:ph type="title"/>
          </p:nvPr>
        </p:nvSpPr>
        <p:spPr>
          <a:xfrm>
            <a:off x="2209800" y="609601"/>
            <a:ext cx="7772400" cy="606425"/>
          </a:xfrm>
        </p:spPr>
        <p:txBody>
          <a:bodyPr/>
          <a:lstStyle/>
          <a:p>
            <a:pPr eaLnBrk="1" hangingPunct="1"/>
            <a:r>
              <a:rPr lang="tr-TR" altLang="tr-TR" sz="3200" b="1" dirty="0">
                <a:latin typeface="Arial" panose="020B0604020202020204" pitchFamily="34" charset="0"/>
              </a:rPr>
              <a:t>BORÇ Y</a:t>
            </a:r>
            <a:r>
              <a:rPr lang="tr-TR" altLang="tr-TR" sz="3200" b="1" dirty="0"/>
              <a:t>Ö</a:t>
            </a:r>
            <a:r>
              <a:rPr lang="tr-TR" altLang="tr-TR" sz="3200" b="1" dirty="0">
                <a:latin typeface="Arial" panose="020B0604020202020204" pitchFamily="34" charset="0"/>
              </a:rPr>
              <a:t>NETİMİNİN FELSEFESİ</a:t>
            </a:r>
          </a:p>
        </p:txBody>
      </p:sp>
      <p:sp>
        <p:nvSpPr>
          <p:cNvPr id="24579" name="Text Box 3">
            <a:extLst>
              <a:ext uri="{FF2B5EF4-FFF2-40B4-BE49-F238E27FC236}">
                <a16:creationId xmlns:a16="http://schemas.microsoft.com/office/drawing/2014/main" id="{4272523C-D415-D144-865D-851DBB4A90EB}"/>
              </a:ext>
            </a:extLst>
          </p:cNvPr>
          <p:cNvSpPr txBox="1">
            <a:spLocks noChangeArrowheads="1"/>
          </p:cNvSpPr>
          <p:nvPr/>
        </p:nvSpPr>
        <p:spPr bwMode="auto">
          <a:xfrm>
            <a:off x="1192697" y="1216026"/>
            <a:ext cx="9129230" cy="455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marL="4763" indent="-4763"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kumimoji="1" lang="tr-TR" altLang="tr-TR" sz="2200" b="1" dirty="0">
                <a:latin typeface="Arial" panose="020B0604020202020204" pitchFamily="34" charset="0"/>
              </a:rPr>
              <a:t>Borç yönetimi, Hazine’nin toplam nakit ihtiyacını maliyet unsurunu göz önüne alarak yönetme sürecidir. Bu süreçte devletin finansman maliyetinin uzun vadede minimize edilmesi amaçlanır. </a:t>
            </a:r>
          </a:p>
          <a:p>
            <a:pPr algn="just" eaLnBrk="1" hangingPunct="1">
              <a:spcBef>
                <a:spcPct val="0"/>
              </a:spcBef>
              <a:buFontTx/>
              <a:buNone/>
            </a:pPr>
            <a:endParaRPr kumimoji="1" lang="tr-TR" altLang="tr-TR" sz="2200" b="1" dirty="0">
              <a:latin typeface="Arial" panose="020B0604020202020204" pitchFamily="34" charset="0"/>
            </a:endParaRPr>
          </a:p>
          <a:p>
            <a:pPr>
              <a:spcBef>
                <a:spcPct val="0"/>
              </a:spcBef>
              <a:spcAft>
                <a:spcPct val="50000"/>
              </a:spcAft>
              <a:buFontTx/>
              <a:buNone/>
            </a:pPr>
            <a:r>
              <a:rPr kumimoji="1" lang="tr-TR" altLang="tr-TR" sz="2500" b="1" dirty="0">
                <a:solidFill>
                  <a:schemeClr val="accent2"/>
                </a:solidFill>
                <a:latin typeface="Arial" panose="020B0604020202020204" pitchFamily="34" charset="0"/>
              </a:rPr>
              <a:t>Kamu borç ve risk yönetiminin yürütülmesinde;</a:t>
            </a:r>
          </a:p>
          <a:p>
            <a:pPr algn="just">
              <a:spcBef>
                <a:spcPct val="0"/>
              </a:spcBef>
              <a:spcAft>
                <a:spcPct val="50000"/>
              </a:spcAft>
              <a:buFontTx/>
              <a:buNone/>
            </a:pPr>
            <a:r>
              <a:rPr kumimoji="1" lang="tr-TR" altLang="tr-TR" sz="2200" dirty="0">
                <a:latin typeface="Arial" panose="020B0604020202020204" pitchFamily="34" charset="0"/>
              </a:rPr>
              <a:t>  a) Makroekonomik dengeleri gözeterek para ve maliye politikaları ile uyumlu, sürdürülebilir, saydam ve hesap verilebilir bir borçlanma politikası izlenmesi,</a:t>
            </a:r>
          </a:p>
          <a:p>
            <a:pPr algn="just">
              <a:spcBef>
                <a:spcPct val="0"/>
              </a:spcBef>
              <a:spcAft>
                <a:spcPct val="50000"/>
              </a:spcAft>
              <a:buFontTx/>
              <a:buNone/>
            </a:pPr>
            <a:r>
              <a:rPr kumimoji="1" lang="tr-TR" altLang="tr-TR" sz="2200" dirty="0">
                <a:latin typeface="Arial" panose="020B0604020202020204" pitchFamily="34" charset="0"/>
              </a:rPr>
              <a:t>  b) Finansman ihtiyaçlarının, iç ve dış piyasa koşulları ve maliyet unsurları göz önüne alınarak belirlenen risk düzeyi çerçevesinde, orta ve uzun vadede mümkün olan en düşük maliyetle karşılanması, ilkeleri esas alınır.</a:t>
            </a:r>
          </a:p>
        </p:txBody>
      </p:sp>
      <p:sp>
        <p:nvSpPr>
          <p:cNvPr id="24580" name="Slide Number Placeholder 3">
            <a:extLst>
              <a:ext uri="{FF2B5EF4-FFF2-40B4-BE49-F238E27FC236}">
                <a16:creationId xmlns:a16="http://schemas.microsoft.com/office/drawing/2014/main" id="{7763C452-E1A5-0F43-9EB8-77C45D25E8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588911-012A-DA4A-AFA9-D2634F1FDF7A}" type="slidenum">
              <a:rPr lang="tr-TR" altLang="tr-TR" sz="1200">
                <a:solidFill>
                  <a:srgbClr val="898989"/>
                </a:solidFill>
              </a:rPr>
              <a:pPr>
                <a:spcBef>
                  <a:spcPct val="0"/>
                </a:spcBef>
                <a:buFontTx/>
                <a:buNone/>
              </a:pPr>
              <a:t>21</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453DA5C8-94C8-D94E-A511-CB4951CCEF18}"/>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6375068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0ADEDE2-3F07-F54C-98F0-0BBDA68D9553}"/>
              </a:ext>
            </a:extLst>
          </p:cNvPr>
          <p:cNvSpPr>
            <a:spLocks noGrp="1" noChangeArrowheads="1"/>
          </p:cNvSpPr>
          <p:nvPr>
            <p:ph type="title"/>
          </p:nvPr>
        </p:nvSpPr>
        <p:spPr>
          <a:xfrm>
            <a:off x="2209800" y="476251"/>
            <a:ext cx="7772400" cy="720725"/>
          </a:xfrm>
        </p:spPr>
        <p:txBody>
          <a:bodyPr/>
          <a:lstStyle/>
          <a:p>
            <a:pPr eaLnBrk="1" hangingPunct="1"/>
            <a:r>
              <a:rPr lang="tr-TR" altLang="tr-TR" sz="3600" b="1" dirty="0">
                <a:latin typeface="Arial" panose="020B0604020202020204" pitchFamily="34" charset="0"/>
              </a:rPr>
              <a:t>BORÇ Y</a:t>
            </a:r>
            <a:r>
              <a:rPr lang="tr-TR" altLang="tr-TR" sz="3600" b="1" dirty="0"/>
              <a:t>Ö</a:t>
            </a:r>
            <a:r>
              <a:rPr lang="tr-TR" altLang="tr-TR" sz="3600" b="1" dirty="0">
                <a:latin typeface="Arial" panose="020B0604020202020204" pitchFamily="34" charset="0"/>
              </a:rPr>
              <a:t>NETİMİNİN AMA</a:t>
            </a:r>
            <a:r>
              <a:rPr lang="tr-TR" altLang="tr-TR" sz="3600" b="1" dirty="0"/>
              <a:t>Ç</a:t>
            </a:r>
            <a:r>
              <a:rPr lang="tr-TR" altLang="tr-TR" sz="3600" b="1" dirty="0">
                <a:latin typeface="Arial" panose="020B0604020202020204" pitchFamily="34" charset="0"/>
              </a:rPr>
              <a:t>LARI</a:t>
            </a:r>
          </a:p>
        </p:txBody>
      </p:sp>
      <p:sp>
        <p:nvSpPr>
          <p:cNvPr id="25603" name="Rectangle 3">
            <a:extLst>
              <a:ext uri="{FF2B5EF4-FFF2-40B4-BE49-F238E27FC236}">
                <a16:creationId xmlns:a16="http://schemas.microsoft.com/office/drawing/2014/main" id="{E6275A9C-37C9-4845-B644-847C9E664CEB}"/>
              </a:ext>
            </a:extLst>
          </p:cNvPr>
          <p:cNvSpPr>
            <a:spLocks noGrp="1" noChangeArrowheads="1"/>
          </p:cNvSpPr>
          <p:nvPr>
            <p:ph type="body" idx="1"/>
          </p:nvPr>
        </p:nvSpPr>
        <p:spPr>
          <a:xfrm>
            <a:off x="2078039" y="1546225"/>
            <a:ext cx="8035925" cy="4908550"/>
          </a:xfrm>
        </p:spPr>
        <p:txBody>
          <a:bodyPr/>
          <a:lstStyle/>
          <a:p>
            <a:pPr eaLnBrk="1" hangingPunct="1">
              <a:buFont typeface="Wingdings" pitchFamily="2" charset="2"/>
              <a:buChar char="Ø"/>
            </a:pPr>
            <a:r>
              <a:rPr lang="tr-TR" altLang="tr-TR" sz="2400" dirty="0"/>
              <a:t>DEVLETİN BORÇLANMA İHTİYACINI KARŞILAMA</a:t>
            </a:r>
          </a:p>
          <a:p>
            <a:pPr eaLnBrk="1" hangingPunct="1">
              <a:buFont typeface="Wingdings" pitchFamily="2" charset="2"/>
              <a:buChar char="Ø"/>
            </a:pPr>
            <a:r>
              <a:rPr lang="tr-TR" altLang="tr-TR" sz="2400" dirty="0">
                <a:solidFill>
                  <a:schemeClr val="accent2"/>
                </a:solidFill>
              </a:rPr>
              <a:t>UZUN DÖNEMDE BORÇLANMA MALİYETLERİNİ EN AZA İNDİRME</a:t>
            </a:r>
          </a:p>
          <a:p>
            <a:pPr eaLnBrk="1" hangingPunct="1">
              <a:buFont typeface="Wingdings" pitchFamily="2" charset="2"/>
              <a:buChar char="Ø"/>
            </a:pPr>
            <a:r>
              <a:rPr lang="tr-TR" altLang="tr-TR" sz="2400" dirty="0"/>
              <a:t>PARA POLİTİKASI İLE UYUM SAĞLAMA </a:t>
            </a:r>
          </a:p>
          <a:p>
            <a:pPr eaLnBrk="1" hangingPunct="1">
              <a:buFont typeface="Wingdings" pitchFamily="2" charset="2"/>
              <a:buChar char="Ø"/>
            </a:pPr>
            <a:r>
              <a:rPr lang="tr-TR" altLang="tr-TR" sz="2400" dirty="0">
                <a:solidFill>
                  <a:schemeClr val="accent2"/>
                </a:solidFill>
              </a:rPr>
              <a:t>BORÇLANMA ENSTRÜMANLARININ ÇEŞİTLİLİĞİNİ SAĞLAMA VE YATIRIMCI TABANININ GENİŞLETİLMESİ. </a:t>
            </a:r>
          </a:p>
          <a:p>
            <a:pPr eaLnBrk="1" hangingPunct="1">
              <a:buFont typeface="Wingdings" pitchFamily="2" charset="2"/>
              <a:buChar char="Ø"/>
            </a:pPr>
            <a:r>
              <a:rPr lang="tr-TR" altLang="tr-TR" sz="2400" dirty="0"/>
              <a:t>DENGELİ BİR VADE YAPISINA ULAŞMA</a:t>
            </a:r>
          </a:p>
          <a:p>
            <a:pPr eaLnBrk="1" hangingPunct="1">
              <a:buFont typeface="Wingdings" pitchFamily="2" charset="2"/>
              <a:buChar char="Ø"/>
            </a:pPr>
            <a:r>
              <a:rPr lang="tr-TR" altLang="tr-TR" sz="2400" dirty="0">
                <a:solidFill>
                  <a:schemeClr val="accent2"/>
                </a:solidFill>
              </a:rPr>
              <a:t>İKİNCİL PİYASALARIN GELİŞMESİNE KATKIDA BULUNMA</a:t>
            </a:r>
          </a:p>
          <a:p>
            <a:pPr eaLnBrk="1" hangingPunct="1">
              <a:buFont typeface="Wingdings" pitchFamily="2" charset="2"/>
              <a:buChar char="Ø"/>
            </a:pPr>
            <a:r>
              <a:rPr lang="tr-TR" altLang="tr-TR" sz="2400" dirty="0"/>
              <a:t>BORÇ STOKUNUN OPTİMAL RİSK YAPISINA KAVUŞMASINI SAĞLAMA</a:t>
            </a:r>
          </a:p>
        </p:txBody>
      </p:sp>
      <p:sp>
        <p:nvSpPr>
          <p:cNvPr id="25604" name="Slide Number Placeholder 3">
            <a:extLst>
              <a:ext uri="{FF2B5EF4-FFF2-40B4-BE49-F238E27FC236}">
                <a16:creationId xmlns:a16="http://schemas.microsoft.com/office/drawing/2014/main" id="{20260574-E41B-CD4E-8480-DA5476F0D8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E31F3F-CEC8-144A-A217-9BE11C6677B9}" type="slidenum">
              <a:rPr lang="tr-TR" altLang="tr-TR" sz="1200">
                <a:solidFill>
                  <a:srgbClr val="898989"/>
                </a:solidFill>
              </a:rPr>
              <a:pPr>
                <a:spcBef>
                  <a:spcPct val="0"/>
                </a:spcBef>
                <a:buFontTx/>
                <a:buNone/>
              </a:pPr>
              <a:t>22</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FF1E204B-E62C-DB4D-AC14-9630115E151F}"/>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8588495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2750A4-DB64-1547-9283-FE0BAEAC7FCA}"/>
              </a:ext>
            </a:extLst>
          </p:cNvPr>
          <p:cNvSpPr>
            <a:spLocks noGrp="1"/>
          </p:cNvSpPr>
          <p:nvPr>
            <p:ph type="title"/>
          </p:nvPr>
        </p:nvSpPr>
        <p:spPr/>
        <p:txBody>
          <a:bodyPr/>
          <a:lstStyle/>
          <a:p>
            <a:pPr eaLnBrk="1" hangingPunct="1"/>
            <a:r>
              <a:rPr lang="tr-TR" altLang="tr-TR" cap="none" dirty="0"/>
              <a:t>BORÇLANMA İLKELERİ</a:t>
            </a:r>
          </a:p>
        </p:txBody>
      </p:sp>
      <p:sp>
        <p:nvSpPr>
          <p:cNvPr id="26627" name="Text Placeholder 2">
            <a:extLst>
              <a:ext uri="{FF2B5EF4-FFF2-40B4-BE49-F238E27FC236}">
                <a16:creationId xmlns:a16="http://schemas.microsoft.com/office/drawing/2014/main" id="{2EBA0913-DBAD-CC48-A72D-B4E1E3BE37FE}"/>
              </a:ext>
            </a:extLst>
          </p:cNvPr>
          <p:cNvSpPr>
            <a:spLocks noGrp="1"/>
          </p:cNvSpPr>
          <p:nvPr>
            <p:ph type="body" idx="1"/>
          </p:nvPr>
        </p:nvSpPr>
        <p:spPr/>
        <p:txBody>
          <a:bodyPr/>
          <a:lstStyle/>
          <a:p>
            <a:pPr eaLnBrk="1" hangingPunct="1"/>
            <a:endParaRPr lang="tr-TR" altLang="tr-TR">
              <a:solidFill>
                <a:srgbClr val="898989"/>
              </a:solidFill>
            </a:endParaRPr>
          </a:p>
        </p:txBody>
      </p:sp>
      <p:sp>
        <p:nvSpPr>
          <p:cNvPr id="58372" name="Footer Placeholder 3">
            <a:extLst>
              <a:ext uri="{FF2B5EF4-FFF2-40B4-BE49-F238E27FC236}">
                <a16:creationId xmlns:a16="http://schemas.microsoft.com/office/drawing/2014/main" id="{E266163D-981E-C94C-8252-50F07922D858}"/>
              </a:ext>
            </a:extLst>
          </p:cNvPr>
          <p:cNvSpPr>
            <a:spLocks noGrp="1"/>
          </p:cNvSpPr>
          <p:nvPr>
            <p:ph type="ftr" sz="quarter" idx="11"/>
          </p:nvPr>
        </p:nvSpPr>
        <p:spPr/>
        <p:txBody>
          <a:bodyPr/>
          <a:lstStyle/>
          <a:p>
            <a:pPr>
              <a:defRPr/>
            </a:pPr>
            <a:r>
              <a:rPr lang="tr-TR"/>
              <a:t>www.hakanozyildiz.com</a:t>
            </a:r>
          </a:p>
        </p:txBody>
      </p:sp>
      <p:sp>
        <p:nvSpPr>
          <p:cNvPr id="26629" name="Slide Number Placeholder 4">
            <a:extLst>
              <a:ext uri="{FF2B5EF4-FFF2-40B4-BE49-F238E27FC236}">
                <a16:creationId xmlns:a16="http://schemas.microsoft.com/office/drawing/2014/main" id="{AAC3E2DF-7B19-4741-B0C4-3282BB4EE3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8BDD80-0051-5646-8C33-24FBEB29CBDA}" type="slidenum">
              <a:rPr lang="tr-TR" altLang="tr-TR" sz="1200">
                <a:solidFill>
                  <a:srgbClr val="898989"/>
                </a:solidFill>
              </a:rPr>
              <a:pPr>
                <a:spcBef>
                  <a:spcPct val="0"/>
                </a:spcBef>
                <a:buFontTx/>
                <a:buNone/>
              </a:pPr>
              <a:t>23</a:t>
            </a:fld>
            <a:endParaRPr lang="tr-TR" altLang="tr-TR" sz="1200">
              <a:solidFill>
                <a:srgbClr val="898989"/>
              </a:solidFill>
            </a:endParaRPr>
          </a:p>
        </p:txBody>
      </p:sp>
    </p:spTree>
    <p:extLst>
      <p:ext uri="{BB962C8B-B14F-4D97-AF65-F5344CB8AC3E}">
        <p14:creationId xmlns:p14="http://schemas.microsoft.com/office/powerpoint/2010/main" val="98695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2D70C9-F058-6449-929E-7B2BD36416F9}"/>
              </a:ext>
            </a:extLst>
          </p:cNvPr>
          <p:cNvSpPr>
            <a:spLocks noGrp="1" noChangeArrowheads="1"/>
          </p:cNvSpPr>
          <p:nvPr>
            <p:ph type="title"/>
          </p:nvPr>
        </p:nvSpPr>
        <p:spPr>
          <a:xfrm>
            <a:off x="2424114" y="620714"/>
            <a:ext cx="7773987" cy="1368425"/>
          </a:xfrm>
        </p:spPr>
        <p:txBody>
          <a:bodyPr/>
          <a:lstStyle/>
          <a:p>
            <a:pPr eaLnBrk="1" hangingPunct="1"/>
            <a:r>
              <a:rPr lang="tr-TR" altLang="tr-TR" sz="4000" b="1">
                <a:latin typeface="Arial" panose="020B0604020202020204" pitchFamily="34" charset="0"/>
              </a:rPr>
              <a:t>BOR</a:t>
            </a:r>
            <a:r>
              <a:rPr lang="tr-TR" altLang="tr-TR" sz="4000" b="1"/>
              <a:t>Ç</a:t>
            </a:r>
            <a:r>
              <a:rPr lang="tr-TR" altLang="tr-TR" sz="4000" b="1">
                <a:latin typeface="Arial" panose="020B0604020202020204" pitchFamily="34" charset="0"/>
              </a:rPr>
              <a:t>LANMA POLİTİKASI  İLKELERİ</a:t>
            </a:r>
          </a:p>
        </p:txBody>
      </p:sp>
      <p:sp>
        <p:nvSpPr>
          <p:cNvPr id="27651" name="Line 3">
            <a:extLst>
              <a:ext uri="{FF2B5EF4-FFF2-40B4-BE49-F238E27FC236}">
                <a16:creationId xmlns:a16="http://schemas.microsoft.com/office/drawing/2014/main" id="{267F678D-C7FE-DE42-91D4-5B6A67A4389D}"/>
              </a:ext>
            </a:extLst>
          </p:cNvPr>
          <p:cNvSpPr>
            <a:spLocks noChangeShapeType="1"/>
          </p:cNvSpPr>
          <p:nvPr/>
        </p:nvSpPr>
        <p:spPr bwMode="auto">
          <a:xfrm flipH="1">
            <a:off x="3117850" y="2219326"/>
            <a:ext cx="762000" cy="1209675"/>
          </a:xfrm>
          <a:prstGeom prst="line">
            <a:avLst/>
          </a:prstGeom>
          <a:noFill/>
          <a:ln w="76200">
            <a:solidFill>
              <a:srgbClr val="00008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27652" name="Text Box 4">
            <a:extLst>
              <a:ext uri="{FF2B5EF4-FFF2-40B4-BE49-F238E27FC236}">
                <a16:creationId xmlns:a16="http://schemas.microsoft.com/office/drawing/2014/main" id="{007B17D0-646F-9346-9944-122F1B1FA48D}"/>
              </a:ext>
            </a:extLst>
          </p:cNvPr>
          <p:cNvSpPr txBox="1">
            <a:spLocks noChangeArrowheads="1"/>
          </p:cNvSpPr>
          <p:nvPr/>
        </p:nvSpPr>
        <p:spPr bwMode="auto">
          <a:xfrm>
            <a:off x="2078038" y="3429000"/>
            <a:ext cx="3186112" cy="46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marL="171450" indent="-171450"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spcAft>
                <a:spcPct val="50000"/>
              </a:spcAft>
              <a:buFontTx/>
              <a:buNone/>
            </a:pPr>
            <a:r>
              <a:rPr lang="tr-TR" altLang="tr-TR" sz="2500" b="1">
                <a:latin typeface="Arial" panose="020B0604020202020204" pitchFamily="34" charset="0"/>
              </a:rPr>
              <a:t>1- LİKİDİTE</a:t>
            </a:r>
          </a:p>
        </p:txBody>
      </p:sp>
      <p:sp>
        <p:nvSpPr>
          <p:cNvPr id="27653" name="Line 5">
            <a:extLst>
              <a:ext uri="{FF2B5EF4-FFF2-40B4-BE49-F238E27FC236}">
                <a16:creationId xmlns:a16="http://schemas.microsoft.com/office/drawing/2014/main" id="{9F914467-93EF-E142-A42C-0DDF8028F24F}"/>
              </a:ext>
            </a:extLst>
          </p:cNvPr>
          <p:cNvSpPr>
            <a:spLocks noChangeShapeType="1"/>
          </p:cNvSpPr>
          <p:nvPr/>
        </p:nvSpPr>
        <p:spPr bwMode="auto">
          <a:xfrm>
            <a:off x="5818188" y="2232025"/>
            <a:ext cx="0" cy="1612900"/>
          </a:xfrm>
          <a:prstGeom prst="line">
            <a:avLst/>
          </a:prstGeom>
          <a:noFill/>
          <a:ln w="76200">
            <a:solidFill>
              <a:srgbClr val="00008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27654" name="Text Box 6">
            <a:extLst>
              <a:ext uri="{FF2B5EF4-FFF2-40B4-BE49-F238E27FC236}">
                <a16:creationId xmlns:a16="http://schemas.microsoft.com/office/drawing/2014/main" id="{EE6BDCC8-ECB4-A247-8928-550D573FAB6F}"/>
              </a:ext>
            </a:extLst>
          </p:cNvPr>
          <p:cNvSpPr txBox="1">
            <a:spLocks noChangeArrowheads="1"/>
          </p:cNvSpPr>
          <p:nvPr/>
        </p:nvSpPr>
        <p:spPr bwMode="auto">
          <a:xfrm>
            <a:off x="4710113" y="3911600"/>
            <a:ext cx="2493962" cy="46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marL="171450" indent="-171450"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spcAft>
                <a:spcPct val="50000"/>
              </a:spcAft>
              <a:buFontTx/>
              <a:buNone/>
            </a:pPr>
            <a:r>
              <a:rPr lang="tr-TR" altLang="tr-TR" sz="2500" b="1">
                <a:latin typeface="Arial" panose="020B0604020202020204" pitchFamily="34" charset="0"/>
              </a:rPr>
              <a:t>2 - ŞEFFAFLIK</a:t>
            </a:r>
          </a:p>
        </p:txBody>
      </p:sp>
      <p:sp>
        <p:nvSpPr>
          <p:cNvPr id="27655" name="Line 7">
            <a:extLst>
              <a:ext uri="{FF2B5EF4-FFF2-40B4-BE49-F238E27FC236}">
                <a16:creationId xmlns:a16="http://schemas.microsoft.com/office/drawing/2014/main" id="{BCF96506-7C91-2E4A-B636-3B0F03D35C40}"/>
              </a:ext>
            </a:extLst>
          </p:cNvPr>
          <p:cNvSpPr>
            <a:spLocks noChangeShapeType="1"/>
          </p:cNvSpPr>
          <p:nvPr/>
        </p:nvSpPr>
        <p:spPr bwMode="auto">
          <a:xfrm>
            <a:off x="7550151" y="2219326"/>
            <a:ext cx="1039813" cy="2352675"/>
          </a:xfrm>
          <a:prstGeom prst="line">
            <a:avLst/>
          </a:prstGeom>
          <a:noFill/>
          <a:ln w="76200">
            <a:solidFill>
              <a:srgbClr val="00008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27656" name="Text Box 8">
            <a:extLst>
              <a:ext uri="{FF2B5EF4-FFF2-40B4-BE49-F238E27FC236}">
                <a16:creationId xmlns:a16="http://schemas.microsoft.com/office/drawing/2014/main" id="{1FF0A5E6-BEB4-D740-8211-788838FBD0F3}"/>
              </a:ext>
            </a:extLst>
          </p:cNvPr>
          <p:cNvSpPr txBox="1">
            <a:spLocks noChangeArrowheads="1"/>
          </p:cNvSpPr>
          <p:nvPr/>
        </p:nvSpPr>
        <p:spPr bwMode="auto">
          <a:xfrm>
            <a:off x="7620000" y="4651375"/>
            <a:ext cx="2216150" cy="46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marL="171450" indent="-171450"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spcAft>
                <a:spcPct val="50000"/>
              </a:spcAft>
              <a:buFontTx/>
              <a:buNone/>
            </a:pPr>
            <a:r>
              <a:rPr lang="tr-TR" altLang="tr-TR" sz="2500" b="1">
                <a:latin typeface="Arial" panose="020B0604020202020204" pitchFamily="34" charset="0"/>
              </a:rPr>
              <a:t>3 - BASİTLİK</a:t>
            </a:r>
          </a:p>
        </p:txBody>
      </p:sp>
      <p:sp>
        <p:nvSpPr>
          <p:cNvPr id="27657" name="Slide Number Placeholder 8">
            <a:extLst>
              <a:ext uri="{FF2B5EF4-FFF2-40B4-BE49-F238E27FC236}">
                <a16:creationId xmlns:a16="http://schemas.microsoft.com/office/drawing/2014/main" id="{DA40B580-2461-134D-A684-691374E550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4FA113-5A51-0C47-9DA6-EB5AF40B2A41}" type="slidenum">
              <a:rPr lang="tr-TR" altLang="tr-TR" sz="1200">
                <a:solidFill>
                  <a:srgbClr val="898989"/>
                </a:solidFill>
              </a:rPr>
              <a:pPr>
                <a:spcBef>
                  <a:spcPct val="0"/>
                </a:spcBef>
                <a:buFontTx/>
                <a:buNone/>
              </a:pPr>
              <a:t>24</a:t>
            </a:fld>
            <a:endParaRPr lang="tr-TR" altLang="tr-TR" sz="1200">
              <a:solidFill>
                <a:srgbClr val="898989"/>
              </a:solidFill>
            </a:endParaRPr>
          </a:p>
        </p:txBody>
      </p:sp>
      <p:sp>
        <p:nvSpPr>
          <p:cNvPr id="10" name="Footer Placeholder 9">
            <a:extLst>
              <a:ext uri="{FF2B5EF4-FFF2-40B4-BE49-F238E27FC236}">
                <a16:creationId xmlns:a16="http://schemas.microsoft.com/office/drawing/2014/main" id="{E8544C6F-DEEC-2F4D-AC90-2EB206E00AEA}"/>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5927046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E85E73C8-A7B3-5A45-8CEA-F949A0EFB8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9A18F5-4B68-C445-A73B-51D08B95A5F9}" type="slidenum">
              <a:rPr lang="tr-TR" altLang="tr-TR" sz="1200">
                <a:solidFill>
                  <a:srgbClr val="898989"/>
                </a:solidFill>
              </a:rPr>
              <a:pPr>
                <a:spcBef>
                  <a:spcPct val="0"/>
                </a:spcBef>
                <a:buFontTx/>
                <a:buNone/>
              </a:pPr>
              <a:t>25</a:t>
            </a:fld>
            <a:endParaRPr lang="tr-TR" altLang="tr-TR" sz="1200">
              <a:solidFill>
                <a:srgbClr val="898989"/>
              </a:solidFill>
            </a:endParaRPr>
          </a:p>
        </p:txBody>
      </p:sp>
      <p:sp>
        <p:nvSpPr>
          <p:cNvPr id="28675" name="Rectangle 2">
            <a:extLst>
              <a:ext uri="{FF2B5EF4-FFF2-40B4-BE49-F238E27FC236}">
                <a16:creationId xmlns:a16="http://schemas.microsoft.com/office/drawing/2014/main" id="{143468BC-A361-3E45-9423-0C1DA4E0D2C6}"/>
              </a:ext>
            </a:extLst>
          </p:cNvPr>
          <p:cNvSpPr>
            <a:spLocks noGrp="1" noChangeArrowheads="1"/>
          </p:cNvSpPr>
          <p:nvPr>
            <p:ph type="title"/>
          </p:nvPr>
        </p:nvSpPr>
        <p:spPr>
          <a:xfrm>
            <a:off x="2209800" y="609601"/>
            <a:ext cx="7772400" cy="442913"/>
          </a:xfrm>
        </p:spPr>
        <p:txBody>
          <a:bodyPr>
            <a:normAutofit fontScale="90000"/>
          </a:bodyPr>
          <a:lstStyle/>
          <a:p>
            <a:pPr eaLnBrk="1" hangingPunct="1"/>
            <a:r>
              <a:rPr lang="tr-TR" altLang="tr-TR" sz="2600" b="1">
                <a:latin typeface="Arial" panose="020B0604020202020204" pitchFamily="34" charset="0"/>
              </a:rPr>
              <a:t>AMAÇ VE İLKELER</a:t>
            </a:r>
            <a:endParaRPr lang="tr-TR" altLang="tr-TR" sz="4000"/>
          </a:p>
        </p:txBody>
      </p:sp>
      <p:sp>
        <p:nvSpPr>
          <p:cNvPr id="28676" name="Rectangle 3">
            <a:extLst>
              <a:ext uri="{FF2B5EF4-FFF2-40B4-BE49-F238E27FC236}">
                <a16:creationId xmlns:a16="http://schemas.microsoft.com/office/drawing/2014/main" id="{4A69E42F-735A-C64A-B708-61383546D7BC}"/>
              </a:ext>
            </a:extLst>
          </p:cNvPr>
          <p:cNvSpPr>
            <a:spLocks noGrp="1" noChangeArrowheads="1"/>
          </p:cNvSpPr>
          <p:nvPr>
            <p:ph type="body" idx="1"/>
          </p:nvPr>
        </p:nvSpPr>
        <p:spPr/>
        <p:txBody>
          <a:bodyPr/>
          <a:lstStyle/>
          <a:p>
            <a:pPr eaLnBrk="1" hangingPunct="1"/>
            <a:r>
              <a:rPr kumimoji="1" lang="tr-TR" altLang="tr-TR" sz="2400" b="1" u="sng">
                <a:solidFill>
                  <a:schemeClr val="accent2"/>
                </a:solidFill>
              </a:rPr>
              <a:t>Temel Amaç :</a:t>
            </a:r>
          </a:p>
          <a:p>
            <a:pPr eaLnBrk="1" hangingPunct="1"/>
            <a:r>
              <a:rPr kumimoji="1" lang="tr-TR" altLang="tr-TR" sz="2400"/>
              <a:t>Finansman ihtiyaçlarının, iç ve dış piyasa koşulları ve maliyet unsurları gözönüne alınarak belirlenen risk düzeyi çerçevesinde, orta ve uzun vadede mümkün olan en düşük maliyetle karşılanması.</a:t>
            </a:r>
          </a:p>
          <a:p>
            <a:pPr eaLnBrk="1" hangingPunct="1"/>
            <a:endParaRPr kumimoji="1" lang="tr-TR" altLang="tr-TR" sz="2400">
              <a:solidFill>
                <a:schemeClr val="accent2"/>
              </a:solidFill>
            </a:endParaRPr>
          </a:p>
          <a:p>
            <a:pPr eaLnBrk="1" hangingPunct="1"/>
            <a:r>
              <a:rPr kumimoji="1" lang="tr-TR" altLang="tr-TR" sz="2400" b="1" u="sng">
                <a:solidFill>
                  <a:schemeClr val="accent2"/>
                </a:solidFill>
              </a:rPr>
              <a:t>Temel İlkeler:</a:t>
            </a:r>
            <a:r>
              <a:rPr kumimoji="1" lang="tr-TR" altLang="tr-TR" sz="2400">
                <a:solidFill>
                  <a:schemeClr val="accent2"/>
                </a:solidFill>
              </a:rPr>
              <a:t> </a:t>
            </a:r>
          </a:p>
          <a:p>
            <a:pPr eaLnBrk="1" hangingPunct="1">
              <a:buFont typeface="Wingdings" pitchFamily="2" charset="2"/>
              <a:buChar char="Ø"/>
            </a:pPr>
            <a:r>
              <a:rPr kumimoji="1" lang="tr-TR" altLang="tr-TR" sz="2400"/>
              <a:t>Şeffaflık</a:t>
            </a:r>
          </a:p>
          <a:p>
            <a:pPr eaLnBrk="1" hangingPunct="1">
              <a:buFont typeface="Wingdings" pitchFamily="2" charset="2"/>
              <a:buChar char="Ø"/>
            </a:pPr>
            <a:r>
              <a:rPr kumimoji="1" lang="tr-TR" altLang="tr-TR" sz="2400"/>
              <a:t>Öngörülebilirlik</a:t>
            </a:r>
          </a:p>
          <a:p>
            <a:pPr eaLnBrk="1" hangingPunct="1">
              <a:buFont typeface="Wingdings" pitchFamily="2" charset="2"/>
              <a:buChar char="Ø"/>
            </a:pPr>
            <a:r>
              <a:rPr kumimoji="1" lang="tr-TR" altLang="tr-TR" sz="2400"/>
              <a:t>Likidite</a:t>
            </a:r>
          </a:p>
        </p:txBody>
      </p:sp>
      <p:sp>
        <p:nvSpPr>
          <p:cNvPr id="28677" name="Line 5">
            <a:extLst>
              <a:ext uri="{FF2B5EF4-FFF2-40B4-BE49-F238E27FC236}">
                <a16:creationId xmlns:a16="http://schemas.microsoft.com/office/drawing/2014/main" id="{E3667B47-73DD-9045-855D-EA08BA0FB99D}"/>
              </a:ext>
            </a:extLst>
          </p:cNvPr>
          <p:cNvSpPr>
            <a:spLocks noChangeShapeType="1"/>
          </p:cNvSpPr>
          <p:nvPr/>
        </p:nvSpPr>
        <p:spPr bwMode="auto">
          <a:xfrm>
            <a:off x="2008188" y="1209675"/>
            <a:ext cx="80375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82058" tIns="41029" rIns="82058" bIns="41029">
            <a:spAutoFit/>
          </a:bodyPr>
          <a:lstStyle/>
          <a:p>
            <a:endParaRPr lang="tr-TR"/>
          </a:p>
        </p:txBody>
      </p:sp>
      <p:sp>
        <p:nvSpPr>
          <p:cNvPr id="6" name="Footer Placeholder 5">
            <a:extLst>
              <a:ext uri="{FF2B5EF4-FFF2-40B4-BE49-F238E27FC236}">
                <a16:creationId xmlns:a16="http://schemas.microsoft.com/office/drawing/2014/main" id="{7DF3EA99-6044-0D4E-96C2-050F09B7AD21}"/>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3138511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A812840-82B1-1045-8650-7D589397BB0D}"/>
              </a:ext>
            </a:extLst>
          </p:cNvPr>
          <p:cNvSpPr>
            <a:spLocks noGrp="1" noChangeArrowheads="1"/>
          </p:cNvSpPr>
          <p:nvPr>
            <p:ph type="title"/>
          </p:nvPr>
        </p:nvSpPr>
        <p:spPr>
          <a:xfrm>
            <a:off x="2209800" y="404814"/>
            <a:ext cx="7772400" cy="936625"/>
          </a:xfrm>
        </p:spPr>
        <p:txBody>
          <a:bodyPr/>
          <a:lstStyle/>
          <a:p>
            <a:pPr eaLnBrk="1" hangingPunct="1"/>
            <a:r>
              <a:rPr lang="tr-TR" altLang="tr-TR" sz="2900" b="1" dirty="0">
                <a:latin typeface="Arial" panose="020B0604020202020204" pitchFamily="34" charset="0"/>
              </a:rPr>
              <a:t>BORÇLANMA POLİTİKASI İLKELERİ</a:t>
            </a:r>
            <a:br>
              <a:rPr lang="tr-TR" altLang="tr-TR" sz="2900" b="1" dirty="0">
                <a:latin typeface="Arial" panose="020B0604020202020204" pitchFamily="34" charset="0"/>
              </a:rPr>
            </a:br>
            <a:r>
              <a:rPr lang="tr-TR" altLang="tr-TR" sz="2500" b="1" dirty="0">
                <a:latin typeface="Arial" panose="020B0604020202020204" pitchFamily="34" charset="0"/>
              </a:rPr>
              <a:t>1-LİKİDİTE</a:t>
            </a:r>
          </a:p>
        </p:txBody>
      </p:sp>
      <p:sp>
        <p:nvSpPr>
          <p:cNvPr id="29699" name="Rectangle 3">
            <a:extLst>
              <a:ext uri="{FF2B5EF4-FFF2-40B4-BE49-F238E27FC236}">
                <a16:creationId xmlns:a16="http://schemas.microsoft.com/office/drawing/2014/main" id="{7476B18B-7ADE-E942-A876-55B4DB30E4DE}"/>
              </a:ext>
            </a:extLst>
          </p:cNvPr>
          <p:cNvSpPr>
            <a:spLocks noGrp="1" noChangeArrowheads="1"/>
          </p:cNvSpPr>
          <p:nvPr>
            <p:ph type="body" idx="1"/>
          </p:nvPr>
        </p:nvSpPr>
        <p:spPr>
          <a:xfrm>
            <a:off x="2209801" y="1546225"/>
            <a:ext cx="7904163" cy="4908550"/>
          </a:xfrm>
        </p:spPr>
        <p:txBody>
          <a:bodyPr/>
          <a:lstStyle/>
          <a:p>
            <a:pPr eaLnBrk="1" hangingPunct="1">
              <a:lnSpc>
                <a:spcPct val="90000"/>
              </a:lnSpc>
              <a:buFont typeface="Wingdings" pitchFamily="2" charset="2"/>
              <a:buChar char="Ø"/>
            </a:pPr>
            <a:r>
              <a:rPr lang="tr-TR" altLang="tr-TR" sz="2100" dirty="0"/>
              <a:t>LİKİT BİR PİYASANIN VEYA MENKUL KIYMETİN ÖZELLİĞİ DERİN, GENİŞ VE HIZLI OLMASIDIR.</a:t>
            </a:r>
          </a:p>
          <a:p>
            <a:pPr eaLnBrk="1" hangingPunct="1">
              <a:lnSpc>
                <a:spcPct val="90000"/>
              </a:lnSpc>
              <a:buFont typeface="Wingdings" pitchFamily="2" charset="2"/>
              <a:buChar char="Ø"/>
            </a:pPr>
            <a:endParaRPr lang="tr-TR" altLang="tr-TR" sz="2100" dirty="0"/>
          </a:p>
          <a:p>
            <a:pPr eaLnBrk="1" hangingPunct="1">
              <a:lnSpc>
                <a:spcPct val="90000"/>
              </a:lnSpc>
              <a:buFont typeface="Wingdings" pitchFamily="2" charset="2"/>
              <a:buChar char="Ø"/>
            </a:pPr>
            <a:r>
              <a:rPr lang="tr-TR" altLang="tr-TR" sz="2100" dirty="0">
                <a:solidFill>
                  <a:schemeClr val="accent2"/>
                </a:solidFill>
              </a:rPr>
              <a:t>LİKİT PİYASALAR FİYAT BULMA MEKANİZMASI OLARAK İŞLEV GÖRÜRLER</a:t>
            </a:r>
          </a:p>
          <a:p>
            <a:pPr eaLnBrk="1" hangingPunct="1">
              <a:lnSpc>
                <a:spcPct val="90000"/>
              </a:lnSpc>
              <a:buFont typeface="Wingdings" pitchFamily="2" charset="2"/>
              <a:buChar char="Ø"/>
            </a:pPr>
            <a:endParaRPr lang="tr-TR" altLang="tr-TR" sz="2100" dirty="0">
              <a:solidFill>
                <a:schemeClr val="accent2"/>
              </a:solidFill>
            </a:endParaRPr>
          </a:p>
          <a:p>
            <a:pPr eaLnBrk="1" hangingPunct="1">
              <a:lnSpc>
                <a:spcPct val="90000"/>
              </a:lnSpc>
              <a:buFont typeface="Wingdings" pitchFamily="2" charset="2"/>
              <a:buChar char="Ø"/>
            </a:pPr>
            <a:r>
              <a:rPr lang="tr-TR" altLang="tr-TR" sz="2100" dirty="0"/>
              <a:t>LİKİT OLMAYAN BİR PİYASADA FİYATLAR MENKUL KIYMETİN GERÇEK DEĞERİNİ YANSITMAZLAR</a:t>
            </a:r>
          </a:p>
          <a:p>
            <a:pPr eaLnBrk="1" hangingPunct="1">
              <a:lnSpc>
                <a:spcPct val="90000"/>
              </a:lnSpc>
              <a:buFont typeface="Wingdings" pitchFamily="2" charset="2"/>
              <a:buChar char="Ø"/>
            </a:pPr>
            <a:endParaRPr lang="tr-TR" altLang="tr-TR" sz="2100" dirty="0"/>
          </a:p>
          <a:p>
            <a:pPr eaLnBrk="1" hangingPunct="1">
              <a:lnSpc>
                <a:spcPct val="90000"/>
              </a:lnSpc>
              <a:buFont typeface="Wingdings" pitchFamily="2" charset="2"/>
              <a:buChar char="Ø"/>
            </a:pPr>
            <a:r>
              <a:rPr lang="tr-TR" altLang="tr-TR" sz="2100" dirty="0">
                <a:solidFill>
                  <a:schemeClr val="accent2"/>
                </a:solidFill>
              </a:rPr>
              <a:t>LİKİTİDEYİ SAĞLAMAK ÜZERE BELİRLİ VADELERDEKİ SENETLER AZALAN VADELERDE YENİDEN İHRAÇ EDİLEREK DERİNLİK KAZANMALARI HEDEFLENMEKTEDİR.</a:t>
            </a:r>
          </a:p>
        </p:txBody>
      </p:sp>
      <p:sp>
        <p:nvSpPr>
          <p:cNvPr id="29700" name="Slide Number Placeholder 3">
            <a:extLst>
              <a:ext uri="{FF2B5EF4-FFF2-40B4-BE49-F238E27FC236}">
                <a16:creationId xmlns:a16="http://schemas.microsoft.com/office/drawing/2014/main" id="{A900620F-FB3B-294A-8D02-B34CE2BD95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912415-9AFF-BF48-8243-E2CB1D04D4B4}" type="slidenum">
              <a:rPr lang="tr-TR" altLang="tr-TR" sz="1200">
                <a:solidFill>
                  <a:srgbClr val="898989"/>
                </a:solidFill>
              </a:rPr>
              <a:pPr>
                <a:spcBef>
                  <a:spcPct val="0"/>
                </a:spcBef>
                <a:buFontTx/>
                <a:buNone/>
              </a:pPr>
              <a:t>26</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6DF89F17-A860-0E47-8C00-A6AC41C3FE52}"/>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5784272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B1A3086C-ABE1-AD45-B15E-A22D0FCF7C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C4827A-3C96-3B41-BE31-2335AB91BFFF}" type="slidenum">
              <a:rPr lang="tr-TR" altLang="tr-TR" sz="1200">
                <a:solidFill>
                  <a:srgbClr val="898989"/>
                </a:solidFill>
              </a:rPr>
              <a:pPr>
                <a:spcBef>
                  <a:spcPct val="0"/>
                </a:spcBef>
                <a:buFontTx/>
                <a:buNone/>
              </a:pPr>
              <a:t>27</a:t>
            </a:fld>
            <a:endParaRPr lang="tr-TR" altLang="tr-TR" sz="1200">
              <a:solidFill>
                <a:srgbClr val="898989"/>
              </a:solidFill>
            </a:endParaRPr>
          </a:p>
        </p:txBody>
      </p:sp>
      <p:sp>
        <p:nvSpPr>
          <p:cNvPr id="30723" name="Rectangle 4">
            <a:extLst>
              <a:ext uri="{FF2B5EF4-FFF2-40B4-BE49-F238E27FC236}">
                <a16:creationId xmlns:a16="http://schemas.microsoft.com/office/drawing/2014/main" id="{90666A03-1237-5E45-9313-BEC33E0F4BB5}"/>
              </a:ext>
            </a:extLst>
          </p:cNvPr>
          <p:cNvSpPr>
            <a:spLocks noGrp="1" noChangeArrowheads="1"/>
          </p:cNvSpPr>
          <p:nvPr>
            <p:ph type="title"/>
          </p:nvPr>
        </p:nvSpPr>
        <p:spPr/>
        <p:txBody>
          <a:bodyPr/>
          <a:lstStyle/>
          <a:p>
            <a:pPr eaLnBrk="1" hangingPunct="1"/>
            <a:r>
              <a:rPr lang="tr-TR" altLang="tr-TR" sz="2900" b="1">
                <a:latin typeface="Arial" panose="020B0604020202020204" pitchFamily="34" charset="0"/>
              </a:rPr>
              <a:t>İLKELER</a:t>
            </a:r>
          </a:p>
        </p:txBody>
      </p:sp>
      <p:sp>
        <p:nvSpPr>
          <p:cNvPr id="30724" name="Rectangle 6">
            <a:extLst>
              <a:ext uri="{FF2B5EF4-FFF2-40B4-BE49-F238E27FC236}">
                <a16:creationId xmlns:a16="http://schemas.microsoft.com/office/drawing/2014/main" id="{1D9B8B4A-D24C-B947-A96F-BAF154B0B1A5}"/>
              </a:ext>
            </a:extLst>
          </p:cNvPr>
          <p:cNvSpPr>
            <a:spLocks noGrp="1" noChangeArrowheads="1"/>
          </p:cNvSpPr>
          <p:nvPr>
            <p:ph type="body" idx="1"/>
          </p:nvPr>
        </p:nvSpPr>
        <p:spPr>
          <a:xfrm>
            <a:off x="2008189" y="1479550"/>
            <a:ext cx="8243887" cy="4705350"/>
          </a:xfrm>
        </p:spPr>
        <p:txBody>
          <a:bodyPr/>
          <a:lstStyle/>
          <a:p>
            <a:pPr marL="374650" indent="-374650"/>
            <a:r>
              <a:rPr lang="tr-TR" altLang="tr-TR" sz="2400" b="1" i="1">
                <a:solidFill>
                  <a:schemeClr val="accent2"/>
                </a:solidFill>
              </a:rPr>
              <a:t>DİBS’lerin likiditesinin artırılmasına yönelik olarak ;</a:t>
            </a:r>
            <a:r>
              <a:rPr lang="tr-TR" altLang="tr-TR" sz="2400">
                <a:solidFill>
                  <a:schemeClr val="accent2"/>
                </a:solidFill>
              </a:rPr>
              <a:t> </a:t>
            </a:r>
          </a:p>
          <a:p>
            <a:pPr marL="374650" indent="-374650"/>
            <a:endParaRPr lang="tr-TR" altLang="tr-TR" sz="2400"/>
          </a:p>
          <a:p>
            <a:pPr marL="374650" indent="-374650">
              <a:buFontTx/>
              <a:buAutoNum type="arabicParenR"/>
            </a:pPr>
            <a:r>
              <a:rPr lang="tr-TR" altLang="tr-TR" sz="2400"/>
              <a:t>DİBS’lerin düzenli olarak yeniden ihraç edilmesi,</a:t>
            </a:r>
          </a:p>
          <a:p>
            <a:pPr marL="374650" indent="-374650">
              <a:buFontTx/>
              <a:buAutoNum type="arabicParenR"/>
            </a:pPr>
            <a:endParaRPr lang="tr-TR" altLang="tr-TR" sz="2400"/>
          </a:p>
          <a:p>
            <a:pPr marL="374650" indent="-374650">
              <a:buFont typeface="Wingdings" pitchFamily="2" charset="2"/>
              <a:buChar char="Ø"/>
            </a:pPr>
            <a:r>
              <a:rPr lang="tr-TR" altLang="tr-TR" sz="2400"/>
              <a:t>Üç ayda bir yeni TL cinsi iskontolu “gösterge tahvil” ihracı ve sonraki iki ayda aynı gösterge tahvilin yeniden ihraç edilmesi.</a:t>
            </a:r>
          </a:p>
          <a:p>
            <a:pPr marL="374650" indent="-374650">
              <a:buFont typeface="Wingdings" pitchFamily="2" charset="2"/>
              <a:buChar char="Ø"/>
            </a:pPr>
            <a:r>
              <a:rPr lang="tr-TR" altLang="tr-TR" sz="2400"/>
              <a:t>Piyasa koşullarının uygun olması durumunda, TL cinsi uzun vadeli sabit kuponlu tahviller ile enflasyona endeksli DİBS’lerin ihraç edilmesi.</a:t>
            </a:r>
          </a:p>
          <a:p>
            <a:pPr marL="374650" indent="-374650">
              <a:buNone/>
            </a:pPr>
            <a:r>
              <a:rPr lang="tr-TR" altLang="tr-TR" sz="2400"/>
              <a:t>2) DİBS geri alım ve değişim ihaleleri </a:t>
            </a:r>
            <a:endParaRPr lang="tr-TR" altLang="tr-TR"/>
          </a:p>
          <a:p>
            <a:pPr marL="374650" indent="-374650">
              <a:buNone/>
            </a:pPr>
            <a:endParaRPr lang="tr-TR" altLang="tr-TR"/>
          </a:p>
          <a:p>
            <a:pPr marL="374650" indent="-374650"/>
            <a:endParaRPr lang="tr-TR" altLang="tr-TR"/>
          </a:p>
          <a:p>
            <a:pPr marL="374650" indent="-374650"/>
            <a:endParaRPr lang="tr-TR" altLang="tr-TR"/>
          </a:p>
        </p:txBody>
      </p:sp>
      <p:sp>
        <p:nvSpPr>
          <p:cNvPr id="5" name="Footer Placeholder 4">
            <a:extLst>
              <a:ext uri="{FF2B5EF4-FFF2-40B4-BE49-F238E27FC236}">
                <a16:creationId xmlns:a16="http://schemas.microsoft.com/office/drawing/2014/main" id="{F73AE1C5-2460-0F48-B781-CA6C6B45FF29}"/>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171864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DF5F991-E5E2-D843-9853-522DF8383DBF}"/>
              </a:ext>
            </a:extLst>
          </p:cNvPr>
          <p:cNvSpPr>
            <a:spLocks noGrp="1" noChangeArrowheads="1"/>
          </p:cNvSpPr>
          <p:nvPr>
            <p:ph type="title"/>
          </p:nvPr>
        </p:nvSpPr>
        <p:spPr>
          <a:xfrm>
            <a:off x="2209800" y="333376"/>
            <a:ext cx="7772400" cy="1008063"/>
          </a:xfrm>
        </p:spPr>
        <p:txBody>
          <a:bodyPr/>
          <a:lstStyle/>
          <a:p>
            <a:pPr eaLnBrk="1" hangingPunct="1"/>
            <a:r>
              <a:rPr lang="tr-TR" altLang="tr-TR" sz="2900" b="1" dirty="0">
                <a:latin typeface="Arial" panose="020B0604020202020204" pitchFamily="34" charset="0"/>
              </a:rPr>
              <a:t>BORÇLANMA POLİTİKASI İLKELERİ</a:t>
            </a:r>
            <a:br>
              <a:rPr lang="tr-TR" altLang="tr-TR" sz="2900" b="1" dirty="0">
                <a:latin typeface="Arial" panose="020B0604020202020204" pitchFamily="34" charset="0"/>
              </a:rPr>
            </a:br>
            <a:r>
              <a:rPr lang="tr-TR" altLang="tr-TR" sz="2900" b="1" dirty="0">
                <a:latin typeface="Arial" panose="020B0604020202020204" pitchFamily="34" charset="0"/>
              </a:rPr>
              <a:t>2-ŞEFFAFLIK</a:t>
            </a:r>
          </a:p>
        </p:txBody>
      </p:sp>
      <p:sp>
        <p:nvSpPr>
          <p:cNvPr id="31747" name="Rectangle 3">
            <a:extLst>
              <a:ext uri="{FF2B5EF4-FFF2-40B4-BE49-F238E27FC236}">
                <a16:creationId xmlns:a16="http://schemas.microsoft.com/office/drawing/2014/main" id="{0994B697-7D24-E54F-8618-63EAE985DC21}"/>
              </a:ext>
            </a:extLst>
          </p:cNvPr>
          <p:cNvSpPr>
            <a:spLocks noGrp="1" noChangeArrowheads="1"/>
          </p:cNvSpPr>
          <p:nvPr>
            <p:ph type="body" idx="1"/>
          </p:nvPr>
        </p:nvSpPr>
        <p:spPr>
          <a:xfrm>
            <a:off x="1939925" y="1546225"/>
            <a:ext cx="8382000" cy="4908550"/>
          </a:xfrm>
        </p:spPr>
        <p:txBody>
          <a:bodyPr/>
          <a:lstStyle/>
          <a:p>
            <a:pPr eaLnBrk="1" hangingPunct="1">
              <a:lnSpc>
                <a:spcPct val="80000"/>
              </a:lnSpc>
              <a:buFont typeface="Wingdings" pitchFamily="2" charset="2"/>
              <a:buChar char="Ø"/>
            </a:pPr>
            <a:r>
              <a:rPr lang="tr-TR" altLang="tr-TR" sz="1900"/>
              <a:t>BORÇLANMA FAİZLERİNDEKİ RİSK PRİMİNİ AZALTMAK ÜZERE, TARAFLAR ARASINDAKİ ENFORMASYON ASİMETRİSİNİ ORTADAN KALDIRMAK AMACIYLA KAMUNUN VE ÖZELLİKLE BORÇ İDARESİNİN POLİTİKALARININ TAHMİN EDİLEBİLİRLİĞİNİ SAĞLAMAYA YÖNELİK UYGULAMALARDIR.</a:t>
            </a:r>
          </a:p>
          <a:p>
            <a:pPr eaLnBrk="1" hangingPunct="1">
              <a:lnSpc>
                <a:spcPct val="80000"/>
              </a:lnSpc>
            </a:pPr>
            <a:endParaRPr lang="tr-TR" altLang="tr-TR" sz="1900"/>
          </a:p>
          <a:p>
            <a:pPr eaLnBrk="1" hangingPunct="1">
              <a:lnSpc>
                <a:spcPct val="80000"/>
              </a:lnSpc>
              <a:buFont typeface="Wingdings" pitchFamily="2" charset="2"/>
              <a:buChar char="Ø"/>
            </a:pPr>
            <a:r>
              <a:rPr lang="tr-TR" altLang="tr-TR" sz="1900">
                <a:solidFill>
                  <a:schemeClr val="accent2"/>
                </a:solidFill>
              </a:rPr>
              <a:t>BORÇLANMA PROGRAMLARININ KAMUYA AÇIKLANMASIYLA GELECEĞE İLİŞKİN BELİRSİZLİKLERİN EN AZA İNDİRİLMESİ YOLUYLA BORÇLANMA MALİYETLERİ İÇERİSİNDEKİ RİSK PRİMİNİN AZALTILMASI HEDEFLENMİŞTİR.</a:t>
            </a:r>
          </a:p>
          <a:p>
            <a:pPr eaLnBrk="1" hangingPunct="1">
              <a:lnSpc>
                <a:spcPct val="80000"/>
              </a:lnSpc>
              <a:buFont typeface="Wingdings" pitchFamily="2" charset="2"/>
              <a:buChar char="Ø"/>
            </a:pPr>
            <a:endParaRPr lang="tr-TR" altLang="tr-TR" sz="1900">
              <a:solidFill>
                <a:schemeClr val="accent2"/>
              </a:solidFill>
            </a:endParaRPr>
          </a:p>
          <a:p>
            <a:pPr eaLnBrk="1" hangingPunct="1">
              <a:lnSpc>
                <a:spcPct val="80000"/>
              </a:lnSpc>
              <a:buFont typeface="Wingdings" pitchFamily="2" charset="2"/>
              <a:buChar char="Ø"/>
            </a:pPr>
            <a:r>
              <a:rPr lang="tr-TR" altLang="tr-TR" sz="1900"/>
              <a:t>PİYASA YAPICILIĞI DANIŞMA KURULU ŞEFFAFLIĞI VE KARŞILIKLI DİYALOĞU SAĞLAMA YÖNÜNDE ATILMIŞ ADIMLARDAN BİRİDİR.</a:t>
            </a:r>
          </a:p>
          <a:p>
            <a:pPr eaLnBrk="1" hangingPunct="1">
              <a:lnSpc>
                <a:spcPct val="80000"/>
              </a:lnSpc>
              <a:buFont typeface="Wingdings" pitchFamily="2" charset="2"/>
              <a:buChar char="Ø"/>
            </a:pPr>
            <a:endParaRPr lang="tr-TR" altLang="tr-TR" sz="1900"/>
          </a:p>
          <a:p>
            <a:pPr eaLnBrk="1" hangingPunct="1">
              <a:lnSpc>
                <a:spcPct val="80000"/>
              </a:lnSpc>
              <a:buFont typeface="Wingdings" pitchFamily="2" charset="2"/>
              <a:buChar char="Ø"/>
            </a:pPr>
            <a:r>
              <a:rPr lang="tr-TR" altLang="tr-TR" sz="1900">
                <a:solidFill>
                  <a:schemeClr val="accent2"/>
                </a:solidFill>
              </a:rPr>
              <a:t>BORÇLANMA VE NAKİT YÖNETİMİ İLE İLGİLİ BİLGİLER HAZİNE MÜSTEŞARLIĞI’NIN İNTERNET SAYFASINDA (www.hazine.gov.tr) GECİKMESİZ OLARAK YAYINLANMAKTADIR</a:t>
            </a:r>
            <a:r>
              <a:rPr lang="tr-TR" altLang="tr-TR" sz="1900"/>
              <a:t>.</a:t>
            </a:r>
          </a:p>
          <a:p>
            <a:pPr eaLnBrk="1" hangingPunct="1">
              <a:lnSpc>
                <a:spcPct val="80000"/>
              </a:lnSpc>
              <a:buFont typeface="Wingdings" pitchFamily="2" charset="2"/>
              <a:buNone/>
            </a:pPr>
            <a:endParaRPr lang="tr-TR" altLang="tr-TR" sz="2500"/>
          </a:p>
        </p:txBody>
      </p:sp>
      <p:sp>
        <p:nvSpPr>
          <p:cNvPr id="31748" name="Slide Number Placeholder 3">
            <a:extLst>
              <a:ext uri="{FF2B5EF4-FFF2-40B4-BE49-F238E27FC236}">
                <a16:creationId xmlns:a16="http://schemas.microsoft.com/office/drawing/2014/main" id="{4AA24D9C-537A-2C41-917C-B0BADC9C12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47AD48-29F1-744A-9243-2D81264D3590}" type="slidenum">
              <a:rPr lang="tr-TR" altLang="tr-TR" sz="1200">
                <a:solidFill>
                  <a:srgbClr val="898989"/>
                </a:solidFill>
              </a:rPr>
              <a:pPr>
                <a:spcBef>
                  <a:spcPct val="0"/>
                </a:spcBef>
                <a:buFontTx/>
                <a:buNone/>
              </a:pPr>
              <a:t>28</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CD689EBB-E50D-9048-83C2-70A691BC7353}"/>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6668241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C4D8FF1-60BA-0044-8669-43D97A57C69B}"/>
              </a:ext>
            </a:extLst>
          </p:cNvPr>
          <p:cNvSpPr>
            <a:spLocks noGrp="1" noChangeArrowheads="1"/>
          </p:cNvSpPr>
          <p:nvPr>
            <p:ph type="title"/>
          </p:nvPr>
        </p:nvSpPr>
        <p:spPr>
          <a:xfrm>
            <a:off x="2209800" y="609600"/>
            <a:ext cx="7772400" cy="731838"/>
          </a:xfrm>
        </p:spPr>
        <p:txBody>
          <a:bodyPr/>
          <a:lstStyle/>
          <a:p>
            <a:pPr eaLnBrk="1" hangingPunct="1"/>
            <a:r>
              <a:rPr lang="tr-TR" altLang="tr-TR" sz="2900" b="1">
                <a:latin typeface="Arial" panose="020B0604020202020204" pitchFamily="34" charset="0"/>
              </a:rPr>
              <a:t>İLKELER</a:t>
            </a:r>
          </a:p>
        </p:txBody>
      </p:sp>
      <p:sp>
        <p:nvSpPr>
          <p:cNvPr id="32771" name="Rectangle 3">
            <a:extLst>
              <a:ext uri="{FF2B5EF4-FFF2-40B4-BE49-F238E27FC236}">
                <a16:creationId xmlns:a16="http://schemas.microsoft.com/office/drawing/2014/main" id="{F16E3727-3BED-FD4C-AFF1-47F1D7ADF5A8}"/>
              </a:ext>
            </a:extLst>
          </p:cNvPr>
          <p:cNvSpPr>
            <a:spLocks noGrp="1" noChangeArrowheads="1"/>
          </p:cNvSpPr>
          <p:nvPr>
            <p:ph idx="1"/>
          </p:nvPr>
        </p:nvSpPr>
        <p:spPr/>
        <p:txBody>
          <a:bodyPr/>
          <a:lstStyle/>
          <a:p>
            <a:pPr eaLnBrk="1" hangingPunct="1"/>
            <a:r>
              <a:rPr lang="tr-TR" altLang="tr-TR" sz="2400" b="1" i="1">
                <a:solidFill>
                  <a:schemeClr val="accent2"/>
                </a:solidFill>
              </a:rPr>
              <a:t>Şeffaflık ve öngörülebilirliğin artırılmasına yönelik olarak ;</a:t>
            </a:r>
            <a:r>
              <a:rPr lang="tr-TR" altLang="tr-TR" sz="2400"/>
              <a:t> </a:t>
            </a:r>
          </a:p>
          <a:p>
            <a:pPr eaLnBrk="1" hangingPunct="1"/>
            <a:r>
              <a:rPr lang="tr-TR" altLang="tr-TR" sz="2400"/>
              <a:t> </a:t>
            </a:r>
          </a:p>
          <a:p>
            <a:pPr eaLnBrk="1" hangingPunct="1">
              <a:buFont typeface="Wingdings" pitchFamily="2" charset="2"/>
              <a:buChar char="Ø"/>
            </a:pPr>
            <a:r>
              <a:rPr lang="tr-TR" altLang="tr-TR" sz="2400"/>
              <a:t>Yıllık finansman programı</a:t>
            </a:r>
          </a:p>
          <a:p>
            <a:pPr eaLnBrk="1" hangingPunct="1">
              <a:buFont typeface="Wingdings" pitchFamily="2" charset="2"/>
              <a:buChar char="Ø"/>
            </a:pPr>
            <a:r>
              <a:rPr lang="tr-TR" altLang="tr-TR" sz="2400"/>
              <a:t>Yıllık iç borçlanma stratejisi </a:t>
            </a:r>
          </a:p>
          <a:p>
            <a:pPr eaLnBrk="1" hangingPunct="1">
              <a:buFont typeface="Wingdings" pitchFamily="2" charset="2"/>
              <a:buChar char="Ø"/>
            </a:pPr>
            <a:r>
              <a:rPr lang="tr-TR" altLang="tr-TR" sz="2400"/>
              <a:t>Aylık iç borçlanma stratejisi </a:t>
            </a:r>
          </a:p>
          <a:p>
            <a:pPr eaLnBrk="1" hangingPunct="1">
              <a:buFont typeface="Wingdings" pitchFamily="2" charset="2"/>
              <a:buChar char="Ø"/>
            </a:pPr>
            <a:r>
              <a:rPr lang="tr-TR" altLang="tr-TR" sz="2400"/>
              <a:t>Aylık ihale takvimi</a:t>
            </a:r>
          </a:p>
          <a:p>
            <a:pPr eaLnBrk="1" hangingPunct="1">
              <a:buFont typeface="Wingdings" pitchFamily="2" charset="2"/>
              <a:buChar char="Ø"/>
            </a:pPr>
            <a:r>
              <a:rPr lang="tr-TR" altLang="tr-TR" sz="2400"/>
              <a:t>Borç istatistiklerinin düzenli olarak yayımlanması</a:t>
            </a:r>
          </a:p>
          <a:p>
            <a:pPr eaLnBrk="1" hangingPunct="1">
              <a:buFont typeface="Wingdings" pitchFamily="2" charset="2"/>
              <a:buChar char="Ø"/>
            </a:pPr>
            <a:r>
              <a:rPr lang="tr-TR" altLang="tr-TR" sz="2400"/>
              <a:t>Aylık “Kamu Borç Yönetimi Raporu”</a:t>
            </a:r>
          </a:p>
          <a:p>
            <a:pPr eaLnBrk="1" hangingPunct="1"/>
            <a:endParaRPr lang="tr-TR" altLang="tr-TR"/>
          </a:p>
          <a:p>
            <a:pPr eaLnBrk="1" hangingPunct="1"/>
            <a:endParaRPr lang="tr-TR" altLang="tr-TR"/>
          </a:p>
        </p:txBody>
      </p:sp>
      <p:sp>
        <p:nvSpPr>
          <p:cNvPr id="32772" name="Slide Number Placeholder 5">
            <a:extLst>
              <a:ext uri="{FF2B5EF4-FFF2-40B4-BE49-F238E27FC236}">
                <a16:creationId xmlns:a16="http://schemas.microsoft.com/office/drawing/2014/main" id="{8A07128F-CBA2-5E41-89D1-08B7C945BA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B1360-07A1-9B41-9237-D47E7CE7145C}" type="slidenum">
              <a:rPr lang="tr-TR" altLang="tr-TR" sz="1200">
                <a:solidFill>
                  <a:srgbClr val="898989"/>
                </a:solidFill>
              </a:rPr>
              <a:pPr>
                <a:spcBef>
                  <a:spcPct val="0"/>
                </a:spcBef>
                <a:buFontTx/>
                <a:buNone/>
              </a:pPr>
              <a:t>29</a:t>
            </a:fld>
            <a:endParaRPr lang="tr-TR" altLang="tr-TR" sz="1200">
              <a:solidFill>
                <a:srgbClr val="898989"/>
              </a:solidFill>
            </a:endParaRPr>
          </a:p>
        </p:txBody>
      </p:sp>
      <p:sp>
        <p:nvSpPr>
          <p:cNvPr id="32773" name="Line 5">
            <a:extLst>
              <a:ext uri="{FF2B5EF4-FFF2-40B4-BE49-F238E27FC236}">
                <a16:creationId xmlns:a16="http://schemas.microsoft.com/office/drawing/2014/main" id="{0E5A1A24-E4A4-4245-8923-05483B627361}"/>
              </a:ext>
            </a:extLst>
          </p:cNvPr>
          <p:cNvSpPr>
            <a:spLocks noChangeShapeType="1"/>
          </p:cNvSpPr>
          <p:nvPr/>
        </p:nvSpPr>
        <p:spPr bwMode="auto">
          <a:xfrm flipH="1" flipV="1">
            <a:off x="1992314" y="1196975"/>
            <a:ext cx="15875"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82058" tIns="41029" rIns="82058" bIns="41029">
            <a:spAutoFit/>
          </a:bodyPr>
          <a:lstStyle/>
          <a:p>
            <a:endParaRPr lang="tr-TR"/>
          </a:p>
        </p:txBody>
      </p:sp>
      <p:sp>
        <p:nvSpPr>
          <p:cNvPr id="6" name="Footer Placeholder 5">
            <a:extLst>
              <a:ext uri="{FF2B5EF4-FFF2-40B4-BE49-F238E27FC236}">
                <a16:creationId xmlns:a16="http://schemas.microsoft.com/office/drawing/2014/main" id="{FCBB6706-BB88-D641-9379-A4117CD7837F}"/>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0296870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a:extLst>
              <a:ext uri="{FF2B5EF4-FFF2-40B4-BE49-F238E27FC236}">
                <a16:creationId xmlns:a16="http://schemas.microsoft.com/office/drawing/2014/main" id="{1CA7236E-17AB-0B42-AA54-B0493373DA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583ED1-D4D7-0243-BDF7-0B3AB8ED4711}" type="slidenum">
              <a:rPr lang="tr-TR" altLang="tr-TR" sz="1200">
                <a:solidFill>
                  <a:srgbClr val="898989"/>
                </a:solidFill>
              </a:rPr>
              <a:pPr>
                <a:spcBef>
                  <a:spcPct val="0"/>
                </a:spcBef>
                <a:buFontTx/>
                <a:buNone/>
              </a:pPr>
              <a:t>3</a:t>
            </a:fld>
            <a:endParaRPr lang="tr-TR" altLang="tr-TR" sz="1200">
              <a:solidFill>
                <a:srgbClr val="898989"/>
              </a:solidFill>
            </a:endParaRPr>
          </a:p>
        </p:txBody>
      </p:sp>
      <p:sp>
        <p:nvSpPr>
          <p:cNvPr id="5123" name="Rectangle 2">
            <a:extLst>
              <a:ext uri="{FF2B5EF4-FFF2-40B4-BE49-F238E27FC236}">
                <a16:creationId xmlns:a16="http://schemas.microsoft.com/office/drawing/2014/main" id="{C8E5C2D9-46AC-2E47-9F53-85FE6D209B9C}"/>
              </a:ext>
            </a:extLst>
          </p:cNvPr>
          <p:cNvSpPr>
            <a:spLocks noGrp="1" noChangeArrowheads="1"/>
          </p:cNvSpPr>
          <p:nvPr>
            <p:ph type="title"/>
          </p:nvPr>
        </p:nvSpPr>
        <p:spPr>
          <a:xfrm>
            <a:off x="2208213" y="188913"/>
            <a:ext cx="7772400" cy="1008062"/>
          </a:xfrm>
        </p:spPr>
        <p:txBody>
          <a:bodyPr/>
          <a:lstStyle/>
          <a:p>
            <a:pPr eaLnBrk="1" hangingPunct="1"/>
            <a:r>
              <a:rPr lang="en-GB" altLang="tr-TR" sz="4000" b="1">
                <a:solidFill>
                  <a:srgbClr val="FF0000"/>
                </a:solidFill>
              </a:rPr>
              <a:t>TÜRKİYE’DE KAMU KESİMİ</a:t>
            </a:r>
            <a:endParaRPr lang="tr-TR" altLang="tr-TR" sz="4000" b="1">
              <a:solidFill>
                <a:srgbClr val="FF0000"/>
              </a:solidFill>
            </a:endParaRPr>
          </a:p>
        </p:txBody>
      </p:sp>
      <p:sp>
        <p:nvSpPr>
          <p:cNvPr id="5124" name="Rectangle 3">
            <a:extLst>
              <a:ext uri="{FF2B5EF4-FFF2-40B4-BE49-F238E27FC236}">
                <a16:creationId xmlns:a16="http://schemas.microsoft.com/office/drawing/2014/main" id="{B3ABA502-7612-D141-82C5-E3735093F513}"/>
              </a:ext>
            </a:extLst>
          </p:cNvPr>
          <p:cNvSpPr>
            <a:spLocks noGrp="1" noChangeArrowheads="1"/>
          </p:cNvSpPr>
          <p:nvPr>
            <p:ph type="body" idx="1"/>
          </p:nvPr>
        </p:nvSpPr>
        <p:spPr>
          <a:xfrm>
            <a:off x="2286000" y="1411288"/>
            <a:ext cx="7696200" cy="4684712"/>
          </a:xfrm>
        </p:spPr>
        <p:txBody>
          <a:bodyPr/>
          <a:lstStyle/>
          <a:p>
            <a:pPr eaLnBrk="1" hangingPunct="1">
              <a:lnSpc>
                <a:spcPct val="140000"/>
              </a:lnSpc>
              <a:buFont typeface="Wingdings" pitchFamily="2" charset="2"/>
              <a:buChar char="Ø"/>
            </a:pPr>
            <a:r>
              <a:rPr lang="tr-TR" altLang="tr-TR" sz="2100" b="1"/>
              <a:t>Merkezi Yönetim Konsolide Bütçesi</a:t>
            </a:r>
          </a:p>
          <a:p>
            <a:pPr lvl="4" eaLnBrk="1" hangingPunct="1">
              <a:lnSpc>
                <a:spcPct val="140000"/>
              </a:lnSpc>
              <a:buFont typeface="Wingdings" pitchFamily="2" charset="2"/>
              <a:buChar char="ü"/>
            </a:pPr>
            <a:r>
              <a:rPr lang="tr-TR" altLang="tr-TR" sz="1900" b="1"/>
              <a:t>Genel Bütçeli İdareler</a:t>
            </a:r>
          </a:p>
          <a:p>
            <a:pPr lvl="4" eaLnBrk="1" hangingPunct="1">
              <a:lnSpc>
                <a:spcPct val="140000"/>
              </a:lnSpc>
              <a:buFont typeface="Wingdings" pitchFamily="2" charset="2"/>
              <a:buChar char="ü"/>
            </a:pPr>
            <a:r>
              <a:rPr lang="tr-TR" altLang="tr-TR" sz="1900" b="1"/>
              <a:t>Özel Bütçeli İdareler (BDDK, EPDK vb)</a:t>
            </a:r>
          </a:p>
          <a:p>
            <a:pPr eaLnBrk="1" hangingPunct="1">
              <a:lnSpc>
                <a:spcPct val="140000"/>
              </a:lnSpc>
              <a:buFont typeface="Wingdings" pitchFamily="2" charset="2"/>
              <a:buChar char="Ø"/>
            </a:pPr>
            <a:r>
              <a:rPr lang="tr-TR" altLang="tr-TR" sz="2100" b="1">
                <a:solidFill>
                  <a:schemeClr val="accent2"/>
                </a:solidFill>
              </a:rPr>
              <a:t>Kamu İktisadi Teşebbüsleri</a:t>
            </a:r>
          </a:p>
          <a:p>
            <a:pPr eaLnBrk="1" hangingPunct="1">
              <a:lnSpc>
                <a:spcPct val="140000"/>
              </a:lnSpc>
              <a:buFont typeface="Wingdings" pitchFamily="2" charset="2"/>
              <a:buChar char="Ø"/>
            </a:pPr>
            <a:r>
              <a:rPr lang="tr-TR" altLang="tr-TR" sz="2100" b="1"/>
              <a:t>Mahalli İdareler</a:t>
            </a:r>
          </a:p>
          <a:p>
            <a:pPr eaLnBrk="1" hangingPunct="1">
              <a:lnSpc>
                <a:spcPct val="140000"/>
              </a:lnSpc>
              <a:buFont typeface="Wingdings" pitchFamily="2" charset="2"/>
              <a:buChar char="Ø"/>
            </a:pPr>
            <a:r>
              <a:rPr lang="tr-TR" altLang="tr-TR" sz="2100" b="1">
                <a:solidFill>
                  <a:schemeClr val="accent2"/>
                </a:solidFill>
              </a:rPr>
              <a:t>Fonlar</a:t>
            </a:r>
          </a:p>
          <a:p>
            <a:pPr eaLnBrk="1" hangingPunct="1">
              <a:lnSpc>
                <a:spcPct val="140000"/>
              </a:lnSpc>
              <a:buFont typeface="Wingdings" pitchFamily="2" charset="2"/>
              <a:buChar char="Ø"/>
            </a:pPr>
            <a:r>
              <a:rPr lang="tr-TR" altLang="tr-TR" sz="2100" b="1"/>
              <a:t>Sosyal Güvenlik Kuruluşları</a:t>
            </a:r>
          </a:p>
          <a:p>
            <a:pPr eaLnBrk="1" hangingPunct="1">
              <a:lnSpc>
                <a:spcPct val="140000"/>
              </a:lnSpc>
              <a:buFont typeface="Wingdings" pitchFamily="2" charset="2"/>
              <a:buChar char="Ø"/>
            </a:pPr>
            <a:r>
              <a:rPr lang="tr-TR" altLang="tr-TR" sz="2100" b="1">
                <a:solidFill>
                  <a:schemeClr val="accent2"/>
                </a:solidFill>
              </a:rPr>
              <a:t>Döner Sermayeler</a:t>
            </a:r>
            <a:endParaRPr lang="tr-TR" altLang="tr-TR" sz="2100">
              <a:solidFill>
                <a:schemeClr val="accent2"/>
              </a:solidFill>
            </a:endParaRPr>
          </a:p>
        </p:txBody>
      </p:sp>
      <p:sp>
        <p:nvSpPr>
          <p:cNvPr id="5125" name="Line 4">
            <a:extLst>
              <a:ext uri="{FF2B5EF4-FFF2-40B4-BE49-F238E27FC236}">
                <a16:creationId xmlns:a16="http://schemas.microsoft.com/office/drawing/2014/main" id="{78D7472E-21BE-214D-A25D-AF56C2197CBA}"/>
              </a:ext>
            </a:extLst>
          </p:cNvPr>
          <p:cNvSpPr>
            <a:spLocks noChangeShapeType="1"/>
          </p:cNvSpPr>
          <p:nvPr/>
        </p:nvSpPr>
        <p:spPr bwMode="auto">
          <a:xfrm>
            <a:off x="2078039" y="1246188"/>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6" name="Footer Placeholder 5">
            <a:extLst>
              <a:ext uri="{FF2B5EF4-FFF2-40B4-BE49-F238E27FC236}">
                <a16:creationId xmlns:a16="http://schemas.microsoft.com/office/drawing/2014/main" id="{8325F98C-E7F6-1B4F-8DAF-BF331BF3A31D}"/>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99840189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C748E98-7C68-4F45-9F4C-BCDC9FFAE807}"/>
              </a:ext>
            </a:extLst>
          </p:cNvPr>
          <p:cNvSpPr>
            <a:spLocks noGrp="1" noChangeArrowheads="1"/>
          </p:cNvSpPr>
          <p:nvPr>
            <p:ph type="title"/>
          </p:nvPr>
        </p:nvSpPr>
        <p:spPr>
          <a:xfrm>
            <a:off x="2209800" y="333375"/>
            <a:ext cx="7772400" cy="1079500"/>
          </a:xfrm>
        </p:spPr>
        <p:txBody>
          <a:bodyPr/>
          <a:lstStyle/>
          <a:p>
            <a:pPr eaLnBrk="1" hangingPunct="1"/>
            <a:r>
              <a:rPr lang="tr-TR" altLang="tr-TR" sz="3200" b="1">
                <a:latin typeface="Arial" panose="020B0604020202020204" pitchFamily="34" charset="0"/>
              </a:rPr>
              <a:t>BOR</a:t>
            </a:r>
            <a:r>
              <a:rPr lang="tr-TR" altLang="tr-TR" sz="3200" b="1"/>
              <a:t>Ç</a:t>
            </a:r>
            <a:r>
              <a:rPr lang="tr-TR" altLang="tr-TR" sz="3200" b="1">
                <a:latin typeface="Arial" panose="020B0604020202020204" pitchFamily="34" charset="0"/>
              </a:rPr>
              <a:t>LANMA POLİTİKASI İLKELERİ</a:t>
            </a:r>
            <a:br>
              <a:rPr lang="tr-TR" altLang="tr-TR" sz="3200" b="1">
                <a:latin typeface="Arial" panose="020B0604020202020204" pitchFamily="34" charset="0"/>
              </a:rPr>
            </a:br>
            <a:r>
              <a:rPr lang="tr-TR" altLang="tr-TR" sz="3200" b="1">
                <a:latin typeface="Arial" panose="020B0604020202020204" pitchFamily="34" charset="0"/>
              </a:rPr>
              <a:t>3-BASİTLİK</a:t>
            </a:r>
          </a:p>
        </p:txBody>
      </p:sp>
      <p:sp>
        <p:nvSpPr>
          <p:cNvPr id="33795" name="Rectangle 3">
            <a:extLst>
              <a:ext uri="{FF2B5EF4-FFF2-40B4-BE49-F238E27FC236}">
                <a16:creationId xmlns:a16="http://schemas.microsoft.com/office/drawing/2014/main" id="{D0DC7D32-3EC0-E741-82C7-CD8A09985F10}"/>
              </a:ext>
            </a:extLst>
          </p:cNvPr>
          <p:cNvSpPr>
            <a:spLocks noGrp="1" noChangeArrowheads="1"/>
          </p:cNvSpPr>
          <p:nvPr>
            <p:ph type="body" idx="1"/>
          </p:nvPr>
        </p:nvSpPr>
        <p:spPr>
          <a:xfrm>
            <a:off x="1939925" y="1546225"/>
            <a:ext cx="8382000" cy="4908550"/>
          </a:xfrm>
        </p:spPr>
        <p:txBody>
          <a:bodyPr/>
          <a:lstStyle/>
          <a:p>
            <a:pPr eaLnBrk="1" hangingPunct="1"/>
            <a:endParaRPr lang="tr-TR" altLang="tr-TR" sz="3400" b="1"/>
          </a:p>
          <a:p>
            <a:pPr eaLnBrk="1" hangingPunct="1"/>
            <a:r>
              <a:rPr lang="tr-TR" altLang="tr-TR" sz="2600"/>
              <a:t>BASİTLİK; </a:t>
            </a:r>
            <a:br>
              <a:rPr lang="tr-TR" altLang="tr-TR" sz="2600"/>
            </a:br>
            <a:endParaRPr lang="tr-TR" altLang="tr-TR" sz="2600"/>
          </a:p>
          <a:p>
            <a:pPr eaLnBrk="1" hangingPunct="1"/>
            <a:r>
              <a:rPr lang="tr-TR" altLang="tr-TR" sz="2600"/>
              <a:t>	-</a:t>
            </a:r>
            <a:r>
              <a:rPr lang="tr-TR" altLang="tr-TR" sz="2600">
                <a:solidFill>
                  <a:schemeClr val="accent2"/>
                </a:solidFill>
              </a:rPr>
              <a:t>BORÇLANMA PROSEDÜRÜNÜN,</a:t>
            </a:r>
            <a:br>
              <a:rPr lang="tr-TR" altLang="tr-TR" sz="2600">
                <a:solidFill>
                  <a:schemeClr val="accent2"/>
                </a:solidFill>
              </a:rPr>
            </a:br>
            <a:r>
              <a:rPr lang="tr-TR" altLang="tr-TR" sz="2600"/>
              <a:t>	-BORÇLANMA ENSTRUMANLARININ,</a:t>
            </a:r>
            <a:br>
              <a:rPr lang="tr-TR" altLang="tr-TR" sz="2600"/>
            </a:br>
            <a:r>
              <a:rPr lang="tr-TR" altLang="tr-TR" sz="2600"/>
              <a:t>	-</a:t>
            </a:r>
            <a:r>
              <a:rPr lang="tr-TR" altLang="tr-TR" sz="2600">
                <a:solidFill>
                  <a:schemeClr val="accent2"/>
                </a:solidFill>
              </a:rPr>
              <a:t>İKİNCİL PİYASA İŞLEMLERİNİN, </a:t>
            </a:r>
            <a:br>
              <a:rPr lang="tr-TR" altLang="tr-TR" sz="2600">
                <a:solidFill>
                  <a:schemeClr val="accent2"/>
                </a:solidFill>
              </a:rPr>
            </a:br>
            <a:r>
              <a:rPr lang="tr-TR" altLang="tr-TR" sz="2600"/>
              <a:t>	-İTFA İŞLEMLERİNİN </a:t>
            </a:r>
            <a:br>
              <a:rPr lang="tr-TR" altLang="tr-TR" sz="2600"/>
            </a:br>
            <a:r>
              <a:rPr lang="tr-TR" altLang="tr-TR" sz="2600"/>
              <a:t>	-</a:t>
            </a:r>
            <a:r>
              <a:rPr lang="tr-TR" altLang="tr-TR" sz="2600">
                <a:solidFill>
                  <a:schemeClr val="accent2"/>
                </a:solidFill>
              </a:rPr>
              <a:t>TAKAS İŞLEMLERİNİN</a:t>
            </a:r>
          </a:p>
          <a:p>
            <a:pPr eaLnBrk="1" hangingPunct="1"/>
            <a:endParaRPr lang="tr-TR" altLang="tr-TR" sz="2600">
              <a:solidFill>
                <a:schemeClr val="accent2"/>
              </a:solidFill>
            </a:endParaRPr>
          </a:p>
          <a:p>
            <a:pPr eaLnBrk="1" hangingPunct="1"/>
            <a:r>
              <a:rPr lang="tr-TR" altLang="tr-TR" sz="2600"/>
              <a:t>KOLAYCA GERÇEKLEŞTİRİLEBİLİR / ANLAŞILABİLİR  OLMASI İLKESİDİR.</a:t>
            </a:r>
          </a:p>
        </p:txBody>
      </p:sp>
      <p:sp>
        <p:nvSpPr>
          <p:cNvPr id="33796" name="Slide Number Placeholder 3">
            <a:extLst>
              <a:ext uri="{FF2B5EF4-FFF2-40B4-BE49-F238E27FC236}">
                <a16:creationId xmlns:a16="http://schemas.microsoft.com/office/drawing/2014/main" id="{B28944D0-F528-F246-8270-134B5CEECD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0DB13E-6ACC-BA4C-A2C9-B8CCB0DD5545}" type="slidenum">
              <a:rPr lang="tr-TR" altLang="tr-TR" sz="1200">
                <a:solidFill>
                  <a:srgbClr val="898989"/>
                </a:solidFill>
              </a:rPr>
              <a:pPr>
                <a:spcBef>
                  <a:spcPct val="0"/>
                </a:spcBef>
                <a:buFontTx/>
                <a:buNone/>
              </a:pPr>
              <a:t>30</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4FB0DAB5-9F86-1646-A433-F0C5C0393FF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6241483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B2D10340-05F5-0242-B0CA-03DB7D06DC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D07996-C772-B147-B1FC-57FA5AE96FC7}" type="slidenum">
              <a:rPr lang="en-US" altLang="tr-TR" sz="1200">
                <a:solidFill>
                  <a:srgbClr val="898989"/>
                </a:solidFill>
              </a:rPr>
              <a:pPr>
                <a:spcBef>
                  <a:spcPct val="0"/>
                </a:spcBef>
                <a:buFontTx/>
                <a:buNone/>
              </a:pPr>
              <a:t>31</a:t>
            </a:fld>
            <a:endParaRPr lang="en-US" altLang="tr-TR" sz="1200">
              <a:solidFill>
                <a:srgbClr val="898989"/>
              </a:solidFill>
            </a:endParaRPr>
          </a:p>
        </p:txBody>
      </p:sp>
      <p:sp>
        <p:nvSpPr>
          <p:cNvPr id="35843" name="Rectangle 2">
            <a:extLst>
              <a:ext uri="{FF2B5EF4-FFF2-40B4-BE49-F238E27FC236}">
                <a16:creationId xmlns:a16="http://schemas.microsoft.com/office/drawing/2014/main" id="{01BE61E4-2738-EA4D-85D6-08DBFEB66C81}"/>
              </a:ext>
            </a:extLst>
          </p:cNvPr>
          <p:cNvSpPr>
            <a:spLocks noGrp="1" noChangeArrowheads="1"/>
          </p:cNvSpPr>
          <p:nvPr>
            <p:ph type="title"/>
          </p:nvPr>
        </p:nvSpPr>
        <p:spPr/>
        <p:txBody>
          <a:bodyPr/>
          <a:lstStyle/>
          <a:p>
            <a:pPr eaLnBrk="1" hangingPunct="1"/>
            <a:r>
              <a:rPr lang="tr-TR" altLang="tr-TR" sz="2800" b="1"/>
              <a:t>BORÇ YÖNETİMİNİ KARŞI KARŞIYA</a:t>
            </a:r>
            <a:br>
              <a:rPr lang="tr-TR" altLang="tr-TR" sz="2800" b="1"/>
            </a:br>
            <a:r>
              <a:rPr lang="tr-TR" altLang="tr-TR" sz="2800" b="1"/>
              <a:t>BULUNDUĞU RİSKLER</a:t>
            </a:r>
            <a:endParaRPr lang="en-US" altLang="tr-TR" sz="2800" b="1"/>
          </a:p>
        </p:txBody>
      </p:sp>
      <p:sp>
        <p:nvSpPr>
          <p:cNvPr id="35844" name="Rectangle 3">
            <a:extLst>
              <a:ext uri="{FF2B5EF4-FFF2-40B4-BE49-F238E27FC236}">
                <a16:creationId xmlns:a16="http://schemas.microsoft.com/office/drawing/2014/main" id="{8C40459A-1172-3146-9838-E8D84045EBB7}"/>
              </a:ext>
            </a:extLst>
          </p:cNvPr>
          <p:cNvSpPr>
            <a:spLocks noGrp="1" noChangeArrowheads="1"/>
          </p:cNvSpPr>
          <p:nvPr>
            <p:ph type="body" idx="1"/>
          </p:nvPr>
        </p:nvSpPr>
        <p:spPr/>
        <p:txBody>
          <a:bodyPr/>
          <a:lstStyle/>
          <a:p>
            <a:pPr eaLnBrk="1" hangingPunct="1">
              <a:buFontTx/>
              <a:buNone/>
            </a:pPr>
            <a:endParaRPr lang="tr-TR" altLang="tr-TR"/>
          </a:p>
          <a:p>
            <a:pPr eaLnBrk="1" hangingPunct="1">
              <a:buFontTx/>
              <a:buNone/>
            </a:pPr>
            <a:endParaRPr lang="tr-TR" altLang="tr-TR"/>
          </a:p>
          <a:p>
            <a:pPr eaLnBrk="1" hangingPunct="1">
              <a:buFontTx/>
              <a:buNone/>
            </a:pPr>
            <a:endParaRPr lang="tr-TR" altLang="tr-TR"/>
          </a:p>
          <a:p>
            <a:pPr eaLnBrk="1" hangingPunct="1">
              <a:buFontTx/>
              <a:buNone/>
            </a:pPr>
            <a:r>
              <a:rPr lang="tr-TR" altLang="tr-TR" sz="1800"/>
              <a:t>PİYASA / MALİYET RİSKİ			            KARŞI TARAF RİSKİ</a:t>
            </a:r>
          </a:p>
          <a:p>
            <a:pPr eaLnBrk="1" hangingPunct="1">
              <a:buFontTx/>
              <a:buNone/>
            </a:pPr>
            <a:endParaRPr lang="tr-TR" altLang="tr-TR" sz="1800"/>
          </a:p>
          <a:p>
            <a:pPr eaLnBrk="1" hangingPunct="1">
              <a:buFontTx/>
              <a:buNone/>
            </a:pPr>
            <a:r>
              <a:rPr lang="tr-TR" altLang="tr-TR" sz="1800"/>
              <a:t>				LİKİDİTE RİSKİ</a:t>
            </a:r>
            <a:endParaRPr lang="en-US" altLang="tr-TR" sz="1800"/>
          </a:p>
        </p:txBody>
      </p:sp>
      <p:sp>
        <p:nvSpPr>
          <p:cNvPr id="35845" name="Line 5">
            <a:extLst>
              <a:ext uri="{FF2B5EF4-FFF2-40B4-BE49-F238E27FC236}">
                <a16:creationId xmlns:a16="http://schemas.microsoft.com/office/drawing/2014/main" id="{BA8781B3-4425-9443-A8DA-A7A49CDBF7C3}"/>
              </a:ext>
            </a:extLst>
          </p:cNvPr>
          <p:cNvSpPr>
            <a:spLocks noChangeShapeType="1"/>
          </p:cNvSpPr>
          <p:nvPr/>
        </p:nvSpPr>
        <p:spPr bwMode="auto">
          <a:xfrm flipH="1">
            <a:off x="3719513" y="2060575"/>
            <a:ext cx="1295400" cy="129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46" name="Line 6">
            <a:extLst>
              <a:ext uri="{FF2B5EF4-FFF2-40B4-BE49-F238E27FC236}">
                <a16:creationId xmlns:a16="http://schemas.microsoft.com/office/drawing/2014/main" id="{07D31C94-E5F0-5847-957F-95101C325722}"/>
              </a:ext>
            </a:extLst>
          </p:cNvPr>
          <p:cNvSpPr>
            <a:spLocks noChangeShapeType="1"/>
          </p:cNvSpPr>
          <p:nvPr/>
        </p:nvSpPr>
        <p:spPr bwMode="auto">
          <a:xfrm>
            <a:off x="5735638" y="2060575"/>
            <a:ext cx="0" cy="1905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47" name="Line 7">
            <a:extLst>
              <a:ext uri="{FF2B5EF4-FFF2-40B4-BE49-F238E27FC236}">
                <a16:creationId xmlns:a16="http://schemas.microsoft.com/office/drawing/2014/main" id="{5DDB89C3-944D-AF4E-865D-9997A1AC7ECC}"/>
              </a:ext>
            </a:extLst>
          </p:cNvPr>
          <p:cNvSpPr>
            <a:spLocks noChangeShapeType="1"/>
          </p:cNvSpPr>
          <p:nvPr/>
        </p:nvSpPr>
        <p:spPr bwMode="auto">
          <a:xfrm>
            <a:off x="6167438" y="2060575"/>
            <a:ext cx="175260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48" name="Line 8">
            <a:extLst>
              <a:ext uri="{FF2B5EF4-FFF2-40B4-BE49-F238E27FC236}">
                <a16:creationId xmlns:a16="http://schemas.microsoft.com/office/drawing/2014/main" id="{EE410D6F-EDE8-BD48-B36F-B86EF8BD4AA1}"/>
              </a:ext>
            </a:extLst>
          </p:cNvPr>
          <p:cNvSpPr>
            <a:spLocks noChangeShapeType="1"/>
          </p:cNvSpPr>
          <p:nvPr/>
        </p:nvSpPr>
        <p:spPr bwMode="auto">
          <a:xfrm>
            <a:off x="1752600" y="18288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Footer Placeholder 8">
            <a:extLst>
              <a:ext uri="{FF2B5EF4-FFF2-40B4-BE49-F238E27FC236}">
                <a16:creationId xmlns:a16="http://schemas.microsoft.com/office/drawing/2014/main" id="{462E2E7E-BCD3-974D-9A06-761B3BFA4377}"/>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731702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EB6ECA1-4691-C244-8F4B-53A6DB4AA499}"/>
              </a:ext>
            </a:extLst>
          </p:cNvPr>
          <p:cNvSpPr>
            <a:spLocks noGrp="1" noChangeArrowheads="1"/>
          </p:cNvSpPr>
          <p:nvPr>
            <p:ph type="title"/>
          </p:nvPr>
        </p:nvSpPr>
        <p:spPr>
          <a:xfrm>
            <a:off x="1801814" y="276226"/>
            <a:ext cx="8588375" cy="1001713"/>
          </a:xfrm>
        </p:spPr>
        <p:txBody>
          <a:bodyPr/>
          <a:lstStyle/>
          <a:p>
            <a:pPr eaLnBrk="1" hangingPunct="1"/>
            <a:r>
              <a:rPr lang="tr-TR" altLang="tr-TR" sz="2900" b="1">
                <a:latin typeface="Arial" panose="020B0604020202020204" pitchFamily="34" charset="0"/>
              </a:rPr>
              <a:t>BOR</a:t>
            </a:r>
            <a:r>
              <a:rPr lang="tr-TR" altLang="tr-TR" sz="2900" b="1"/>
              <a:t>Ç</a:t>
            </a:r>
            <a:r>
              <a:rPr lang="tr-TR" altLang="tr-TR" sz="2900" b="1">
                <a:latin typeface="Arial" panose="020B0604020202020204" pitchFamily="34" charset="0"/>
              </a:rPr>
              <a:t> Y</a:t>
            </a:r>
            <a:r>
              <a:rPr lang="tr-TR" altLang="tr-TR" sz="2900" b="1"/>
              <a:t>Ö</a:t>
            </a:r>
            <a:r>
              <a:rPr lang="tr-TR" altLang="tr-TR" sz="2900" b="1">
                <a:latin typeface="Arial" panose="020B0604020202020204" pitchFamily="34" charset="0"/>
              </a:rPr>
              <a:t>NETİMİNİN KARŞI KARŞIYA</a:t>
            </a:r>
            <a:br>
              <a:rPr lang="tr-TR" altLang="tr-TR" sz="2900" b="1">
                <a:latin typeface="Arial" panose="020B0604020202020204" pitchFamily="34" charset="0"/>
              </a:rPr>
            </a:br>
            <a:r>
              <a:rPr lang="tr-TR" altLang="tr-TR" sz="2900" b="1">
                <a:latin typeface="Arial" panose="020B0604020202020204" pitchFamily="34" charset="0"/>
              </a:rPr>
              <a:t>BULUNDUĞU RİSKLER 1</a:t>
            </a:r>
            <a:endParaRPr lang="tr-TR" altLang="tr-TR" sz="2900">
              <a:latin typeface="Arial" panose="020B0604020202020204" pitchFamily="34" charset="0"/>
            </a:endParaRPr>
          </a:p>
        </p:txBody>
      </p:sp>
      <p:sp>
        <p:nvSpPr>
          <p:cNvPr id="36867" name="Rectangle 3">
            <a:extLst>
              <a:ext uri="{FF2B5EF4-FFF2-40B4-BE49-F238E27FC236}">
                <a16:creationId xmlns:a16="http://schemas.microsoft.com/office/drawing/2014/main" id="{054682F8-8D91-6C47-A9B3-4B5E87716FC5}"/>
              </a:ext>
            </a:extLst>
          </p:cNvPr>
          <p:cNvSpPr>
            <a:spLocks noGrp="1" noChangeArrowheads="1"/>
          </p:cNvSpPr>
          <p:nvPr>
            <p:ph type="body" idx="1"/>
          </p:nvPr>
        </p:nvSpPr>
        <p:spPr>
          <a:xfrm>
            <a:off x="2216151" y="1612900"/>
            <a:ext cx="7904163" cy="4908550"/>
          </a:xfrm>
        </p:spPr>
        <p:txBody>
          <a:bodyPr/>
          <a:lstStyle/>
          <a:p>
            <a:pPr eaLnBrk="1" hangingPunct="1"/>
            <a:r>
              <a:rPr lang="tr-TR" altLang="tr-TR" sz="2100" b="1">
                <a:solidFill>
                  <a:schemeClr val="accent2"/>
                </a:solidFill>
              </a:rPr>
              <a:t>PİYASA/MALİYET RİSKİ:</a:t>
            </a:r>
          </a:p>
          <a:p>
            <a:pPr eaLnBrk="1" hangingPunct="1">
              <a:buFont typeface="Wingdings" pitchFamily="2" charset="2"/>
              <a:buChar char="Ø"/>
            </a:pPr>
            <a:r>
              <a:rPr lang="tr-TR" altLang="tr-TR" sz="2100"/>
              <a:t>Döviz kuru, faiz oranları gibi piyasa göstergelerinde ortaya çıkabilecek değişimlerin Devlet borçlanma maliyetlerini artırma tehlikesi olarak tanımlanabilir.</a:t>
            </a:r>
          </a:p>
          <a:p>
            <a:pPr eaLnBrk="1" hangingPunct="1">
              <a:buFont typeface="Wingdings" pitchFamily="2" charset="2"/>
              <a:buChar char="Ø"/>
            </a:pPr>
            <a:endParaRPr lang="tr-TR" altLang="tr-TR" sz="2100"/>
          </a:p>
          <a:p>
            <a:pPr eaLnBrk="1" hangingPunct="1">
              <a:buFont typeface="Wingdings" pitchFamily="2" charset="2"/>
              <a:buChar char="Ø"/>
            </a:pPr>
            <a:r>
              <a:rPr lang="tr-TR" altLang="tr-TR" sz="2100">
                <a:solidFill>
                  <a:schemeClr val="accent2"/>
                </a:solidFill>
              </a:rPr>
              <a:t>Devletin borç ödemeleri, borç stoku içinde döviz cinsi veya dövize endeksli borçlanma araçları bulunması durumunda, döviz kurlarının dalgalanmasına duyarlı hale gelecektir.</a:t>
            </a:r>
          </a:p>
          <a:p>
            <a:pPr eaLnBrk="1" hangingPunct="1">
              <a:buFont typeface="Wingdings" pitchFamily="2" charset="2"/>
              <a:buChar char="Ø"/>
            </a:pPr>
            <a:endParaRPr lang="tr-TR" altLang="tr-TR" sz="2100">
              <a:solidFill>
                <a:schemeClr val="accent2"/>
              </a:solidFill>
            </a:endParaRPr>
          </a:p>
          <a:p>
            <a:pPr eaLnBrk="1" hangingPunct="1">
              <a:buFont typeface="Wingdings" pitchFamily="2" charset="2"/>
              <a:buChar char="Ø"/>
            </a:pPr>
            <a:r>
              <a:rPr lang="tr-TR" altLang="tr-TR" sz="2100"/>
              <a:t>Aynı şekilde, borç ödemeleri, borç stoku içinde değişken faizli borçların bulunması durumunda, faiz oranlarındaki dalgalanmalara duyarlı hale gelecektir.</a:t>
            </a:r>
          </a:p>
        </p:txBody>
      </p:sp>
      <p:sp>
        <p:nvSpPr>
          <p:cNvPr id="36868" name="Slide Number Placeholder 3">
            <a:extLst>
              <a:ext uri="{FF2B5EF4-FFF2-40B4-BE49-F238E27FC236}">
                <a16:creationId xmlns:a16="http://schemas.microsoft.com/office/drawing/2014/main" id="{ED7E0B02-DB97-B248-9405-AC02FFC16B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1D33FE-56D9-2347-A514-CFF2C803875F}" type="slidenum">
              <a:rPr lang="tr-TR" altLang="tr-TR" sz="1200">
                <a:solidFill>
                  <a:srgbClr val="898989"/>
                </a:solidFill>
              </a:rPr>
              <a:pPr>
                <a:spcBef>
                  <a:spcPct val="0"/>
                </a:spcBef>
                <a:buFontTx/>
                <a:buNone/>
              </a:pPr>
              <a:t>32</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79A61D02-EAF1-4743-BE24-8BB9BA2A56BE}"/>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0698458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8B9261-6D88-694C-A8D0-FD8DA7F949E7}"/>
              </a:ext>
            </a:extLst>
          </p:cNvPr>
          <p:cNvSpPr>
            <a:spLocks noGrp="1" noChangeArrowheads="1"/>
          </p:cNvSpPr>
          <p:nvPr>
            <p:ph type="title"/>
          </p:nvPr>
        </p:nvSpPr>
        <p:spPr>
          <a:xfrm>
            <a:off x="1801814" y="276226"/>
            <a:ext cx="8588375" cy="1001713"/>
          </a:xfrm>
        </p:spPr>
        <p:txBody>
          <a:bodyPr/>
          <a:lstStyle/>
          <a:p>
            <a:pPr eaLnBrk="1" hangingPunct="1"/>
            <a:r>
              <a:rPr lang="tr-TR" altLang="tr-TR" sz="2900" b="1">
                <a:latin typeface="Arial" panose="020B0604020202020204" pitchFamily="34" charset="0"/>
              </a:rPr>
              <a:t>BOR</a:t>
            </a:r>
            <a:r>
              <a:rPr lang="tr-TR" altLang="tr-TR" sz="2900" b="1"/>
              <a:t>Ç</a:t>
            </a:r>
            <a:r>
              <a:rPr lang="tr-TR" altLang="tr-TR" sz="2900" b="1">
                <a:latin typeface="Arial" panose="020B0604020202020204" pitchFamily="34" charset="0"/>
              </a:rPr>
              <a:t> Y</a:t>
            </a:r>
            <a:r>
              <a:rPr lang="tr-TR" altLang="tr-TR" sz="2900" b="1"/>
              <a:t>Ö</a:t>
            </a:r>
            <a:r>
              <a:rPr lang="tr-TR" altLang="tr-TR" sz="2900" b="1">
                <a:latin typeface="Arial" panose="020B0604020202020204" pitchFamily="34" charset="0"/>
              </a:rPr>
              <a:t>NETİMİNİN KARŞI KARŞIYA</a:t>
            </a:r>
            <a:br>
              <a:rPr lang="tr-TR" altLang="tr-TR" sz="2900" b="1">
                <a:latin typeface="Arial" panose="020B0604020202020204" pitchFamily="34" charset="0"/>
              </a:rPr>
            </a:br>
            <a:r>
              <a:rPr lang="tr-TR" altLang="tr-TR" sz="2900" b="1">
                <a:latin typeface="Arial" panose="020B0604020202020204" pitchFamily="34" charset="0"/>
              </a:rPr>
              <a:t>BULUNDUĞU RİSKLER 2</a:t>
            </a:r>
            <a:endParaRPr lang="tr-TR" altLang="tr-TR" sz="2900">
              <a:latin typeface="Arial" panose="020B0604020202020204" pitchFamily="34" charset="0"/>
            </a:endParaRPr>
          </a:p>
        </p:txBody>
      </p:sp>
      <p:sp>
        <p:nvSpPr>
          <p:cNvPr id="37891" name="Rectangle 3">
            <a:extLst>
              <a:ext uri="{FF2B5EF4-FFF2-40B4-BE49-F238E27FC236}">
                <a16:creationId xmlns:a16="http://schemas.microsoft.com/office/drawing/2014/main" id="{DC908B5E-52EE-AF48-A33E-A2F89CD1FC21}"/>
              </a:ext>
            </a:extLst>
          </p:cNvPr>
          <p:cNvSpPr>
            <a:spLocks noGrp="1" noChangeArrowheads="1"/>
          </p:cNvSpPr>
          <p:nvPr>
            <p:ph type="body" idx="1"/>
          </p:nvPr>
        </p:nvSpPr>
        <p:spPr>
          <a:xfrm>
            <a:off x="2078039" y="1546225"/>
            <a:ext cx="8243887" cy="4908550"/>
          </a:xfrm>
        </p:spPr>
        <p:txBody>
          <a:bodyPr/>
          <a:lstStyle/>
          <a:p>
            <a:pPr eaLnBrk="1" hangingPunct="1"/>
            <a:r>
              <a:rPr lang="tr-TR" altLang="tr-TR" sz="2000" b="1">
                <a:solidFill>
                  <a:schemeClr val="accent2"/>
                </a:solidFill>
              </a:rPr>
              <a:t>LİKİDİTE (FONLAMA/ROLL-OVER) RİSKİ:</a:t>
            </a:r>
          </a:p>
          <a:p>
            <a:pPr eaLnBrk="1" hangingPunct="1">
              <a:buFont typeface="Wingdings" pitchFamily="2" charset="2"/>
              <a:buChar char="Ø"/>
            </a:pPr>
            <a:r>
              <a:rPr lang="tr-TR" altLang="tr-TR" sz="2000"/>
              <a:t>Likidite, fonlama veya borçların çevrilememesi (roll-over) riski olarakta adlandırılmakta olup, itfa anında borç yönetiminin gerekli nakde veya fonlama imkanına sahip olmaması tehlikesini ifade eder.</a:t>
            </a:r>
          </a:p>
          <a:p>
            <a:pPr eaLnBrk="1" hangingPunct="1">
              <a:buFont typeface="Wingdings" pitchFamily="2" charset="2"/>
              <a:buChar char="Ø"/>
            </a:pPr>
            <a:endParaRPr lang="tr-TR" altLang="tr-TR" sz="2000"/>
          </a:p>
          <a:p>
            <a:pPr eaLnBrk="1" hangingPunct="1">
              <a:buFont typeface="Wingdings" pitchFamily="2" charset="2"/>
              <a:buChar char="Ø"/>
            </a:pPr>
            <a:r>
              <a:rPr lang="tr-TR" altLang="tr-TR" sz="2000">
                <a:solidFill>
                  <a:schemeClr val="accent2"/>
                </a:solidFill>
              </a:rPr>
              <a:t>Borcun vadesi kısaldıkça Hazine borcunu fonlama riski ile karşı karşıya kalmaktadır</a:t>
            </a:r>
            <a:r>
              <a:rPr lang="tr-TR" altLang="tr-TR" sz="2000"/>
              <a:t>.</a:t>
            </a:r>
          </a:p>
          <a:p>
            <a:pPr eaLnBrk="1" hangingPunct="1">
              <a:buFont typeface="Wingdings" pitchFamily="2" charset="2"/>
              <a:buChar char="Ø"/>
            </a:pPr>
            <a:endParaRPr lang="tr-TR" altLang="tr-TR" sz="2000"/>
          </a:p>
          <a:p>
            <a:pPr eaLnBrk="1" hangingPunct="1">
              <a:buFont typeface="Wingdings" pitchFamily="2" charset="2"/>
              <a:buChar char="Ø"/>
            </a:pPr>
            <a:r>
              <a:rPr lang="tr-TR" altLang="tr-TR" sz="2000"/>
              <a:t>Borçlanmalarda belli bir vadeye yoğunlaşılması durumunda, itfa tarihinde Hazine’nin likidite riski artmaktadır.</a:t>
            </a:r>
          </a:p>
          <a:p>
            <a:pPr eaLnBrk="1" hangingPunct="1">
              <a:buFont typeface="Wingdings" pitchFamily="2" charset="2"/>
              <a:buChar char="Ø"/>
            </a:pPr>
            <a:endParaRPr lang="tr-TR" altLang="tr-TR" sz="2000"/>
          </a:p>
          <a:p>
            <a:pPr eaLnBrk="1" hangingPunct="1">
              <a:buFont typeface="Wingdings" pitchFamily="2" charset="2"/>
              <a:buChar char="Ø"/>
            </a:pPr>
            <a:r>
              <a:rPr lang="tr-TR" altLang="tr-TR" sz="2000">
                <a:solidFill>
                  <a:schemeClr val="accent2"/>
                </a:solidFill>
              </a:rPr>
              <a:t>Diğer risklerde olduğu gibi bu riskin artması da piyasanın daha fazla faiz talep etmesi şeklinde kendini gösterir.</a:t>
            </a:r>
          </a:p>
        </p:txBody>
      </p:sp>
      <p:sp>
        <p:nvSpPr>
          <p:cNvPr id="37892" name="Line 4">
            <a:extLst>
              <a:ext uri="{FF2B5EF4-FFF2-40B4-BE49-F238E27FC236}">
                <a16:creationId xmlns:a16="http://schemas.microsoft.com/office/drawing/2014/main" id="{1E747ABD-25AA-644C-8A72-099A8B596F99}"/>
              </a:ext>
            </a:extLst>
          </p:cNvPr>
          <p:cNvSpPr>
            <a:spLocks noChangeShapeType="1"/>
          </p:cNvSpPr>
          <p:nvPr/>
        </p:nvSpPr>
        <p:spPr bwMode="auto">
          <a:xfrm>
            <a:off x="2078039" y="1209675"/>
            <a:ext cx="80359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37893" name="Slide Number Placeholder 4">
            <a:extLst>
              <a:ext uri="{FF2B5EF4-FFF2-40B4-BE49-F238E27FC236}">
                <a16:creationId xmlns:a16="http://schemas.microsoft.com/office/drawing/2014/main" id="{4AB816D3-26FC-114E-B0A6-047FE241F8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B5A890-2A77-874F-99F6-4CDA8D7A9677}" type="slidenum">
              <a:rPr lang="tr-TR" altLang="tr-TR" sz="1200">
                <a:solidFill>
                  <a:srgbClr val="898989"/>
                </a:solidFill>
              </a:rPr>
              <a:pPr>
                <a:spcBef>
                  <a:spcPct val="0"/>
                </a:spcBef>
                <a:buFontTx/>
                <a:buNone/>
              </a:pPr>
              <a:t>33</a:t>
            </a:fld>
            <a:endParaRPr lang="tr-TR" altLang="tr-TR" sz="1200">
              <a:solidFill>
                <a:srgbClr val="898989"/>
              </a:solidFill>
            </a:endParaRPr>
          </a:p>
        </p:txBody>
      </p:sp>
      <p:sp>
        <p:nvSpPr>
          <p:cNvPr id="6" name="Footer Placeholder 5">
            <a:extLst>
              <a:ext uri="{FF2B5EF4-FFF2-40B4-BE49-F238E27FC236}">
                <a16:creationId xmlns:a16="http://schemas.microsoft.com/office/drawing/2014/main" id="{3734EB8D-051A-334B-BE46-6148A6368BB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2321746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E6C50A41-B11F-6E40-BED1-4F0502B49F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33CEB7-29FC-6C45-80FE-219DAC9E178D}" type="slidenum">
              <a:rPr lang="en-US" altLang="tr-TR" sz="1200">
                <a:solidFill>
                  <a:srgbClr val="898989"/>
                </a:solidFill>
              </a:rPr>
              <a:pPr>
                <a:spcBef>
                  <a:spcPct val="0"/>
                </a:spcBef>
                <a:buFontTx/>
                <a:buNone/>
              </a:pPr>
              <a:t>34</a:t>
            </a:fld>
            <a:endParaRPr lang="en-US" altLang="tr-TR" sz="1200">
              <a:solidFill>
                <a:srgbClr val="898989"/>
              </a:solidFill>
            </a:endParaRPr>
          </a:p>
        </p:txBody>
      </p:sp>
      <p:sp>
        <p:nvSpPr>
          <p:cNvPr id="38915" name="Rectangle 2">
            <a:extLst>
              <a:ext uri="{FF2B5EF4-FFF2-40B4-BE49-F238E27FC236}">
                <a16:creationId xmlns:a16="http://schemas.microsoft.com/office/drawing/2014/main" id="{F5559302-0D0B-934E-8559-F43B36C340A7}"/>
              </a:ext>
            </a:extLst>
          </p:cNvPr>
          <p:cNvSpPr>
            <a:spLocks noGrp="1" noChangeArrowheads="1"/>
          </p:cNvSpPr>
          <p:nvPr>
            <p:ph type="title"/>
          </p:nvPr>
        </p:nvSpPr>
        <p:spPr/>
        <p:txBody>
          <a:bodyPr/>
          <a:lstStyle/>
          <a:p>
            <a:pPr eaLnBrk="1" hangingPunct="1"/>
            <a:r>
              <a:rPr lang="tr-TR" altLang="tr-TR" sz="2800" b="1"/>
              <a:t>BORÇ YÖNETİMİNİN KARŞI KARŞIYA BULUNDUĞU RİSKLER 3</a:t>
            </a:r>
            <a:endParaRPr lang="en-US" altLang="tr-TR" sz="2800" b="1"/>
          </a:p>
        </p:txBody>
      </p:sp>
      <p:sp>
        <p:nvSpPr>
          <p:cNvPr id="38916" name="Rectangle 3">
            <a:extLst>
              <a:ext uri="{FF2B5EF4-FFF2-40B4-BE49-F238E27FC236}">
                <a16:creationId xmlns:a16="http://schemas.microsoft.com/office/drawing/2014/main" id="{A5F10F1D-5730-6445-BFA5-9E77191B2D22}"/>
              </a:ext>
            </a:extLst>
          </p:cNvPr>
          <p:cNvSpPr>
            <a:spLocks noGrp="1" noChangeArrowheads="1"/>
          </p:cNvSpPr>
          <p:nvPr>
            <p:ph type="body" idx="1"/>
          </p:nvPr>
        </p:nvSpPr>
        <p:spPr/>
        <p:txBody>
          <a:bodyPr/>
          <a:lstStyle/>
          <a:p>
            <a:pPr eaLnBrk="1" hangingPunct="1">
              <a:buFontTx/>
              <a:buNone/>
            </a:pPr>
            <a:r>
              <a:rPr lang="tr-TR" altLang="tr-TR" sz="1800" b="1"/>
              <a:t>KARŞI TARAF (KREDİ) RİSKİ:</a:t>
            </a:r>
          </a:p>
          <a:p>
            <a:pPr eaLnBrk="1" hangingPunct="1">
              <a:buSzPct val="70000"/>
              <a:buFont typeface="Wingdings" pitchFamily="2" charset="2"/>
              <a:buChar char="Ø"/>
            </a:pPr>
            <a:r>
              <a:rPr lang="tr-TR" altLang="tr-TR" sz="1800"/>
              <a:t>Kredi riski olarak da adlandırılan “karşı taraf riski” finans literatüründe herhangi bir finansal anlaşmaya girmiş taraflardan birinin sözleşmeden doğan yükümlülüklerini yerine getirmemesi riskini belirtmektedir.</a:t>
            </a:r>
          </a:p>
          <a:p>
            <a:pPr eaLnBrk="1" hangingPunct="1">
              <a:buSzPct val="70000"/>
              <a:buFont typeface="Wingdings" pitchFamily="2" charset="2"/>
              <a:buChar char="Ø"/>
            </a:pPr>
            <a:endParaRPr lang="tr-TR" altLang="tr-TR" sz="1800"/>
          </a:p>
          <a:p>
            <a:pPr eaLnBrk="1" hangingPunct="1">
              <a:buSzPct val="70000"/>
              <a:buFont typeface="Wingdings" pitchFamily="2" charset="2"/>
              <a:buChar char="Ø"/>
            </a:pPr>
            <a:r>
              <a:rPr lang="tr-TR" altLang="tr-TR" sz="1800"/>
              <a:t>Söz konusu risk özellikle finansal piyasalarda faiz oranı, kur takası (swap) anlaşmalarına giren devlet borç yöneticileri açısından önem taşımaktadır.</a:t>
            </a:r>
          </a:p>
          <a:p>
            <a:pPr eaLnBrk="1" hangingPunct="1">
              <a:buSzPct val="70000"/>
              <a:buFont typeface="Wingdings" pitchFamily="2" charset="2"/>
              <a:buChar char="Ø"/>
            </a:pPr>
            <a:endParaRPr lang="tr-TR" altLang="tr-TR" sz="1800"/>
          </a:p>
          <a:p>
            <a:pPr eaLnBrk="1" hangingPunct="1">
              <a:buSzPct val="70000"/>
              <a:buFont typeface="Wingdings" pitchFamily="2" charset="2"/>
              <a:buChar char="Ø"/>
            </a:pPr>
            <a:r>
              <a:rPr lang="tr-TR" altLang="tr-TR" sz="1800"/>
              <a:t>Borçlanma ihalelerinde de, teklifleri kabul edilen yatırımcıların ihale sonrasında gerekli nakdi getirmemeleri riski bulunmaktadır.</a:t>
            </a:r>
            <a:endParaRPr lang="en-US" altLang="tr-TR" sz="1800"/>
          </a:p>
        </p:txBody>
      </p:sp>
      <p:sp>
        <p:nvSpPr>
          <p:cNvPr id="6" name="Footer Placeholder 5">
            <a:extLst>
              <a:ext uri="{FF2B5EF4-FFF2-40B4-BE49-F238E27FC236}">
                <a16:creationId xmlns:a16="http://schemas.microsoft.com/office/drawing/2014/main" id="{B9279BB7-16A5-B340-9CEE-1FA879E99C7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48341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F31EE378-7D33-7648-BE36-0A13F8CE06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A772B-8D6C-9441-8ADE-B47E0330639E}" type="slidenum">
              <a:rPr lang="en-US" altLang="tr-TR" sz="1200">
                <a:solidFill>
                  <a:srgbClr val="898989"/>
                </a:solidFill>
              </a:rPr>
              <a:pPr>
                <a:spcBef>
                  <a:spcPct val="0"/>
                </a:spcBef>
                <a:buFontTx/>
                <a:buNone/>
              </a:pPr>
              <a:t>35</a:t>
            </a:fld>
            <a:endParaRPr lang="en-US" altLang="tr-TR" sz="1200">
              <a:solidFill>
                <a:srgbClr val="898989"/>
              </a:solidFill>
            </a:endParaRPr>
          </a:p>
        </p:txBody>
      </p:sp>
      <p:sp>
        <p:nvSpPr>
          <p:cNvPr id="39939" name="Rectangle 2">
            <a:extLst>
              <a:ext uri="{FF2B5EF4-FFF2-40B4-BE49-F238E27FC236}">
                <a16:creationId xmlns:a16="http://schemas.microsoft.com/office/drawing/2014/main" id="{96E01B99-01BE-334C-B489-6CBDCC839FE4}"/>
              </a:ext>
            </a:extLst>
          </p:cNvPr>
          <p:cNvSpPr>
            <a:spLocks noGrp="1" noChangeArrowheads="1"/>
          </p:cNvSpPr>
          <p:nvPr>
            <p:ph type="title"/>
          </p:nvPr>
        </p:nvSpPr>
        <p:spPr/>
        <p:txBody>
          <a:bodyPr/>
          <a:lstStyle/>
          <a:p>
            <a:pPr eaLnBrk="1" hangingPunct="1"/>
            <a:r>
              <a:rPr lang="tr-TR" altLang="tr-TR" sz="2800" b="1"/>
              <a:t>BORÇ YÖNETİMİNİN KISITLARI</a:t>
            </a:r>
            <a:endParaRPr lang="en-US" altLang="tr-TR" sz="2800" b="1"/>
          </a:p>
        </p:txBody>
      </p:sp>
      <p:sp>
        <p:nvSpPr>
          <p:cNvPr id="39940" name="Rectangle 3">
            <a:extLst>
              <a:ext uri="{FF2B5EF4-FFF2-40B4-BE49-F238E27FC236}">
                <a16:creationId xmlns:a16="http://schemas.microsoft.com/office/drawing/2014/main" id="{DAF20D37-7BAD-7C48-910E-989AFC294B76}"/>
              </a:ext>
            </a:extLst>
          </p:cNvPr>
          <p:cNvSpPr>
            <a:spLocks noGrp="1" noChangeArrowheads="1"/>
          </p:cNvSpPr>
          <p:nvPr>
            <p:ph type="body" idx="1"/>
          </p:nvPr>
        </p:nvSpPr>
        <p:spPr/>
        <p:txBody>
          <a:bodyPr/>
          <a:lstStyle/>
          <a:p>
            <a:pPr eaLnBrk="1" hangingPunct="1">
              <a:buFontTx/>
              <a:buNone/>
            </a:pPr>
            <a:endParaRPr lang="tr-TR" altLang="tr-TR" sz="1800"/>
          </a:p>
          <a:p>
            <a:pPr eaLnBrk="1" hangingPunct="1">
              <a:buFontTx/>
              <a:buNone/>
            </a:pPr>
            <a:endParaRPr lang="tr-TR" altLang="tr-TR" sz="1800"/>
          </a:p>
          <a:p>
            <a:pPr eaLnBrk="1" hangingPunct="1">
              <a:buFontTx/>
              <a:buNone/>
            </a:pPr>
            <a:endParaRPr lang="tr-TR" altLang="tr-TR" sz="1800"/>
          </a:p>
          <a:p>
            <a:pPr eaLnBrk="1" hangingPunct="1">
              <a:buFontTx/>
              <a:buNone/>
            </a:pPr>
            <a:endParaRPr lang="tr-TR" altLang="tr-TR" sz="1800"/>
          </a:p>
          <a:p>
            <a:pPr eaLnBrk="1" hangingPunct="1">
              <a:buFontTx/>
              <a:buNone/>
            </a:pPr>
            <a:r>
              <a:rPr lang="tr-TR" altLang="tr-TR" sz="1800" b="1"/>
              <a:t>YASAL KISIT</a:t>
            </a:r>
          </a:p>
          <a:p>
            <a:pPr eaLnBrk="1" hangingPunct="1">
              <a:buFontTx/>
              <a:buNone/>
            </a:pPr>
            <a:r>
              <a:rPr lang="tr-TR" altLang="tr-TR" sz="1800"/>
              <a:t>				</a:t>
            </a:r>
          </a:p>
          <a:p>
            <a:pPr eaLnBrk="1" hangingPunct="1">
              <a:buFontTx/>
              <a:buNone/>
            </a:pPr>
            <a:r>
              <a:rPr lang="tr-TR" altLang="tr-TR" sz="1800"/>
              <a:t>					</a:t>
            </a:r>
            <a:r>
              <a:rPr lang="tr-TR" altLang="tr-TR" sz="1800" b="1"/>
              <a:t>BÜTÇE KISITI</a:t>
            </a:r>
          </a:p>
          <a:p>
            <a:pPr eaLnBrk="1" hangingPunct="1">
              <a:buFontTx/>
              <a:buNone/>
            </a:pPr>
            <a:endParaRPr lang="tr-TR" altLang="tr-TR" sz="1800"/>
          </a:p>
          <a:p>
            <a:pPr eaLnBrk="1" hangingPunct="1">
              <a:buFontTx/>
              <a:buNone/>
            </a:pPr>
            <a:r>
              <a:rPr lang="tr-TR" altLang="tr-TR" sz="1800" b="1"/>
              <a:t>KREDİBİLİTE KISITI</a:t>
            </a:r>
          </a:p>
          <a:p>
            <a:pPr eaLnBrk="1" hangingPunct="1">
              <a:buFontTx/>
              <a:buNone/>
            </a:pPr>
            <a:endParaRPr lang="tr-TR" altLang="tr-TR" sz="1800"/>
          </a:p>
          <a:p>
            <a:pPr eaLnBrk="1" hangingPunct="1">
              <a:buFontTx/>
              <a:buNone/>
            </a:pPr>
            <a:r>
              <a:rPr lang="tr-TR" altLang="tr-TR" sz="1800"/>
              <a:t>						</a:t>
            </a:r>
            <a:r>
              <a:rPr lang="tr-TR" altLang="tr-TR" sz="1800" b="1"/>
              <a:t>DİĞER KISITLAR</a:t>
            </a:r>
            <a:endParaRPr lang="en-US" altLang="tr-TR" sz="1800" b="1"/>
          </a:p>
        </p:txBody>
      </p:sp>
      <p:sp>
        <p:nvSpPr>
          <p:cNvPr id="39941" name="Line 4">
            <a:extLst>
              <a:ext uri="{FF2B5EF4-FFF2-40B4-BE49-F238E27FC236}">
                <a16:creationId xmlns:a16="http://schemas.microsoft.com/office/drawing/2014/main" id="{4BE1DECB-7B3B-3D49-8BA9-7A5975A31D9B}"/>
              </a:ext>
            </a:extLst>
          </p:cNvPr>
          <p:cNvSpPr>
            <a:spLocks noChangeShapeType="1"/>
          </p:cNvSpPr>
          <p:nvPr/>
        </p:nvSpPr>
        <p:spPr bwMode="auto">
          <a:xfrm flipH="1">
            <a:off x="3143250" y="1916113"/>
            <a:ext cx="60960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2" name="Line 5">
            <a:extLst>
              <a:ext uri="{FF2B5EF4-FFF2-40B4-BE49-F238E27FC236}">
                <a16:creationId xmlns:a16="http://schemas.microsoft.com/office/drawing/2014/main" id="{41D6D727-A88F-6C4B-BC2A-2669729982CD}"/>
              </a:ext>
            </a:extLst>
          </p:cNvPr>
          <p:cNvSpPr>
            <a:spLocks noChangeShapeType="1"/>
          </p:cNvSpPr>
          <p:nvPr/>
        </p:nvSpPr>
        <p:spPr bwMode="auto">
          <a:xfrm flipH="1">
            <a:off x="4151313" y="1989138"/>
            <a:ext cx="1371600" cy="213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3" name="Line 6">
            <a:extLst>
              <a:ext uri="{FF2B5EF4-FFF2-40B4-BE49-F238E27FC236}">
                <a16:creationId xmlns:a16="http://schemas.microsoft.com/office/drawing/2014/main" id="{1D339699-588F-EC4B-AF64-1383B63B0510}"/>
              </a:ext>
            </a:extLst>
          </p:cNvPr>
          <p:cNvSpPr>
            <a:spLocks noChangeShapeType="1"/>
          </p:cNvSpPr>
          <p:nvPr/>
        </p:nvSpPr>
        <p:spPr bwMode="auto">
          <a:xfrm flipH="1">
            <a:off x="6816725" y="1989138"/>
            <a:ext cx="685800" cy="1524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4" name="Line 7">
            <a:extLst>
              <a:ext uri="{FF2B5EF4-FFF2-40B4-BE49-F238E27FC236}">
                <a16:creationId xmlns:a16="http://schemas.microsoft.com/office/drawing/2014/main" id="{800FC9E8-DFE8-1D4E-8732-9C704259A72C}"/>
              </a:ext>
            </a:extLst>
          </p:cNvPr>
          <p:cNvSpPr>
            <a:spLocks noChangeShapeType="1"/>
          </p:cNvSpPr>
          <p:nvPr/>
        </p:nvSpPr>
        <p:spPr bwMode="auto">
          <a:xfrm flipH="1">
            <a:off x="7967663" y="1989138"/>
            <a:ext cx="1143000" cy="2819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9945" name="Line 8">
            <a:extLst>
              <a:ext uri="{FF2B5EF4-FFF2-40B4-BE49-F238E27FC236}">
                <a16:creationId xmlns:a16="http://schemas.microsoft.com/office/drawing/2014/main" id="{61F8BB66-828B-5E43-A629-06DA2721A931}"/>
              </a:ext>
            </a:extLst>
          </p:cNvPr>
          <p:cNvSpPr>
            <a:spLocks noChangeShapeType="1"/>
          </p:cNvSpPr>
          <p:nvPr/>
        </p:nvSpPr>
        <p:spPr bwMode="auto">
          <a:xfrm>
            <a:off x="1828800" y="1676400"/>
            <a:ext cx="853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Footer Placeholder 9">
            <a:extLst>
              <a:ext uri="{FF2B5EF4-FFF2-40B4-BE49-F238E27FC236}">
                <a16:creationId xmlns:a16="http://schemas.microsoft.com/office/drawing/2014/main" id="{1759EF1E-1AA1-674B-8E29-6C746C4C9C69}"/>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60960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5951C01D-2BBD-4442-B656-CFC109DE65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3A49E1-9785-6A41-9B57-2617518BC382}" type="slidenum">
              <a:rPr lang="en-US" altLang="tr-TR" sz="1200">
                <a:solidFill>
                  <a:srgbClr val="898989"/>
                </a:solidFill>
              </a:rPr>
              <a:pPr>
                <a:spcBef>
                  <a:spcPct val="0"/>
                </a:spcBef>
                <a:buFontTx/>
                <a:buNone/>
              </a:pPr>
              <a:t>36</a:t>
            </a:fld>
            <a:endParaRPr lang="en-US" altLang="tr-TR" sz="1200">
              <a:solidFill>
                <a:srgbClr val="898989"/>
              </a:solidFill>
            </a:endParaRPr>
          </a:p>
        </p:txBody>
      </p:sp>
      <p:sp>
        <p:nvSpPr>
          <p:cNvPr id="40963" name="Rectangle 2">
            <a:extLst>
              <a:ext uri="{FF2B5EF4-FFF2-40B4-BE49-F238E27FC236}">
                <a16:creationId xmlns:a16="http://schemas.microsoft.com/office/drawing/2014/main" id="{1B643865-ACC4-BA43-A16A-34A7B3043484}"/>
              </a:ext>
            </a:extLst>
          </p:cNvPr>
          <p:cNvSpPr>
            <a:spLocks noGrp="1" noChangeArrowheads="1"/>
          </p:cNvSpPr>
          <p:nvPr>
            <p:ph type="title"/>
          </p:nvPr>
        </p:nvSpPr>
        <p:spPr/>
        <p:txBody>
          <a:bodyPr/>
          <a:lstStyle/>
          <a:p>
            <a:pPr eaLnBrk="1" hangingPunct="1"/>
            <a:r>
              <a:rPr lang="tr-TR" altLang="tr-TR" sz="2800" b="1"/>
              <a:t>BORÇ YÖNETİMİNİN KISITLARI</a:t>
            </a:r>
            <a:br>
              <a:rPr lang="tr-TR" altLang="tr-TR" sz="2800" b="1"/>
            </a:br>
            <a:r>
              <a:rPr lang="tr-TR" altLang="tr-TR" sz="2800" b="1"/>
              <a:t>1- YASAL KISIT</a:t>
            </a:r>
            <a:endParaRPr lang="en-US" altLang="tr-TR" sz="2800" b="1"/>
          </a:p>
        </p:txBody>
      </p:sp>
      <p:sp>
        <p:nvSpPr>
          <p:cNvPr id="40964" name="Rectangle 3">
            <a:extLst>
              <a:ext uri="{FF2B5EF4-FFF2-40B4-BE49-F238E27FC236}">
                <a16:creationId xmlns:a16="http://schemas.microsoft.com/office/drawing/2014/main" id="{F41BC37D-3916-6241-A6AA-7DE0E53DD04B}"/>
              </a:ext>
            </a:extLst>
          </p:cNvPr>
          <p:cNvSpPr>
            <a:spLocks noGrp="1" noChangeArrowheads="1"/>
          </p:cNvSpPr>
          <p:nvPr>
            <p:ph type="body" idx="1"/>
          </p:nvPr>
        </p:nvSpPr>
        <p:spPr/>
        <p:txBody>
          <a:bodyPr/>
          <a:lstStyle/>
          <a:p>
            <a:pPr eaLnBrk="1" hangingPunct="1">
              <a:buFontTx/>
              <a:buNone/>
            </a:pPr>
            <a:r>
              <a:rPr lang="tr-TR" altLang="tr-TR" sz="2400"/>
              <a:t>    </a:t>
            </a:r>
          </a:p>
          <a:p>
            <a:pPr eaLnBrk="1" hangingPunct="1">
              <a:buFontTx/>
              <a:buNone/>
            </a:pPr>
            <a:endParaRPr lang="tr-TR" altLang="tr-TR" sz="2400"/>
          </a:p>
          <a:p>
            <a:pPr eaLnBrk="1" hangingPunct="1">
              <a:buFontTx/>
              <a:buNone/>
            </a:pPr>
            <a:r>
              <a:rPr lang="tr-TR" altLang="tr-TR" sz="2400"/>
              <a:t>    YENİ BORÇLANMA KANUNU İLE GETİRİLEN NET İÇ VE DIŞ BORÇLANMA LİMİTİ</a:t>
            </a:r>
          </a:p>
          <a:p>
            <a:pPr eaLnBrk="1" hangingPunct="1">
              <a:buFontTx/>
              <a:buNone/>
            </a:pPr>
            <a:endParaRPr lang="tr-TR" altLang="tr-TR" sz="2400"/>
          </a:p>
          <a:p>
            <a:pPr eaLnBrk="1" hangingPunct="1">
              <a:buFontTx/>
              <a:buNone/>
            </a:pPr>
            <a:endParaRPr lang="tr-TR" altLang="tr-TR" sz="2400"/>
          </a:p>
          <a:p>
            <a:pPr eaLnBrk="1" hangingPunct="1">
              <a:buFontTx/>
              <a:buNone/>
            </a:pPr>
            <a:r>
              <a:rPr lang="tr-TR" altLang="tr-TR" sz="2400"/>
              <a:t>	İlgili mali yıl içinde bütçe başlangıç ödenekleri arasındaki fark kadar net borçlanma yapılabilir.</a:t>
            </a:r>
            <a:endParaRPr lang="en-US" altLang="tr-TR" sz="2400"/>
          </a:p>
        </p:txBody>
      </p:sp>
      <p:sp>
        <p:nvSpPr>
          <p:cNvPr id="40965" name="Line 4">
            <a:extLst>
              <a:ext uri="{FF2B5EF4-FFF2-40B4-BE49-F238E27FC236}">
                <a16:creationId xmlns:a16="http://schemas.microsoft.com/office/drawing/2014/main" id="{4CD37FBD-D416-F242-A0E4-4C9A0C61CF0F}"/>
              </a:ext>
            </a:extLst>
          </p:cNvPr>
          <p:cNvSpPr>
            <a:spLocks noChangeShapeType="1"/>
          </p:cNvSpPr>
          <p:nvPr/>
        </p:nvSpPr>
        <p:spPr bwMode="auto">
          <a:xfrm>
            <a:off x="1828800" y="17526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D43DFDCD-8C49-CC41-A9CE-79793BE5B758}"/>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502412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DCAEAEAC-748D-CF42-95E9-6A37E66257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64ED97-01E8-E542-A4B7-FEB7B4621C63}" type="slidenum">
              <a:rPr lang="en-US" altLang="tr-TR" sz="1200">
                <a:solidFill>
                  <a:srgbClr val="898989"/>
                </a:solidFill>
              </a:rPr>
              <a:pPr>
                <a:spcBef>
                  <a:spcPct val="0"/>
                </a:spcBef>
                <a:buFontTx/>
                <a:buNone/>
              </a:pPr>
              <a:t>37</a:t>
            </a:fld>
            <a:endParaRPr lang="en-US" altLang="tr-TR" sz="1200">
              <a:solidFill>
                <a:srgbClr val="898989"/>
              </a:solidFill>
            </a:endParaRPr>
          </a:p>
        </p:txBody>
      </p:sp>
      <p:sp>
        <p:nvSpPr>
          <p:cNvPr id="41987" name="Rectangle 2">
            <a:extLst>
              <a:ext uri="{FF2B5EF4-FFF2-40B4-BE49-F238E27FC236}">
                <a16:creationId xmlns:a16="http://schemas.microsoft.com/office/drawing/2014/main" id="{1C0EC7B6-40B6-7E42-80A3-76F1A15C8B06}"/>
              </a:ext>
            </a:extLst>
          </p:cNvPr>
          <p:cNvSpPr>
            <a:spLocks noGrp="1" noChangeArrowheads="1"/>
          </p:cNvSpPr>
          <p:nvPr>
            <p:ph type="title"/>
          </p:nvPr>
        </p:nvSpPr>
        <p:spPr/>
        <p:txBody>
          <a:bodyPr/>
          <a:lstStyle/>
          <a:p>
            <a:pPr eaLnBrk="1" hangingPunct="1"/>
            <a:r>
              <a:rPr lang="tr-TR" altLang="tr-TR" sz="2800" b="1"/>
              <a:t>BORÇ YÖNETİMİNİN KISITLARI</a:t>
            </a:r>
            <a:br>
              <a:rPr lang="tr-TR" altLang="tr-TR" sz="2800" b="1"/>
            </a:br>
            <a:r>
              <a:rPr lang="tr-TR" altLang="tr-TR" sz="2800" b="1"/>
              <a:t>2- KREDİBİLİTE KISITLARI</a:t>
            </a:r>
            <a:endParaRPr lang="en-US" altLang="tr-TR" sz="2800" b="1"/>
          </a:p>
        </p:txBody>
      </p:sp>
      <p:sp>
        <p:nvSpPr>
          <p:cNvPr id="41988" name="Rectangle 3">
            <a:extLst>
              <a:ext uri="{FF2B5EF4-FFF2-40B4-BE49-F238E27FC236}">
                <a16:creationId xmlns:a16="http://schemas.microsoft.com/office/drawing/2014/main" id="{802E3606-8E91-8743-BC81-357DA5D03541}"/>
              </a:ext>
            </a:extLst>
          </p:cNvPr>
          <p:cNvSpPr>
            <a:spLocks noGrp="1" noChangeArrowheads="1"/>
          </p:cNvSpPr>
          <p:nvPr>
            <p:ph type="body" idx="1"/>
          </p:nvPr>
        </p:nvSpPr>
        <p:spPr/>
        <p:txBody>
          <a:bodyPr/>
          <a:lstStyle/>
          <a:p>
            <a:pPr eaLnBrk="1" hangingPunct="1">
              <a:buFontTx/>
              <a:buNone/>
            </a:pPr>
            <a:endParaRPr lang="tr-TR" altLang="tr-TR"/>
          </a:p>
          <a:p>
            <a:pPr eaLnBrk="1" hangingPunct="1">
              <a:buFontTx/>
              <a:buNone/>
            </a:pPr>
            <a:endParaRPr lang="tr-TR" altLang="tr-TR"/>
          </a:p>
          <a:p>
            <a:pPr eaLnBrk="1" hangingPunct="1">
              <a:buFontTx/>
              <a:buNone/>
            </a:pPr>
            <a:r>
              <a:rPr lang="tr-TR" altLang="tr-TR" sz="2400"/>
              <a:t>     BORÇ İDARELERİ MALİYETLİ BİLE OLSA AÇIKLADIKLARI PROGRAMLARA UYMAK DURUMUNDADIRLAR.</a:t>
            </a:r>
            <a:endParaRPr lang="en-US" altLang="tr-TR" sz="2400"/>
          </a:p>
        </p:txBody>
      </p:sp>
      <p:sp>
        <p:nvSpPr>
          <p:cNvPr id="41989" name="Line 4">
            <a:extLst>
              <a:ext uri="{FF2B5EF4-FFF2-40B4-BE49-F238E27FC236}">
                <a16:creationId xmlns:a16="http://schemas.microsoft.com/office/drawing/2014/main" id="{FF0B8601-8DC8-3441-AC15-4F9483800DE5}"/>
              </a:ext>
            </a:extLst>
          </p:cNvPr>
          <p:cNvSpPr>
            <a:spLocks noChangeShapeType="1"/>
          </p:cNvSpPr>
          <p:nvPr/>
        </p:nvSpPr>
        <p:spPr bwMode="auto">
          <a:xfrm>
            <a:off x="1828800" y="19050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8403A129-EC92-8440-98C7-1BB38ECE3463}"/>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729485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37AB1D24-ECE1-9045-88E5-D55D8ADD1D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1A5F8C-2E93-8F45-948D-48F4AA4F9FD3}" type="slidenum">
              <a:rPr lang="en-US" altLang="tr-TR" sz="1200">
                <a:solidFill>
                  <a:srgbClr val="898989"/>
                </a:solidFill>
              </a:rPr>
              <a:pPr>
                <a:spcBef>
                  <a:spcPct val="0"/>
                </a:spcBef>
                <a:buFontTx/>
                <a:buNone/>
              </a:pPr>
              <a:t>38</a:t>
            </a:fld>
            <a:endParaRPr lang="en-US" altLang="tr-TR" sz="1200">
              <a:solidFill>
                <a:srgbClr val="898989"/>
              </a:solidFill>
            </a:endParaRPr>
          </a:p>
        </p:txBody>
      </p:sp>
      <p:sp>
        <p:nvSpPr>
          <p:cNvPr id="43011" name="Rectangle 2">
            <a:extLst>
              <a:ext uri="{FF2B5EF4-FFF2-40B4-BE49-F238E27FC236}">
                <a16:creationId xmlns:a16="http://schemas.microsoft.com/office/drawing/2014/main" id="{F2B704E8-DBF2-AB4B-913B-8740466B531D}"/>
              </a:ext>
            </a:extLst>
          </p:cNvPr>
          <p:cNvSpPr>
            <a:spLocks noGrp="1" noChangeArrowheads="1"/>
          </p:cNvSpPr>
          <p:nvPr>
            <p:ph type="title"/>
          </p:nvPr>
        </p:nvSpPr>
        <p:spPr/>
        <p:txBody>
          <a:bodyPr/>
          <a:lstStyle/>
          <a:p>
            <a:pPr eaLnBrk="1" hangingPunct="1"/>
            <a:r>
              <a:rPr lang="tr-TR" altLang="tr-TR" sz="2800" b="1"/>
              <a:t>ÖLÇÜT İHRAÇLAR “BENCHMARK”</a:t>
            </a:r>
            <a:br>
              <a:rPr lang="tr-TR" altLang="tr-TR" sz="2800" b="1"/>
            </a:br>
            <a:r>
              <a:rPr lang="tr-TR" altLang="tr-TR" sz="2800" b="1"/>
              <a:t>BORÇLANMA STRATEJİSİ</a:t>
            </a:r>
            <a:endParaRPr lang="en-US" altLang="tr-TR" sz="2800" b="1"/>
          </a:p>
        </p:txBody>
      </p:sp>
      <p:sp>
        <p:nvSpPr>
          <p:cNvPr id="43012" name="Rectangle 3">
            <a:extLst>
              <a:ext uri="{FF2B5EF4-FFF2-40B4-BE49-F238E27FC236}">
                <a16:creationId xmlns:a16="http://schemas.microsoft.com/office/drawing/2014/main" id="{22B307ED-9A8B-204E-99FE-F7431B7B4A51}"/>
              </a:ext>
            </a:extLst>
          </p:cNvPr>
          <p:cNvSpPr>
            <a:spLocks noGrp="1" noChangeArrowheads="1"/>
          </p:cNvSpPr>
          <p:nvPr>
            <p:ph type="body" idx="1"/>
          </p:nvPr>
        </p:nvSpPr>
        <p:spPr>
          <a:xfrm>
            <a:off x="2133600" y="2057400"/>
            <a:ext cx="7772400" cy="3962400"/>
          </a:xfrm>
        </p:spPr>
        <p:txBody>
          <a:bodyPr/>
          <a:lstStyle/>
          <a:p>
            <a:pPr eaLnBrk="1" hangingPunct="1">
              <a:buFontTx/>
              <a:buNone/>
            </a:pPr>
            <a:r>
              <a:rPr lang="tr-TR" altLang="tr-TR" sz="1400"/>
              <a:t>      </a:t>
            </a:r>
          </a:p>
          <a:p>
            <a:pPr eaLnBrk="1" hangingPunct="1">
              <a:buFontTx/>
              <a:buNone/>
            </a:pPr>
            <a:r>
              <a:rPr lang="tr-TR" altLang="tr-TR" sz="1400"/>
              <a:t>        BU STRATEJİYİ BENİMSEYEN BORÇ İDARESİ GÖRECELİ OLARAK UZUN VADELİ, AZ SAYIDAKİ BORÇLANMA SENEDİNİN AZALAN VADELERLE TEKRAR İHRAÇ EDİLMESİ İLE BORÇLANMA POLİTİKASINI UYGULAR.</a:t>
            </a:r>
          </a:p>
          <a:p>
            <a:pPr eaLnBrk="1" hangingPunct="1">
              <a:buSzPct val="70000"/>
              <a:buFont typeface="Wingdings" pitchFamily="2" charset="2"/>
              <a:buChar char="Ø"/>
            </a:pPr>
            <a:r>
              <a:rPr lang="tr-TR" altLang="tr-TR" sz="1600" b="1"/>
              <a:t>BU STRATEJİ İLE UZUN VADEDE;</a:t>
            </a:r>
          </a:p>
          <a:p>
            <a:pPr eaLnBrk="1" hangingPunct="1">
              <a:buSzPct val="70000"/>
              <a:buFont typeface="Wingdings" pitchFamily="2" charset="2"/>
              <a:buNone/>
            </a:pPr>
            <a:r>
              <a:rPr lang="tr-TR" altLang="tr-TR" sz="1400"/>
              <a:t>	-PİYASADAKİ İHRAÇ SAYISININ AZALTILMASI</a:t>
            </a:r>
          </a:p>
          <a:p>
            <a:pPr eaLnBrk="1" hangingPunct="1">
              <a:buSzPct val="70000"/>
              <a:buFont typeface="Wingdings" pitchFamily="2" charset="2"/>
              <a:buNone/>
            </a:pPr>
            <a:r>
              <a:rPr lang="tr-TR" altLang="tr-TR" sz="1400"/>
              <a:t>	-ALICI VE SATICILARIN SÖZ KONUSU AZ SAYIDAKİ ÖLÇÜT İHRAÇLARA KONSANTRE EDİLMESİ</a:t>
            </a:r>
          </a:p>
          <a:p>
            <a:pPr eaLnBrk="1" hangingPunct="1">
              <a:buSzPct val="70000"/>
              <a:buFont typeface="Wingdings" pitchFamily="2" charset="2"/>
              <a:buNone/>
            </a:pPr>
            <a:r>
              <a:rPr lang="tr-TR" altLang="tr-TR" sz="1400"/>
              <a:t>	-LİKİDİTENİN ARTARAK TÜM VADELERE YAYILMASI SAĞLANABİLİR</a:t>
            </a:r>
          </a:p>
          <a:p>
            <a:pPr eaLnBrk="1" hangingPunct="1">
              <a:buSzPct val="70000"/>
              <a:buFont typeface="Wingdings" pitchFamily="2" charset="2"/>
              <a:buNone/>
            </a:pPr>
            <a:endParaRPr lang="tr-TR" altLang="tr-TR" sz="1400"/>
          </a:p>
          <a:p>
            <a:pPr eaLnBrk="1" hangingPunct="1">
              <a:buSzPct val="70000"/>
              <a:buFont typeface="Wingdings" pitchFamily="2" charset="2"/>
              <a:buChar char="Ø"/>
            </a:pPr>
            <a:r>
              <a:rPr lang="tr-TR" altLang="tr-TR" sz="1600" b="1"/>
              <a:t>BU STRATEJİ SONUCUNDA İSE;</a:t>
            </a:r>
          </a:p>
          <a:p>
            <a:pPr eaLnBrk="1" hangingPunct="1">
              <a:buSzPct val="70000"/>
              <a:buFont typeface="Wingdings" pitchFamily="2" charset="2"/>
              <a:buNone/>
            </a:pPr>
            <a:r>
              <a:rPr lang="tr-TR" altLang="tr-TR" sz="1400"/>
              <a:t>	-VERİM EĞRİSİ ESKİSİNE NAZARAN UZUN VE BELİRLİ HALE GELEBELİCEKTİR.</a:t>
            </a:r>
          </a:p>
          <a:p>
            <a:pPr eaLnBrk="1" hangingPunct="1">
              <a:buSzPct val="70000"/>
              <a:buFont typeface="Wingdings" pitchFamily="2" charset="2"/>
              <a:buNone/>
            </a:pPr>
            <a:r>
              <a:rPr lang="tr-TR" altLang="tr-TR" sz="1400"/>
              <a:t>	-UZUN DÖNEMDE, LİKİDİTENİN ARTMASI VE VERİM EĞRİSİNDEN KAYNAKLANAN BELİRLİLİK, BORÇLANMA MALİYETLERİNİN DÜŞMESİNE YOL AÇACAKTIR.</a:t>
            </a:r>
            <a:endParaRPr lang="en-US" altLang="tr-TR" sz="1400"/>
          </a:p>
        </p:txBody>
      </p:sp>
      <p:sp>
        <p:nvSpPr>
          <p:cNvPr id="43013" name="Line 5">
            <a:extLst>
              <a:ext uri="{FF2B5EF4-FFF2-40B4-BE49-F238E27FC236}">
                <a16:creationId xmlns:a16="http://schemas.microsoft.com/office/drawing/2014/main" id="{169653E4-0958-D94A-9B4F-02BC10C08A7B}"/>
              </a:ext>
            </a:extLst>
          </p:cNvPr>
          <p:cNvSpPr>
            <a:spLocks noChangeShapeType="1"/>
          </p:cNvSpPr>
          <p:nvPr/>
        </p:nvSpPr>
        <p:spPr bwMode="auto">
          <a:xfrm>
            <a:off x="1752600" y="1752600"/>
            <a:ext cx="868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17E2613C-BC46-B146-9236-3394008508E8}"/>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253830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a:extLst>
              <a:ext uri="{FF2B5EF4-FFF2-40B4-BE49-F238E27FC236}">
                <a16:creationId xmlns:a16="http://schemas.microsoft.com/office/drawing/2014/main" id="{B11F8B50-90DD-3743-AEBB-1C26A6F29D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E0A078-04ED-804F-934D-4386F2F03FBF}" type="slidenum">
              <a:rPr lang="tr-TR" altLang="tr-TR" sz="1200">
                <a:solidFill>
                  <a:srgbClr val="898989"/>
                </a:solidFill>
              </a:rPr>
              <a:pPr>
                <a:spcBef>
                  <a:spcPct val="0"/>
                </a:spcBef>
                <a:buFontTx/>
                <a:buNone/>
              </a:pPr>
              <a:t>39</a:t>
            </a:fld>
            <a:endParaRPr lang="tr-TR" altLang="tr-TR" sz="1200">
              <a:solidFill>
                <a:srgbClr val="898989"/>
              </a:solidFill>
            </a:endParaRPr>
          </a:p>
        </p:txBody>
      </p:sp>
      <p:sp>
        <p:nvSpPr>
          <p:cNvPr id="44035" name="Rectangle 2">
            <a:extLst>
              <a:ext uri="{FF2B5EF4-FFF2-40B4-BE49-F238E27FC236}">
                <a16:creationId xmlns:a16="http://schemas.microsoft.com/office/drawing/2014/main" id="{414F0322-2F22-CC4C-B45F-530D99777617}"/>
              </a:ext>
            </a:extLst>
          </p:cNvPr>
          <p:cNvSpPr>
            <a:spLocks noGrp="1" noChangeArrowheads="1"/>
          </p:cNvSpPr>
          <p:nvPr>
            <p:ph type="title"/>
          </p:nvPr>
        </p:nvSpPr>
        <p:spPr>
          <a:xfrm>
            <a:off x="2209800" y="260351"/>
            <a:ext cx="7772400" cy="504825"/>
          </a:xfrm>
        </p:spPr>
        <p:txBody>
          <a:bodyPr/>
          <a:lstStyle/>
          <a:p>
            <a:pPr eaLnBrk="1" hangingPunct="1"/>
            <a:r>
              <a:rPr lang="en-GB" altLang="tr-TR" sz="2500" b="1"/>
              <a:t>Koşullu Yükümlülükler</a:t>
            </a:r>
          </a:p>
        </p:txBody>
      </p:sp>
      <p:sp>
        <p:nvSpPr>
          <p:cNvPr id="44036" name="Rectangle 3">
            <a:extLst>
              <a:ext uri="{FF2B5EF4-FFF2-40B4-BE49-F238E27FC236}">
                <a16:creationId xmlns:a16="http://schemas.microsoft.com/office/drawing/2014/main" id="{A77E93F0-DCD1-3444-86A2-54F9A8D357F4}"/>
              </a:ext>
            </a:extLst>
          </p:cNvPr>
          <p:cNvSpPr>
            <a:spLocks noGrp="1" noChangeArrowheads="1"/>
          </p:cNvSpPr>
          <p:nvPr>
            <p:ph type="body" idx="1"/>
          </p:nvPr>
        </p:nvSpPr>
        <p:spPr>
          <a:xfrm>
            <a:off x="2008189" y="1209676"/>
            <a:ext cx="8243887" cy="5172075"/>
          </a:xfrm>
        </p:spPr>
        <p:txBody>
          <a:bodyPr>
            <a:normAutofit lnSpcReduction="10000"/>
          </a:bodyPr>
          <a:lstStyle/>
          <a:p>
            <a:pPr marL="0" indent="0" defTabSz="1019175">
              <a:lnSpc>
                <a:spcPct val="70000"/>
              </a:lnSpc>
            </a:pPr>
            <a:r>
              <a:rPr lang="en-GB" altLang="tr-TR" sz="1800" b="1"/>
              <a:t>Devlet borcu niteliğinde olmayan ve herhangi bir nakit işleme yol açmaması nedeniyle nakit bazında izlenen devlet muhasebesi hesaplarında görülmeyen, ancak, riskin gerçekleşmesi halinde devlet borcuna dönüşerek ödeme yükümlülüğü doğuran koşullu yükümlülükler, nakit yönetimi ve borçlanma ihtiyacının belirlenmesinde önemli risk faktörleridir.</a:t>
            </a:r>
          </a:p>
          <a:p>
            <a:pPr marL="0" indent="0" defTabSz="1019175">
              <a:lnSpc>
                <a:spcPct val="70000"/>
              </a:lnSpc>
            </a:pPr>
            <a:endParaRPr lang="en-GB" altLang="tr-TR" sz="900" b="1"/>
          </a:p>
          <a:p>
            <a:pPr marL="0" indent="0" defTabSz="1019175">
              <a:lnSpc>
                <a:spcPct val="70000"/>
              </a:lnSpc>
            </a:pPr>
            <a:r>
              <a:rPr lang="en-GB" altLang="tr-TR" sz="1800" b="1"/>
              <a:t>Bütçeye ve devlet muhasebesine yansımayan koşullu yükümlülüklerden doğan üstlenimler, konsolide bütçe gelirlerinin konsolide bütçe dışındaki kurum ve kuruluşların ödemeleri için kullanılmasına yol açmakta, kamu maliyesi kapsamında fon dağılımında dengesizlik yaratarak kaynak tahsisinde öncelik sıralamasının yapılamamasına yolaçmaktadır.</a:t>
            </a:r>
          </a:p>
          <a:p>
            <a:pPr marL="0" indent="0" defTabSz="1019175">
              <a:lnSpc>
                <a:spcPct val="70000"/>
              </a:lnSpc>
            </a:pPr>
            <a:endParaRPr lang="en-GB" altLang="tr-TR" sz="900" b="1"/>
          </a:p>
          <a:p>
            <a:pPr marL="0" indent="0" defTabSz="1019175">
              <a:lnSpc>
                <a:spcPct val="70000"/>
              </a:lnSpc>
            </a:pPr>
            <a:r>
              <a:rPr lang="en-GB" altLang="tr-TR" sz="1800" b="1"/>
              <a:t>2002 yılında koşullu yükümlülükler çerçevesinde 2 milyar ABD Doları ödeme gerçekleştirilmiştir.</a:t>
            </a:r>
          </a:p>
          <a:p>
            <a:pPr marL="0" indent="0" defTabSz="1019175">
              <a:lnSpc>
                <a:spcPct val="70000"/>
              </a:lnSpc>
            </a:pPr>
            <a:endParaRPr lang="en-GB" altLang="tr-TR" sz="900" b="1"/>
          </a:p>
          <a:p>
            <a:pPr marL="0" indent="0" defTabSz="1019175">
              <a:lnSpc>
                <a:spcPct val="70000"/>
              </a:lnSpc>
            </a:pPr>
            <a:r>
              <a:rPr lang="en-GB" altLang="tr-TR" sz="1800" b="1"/>
              <a:t>Koşullu yükümlülüklerden kaynaklanan üstlenimlerin yarattığı olumsuz etkilerin sınırlanabilmesi amacıyla, sağlanacak garantili krediler için üst sınır uygulaması getirilmiş ve yeni Borçlanma Kanunu ile bu sınırın daha sonra Yİ ve YİD projelerini de kapsaması sağlanmıştır.</a:t>
            </a:r>
          </a:p>
          <a:p>
            <a:pPr marL="171450" lvl="1" indent="-169863" defTabSz="1019175">
              <a:lnSpc>
                <a:spcPct val="70000"/>
              </a:lnSpc>
              <a:buNone/>
            </a:pPr>
            <a:r>
              <a:rPr lang="tr-TR" altLang="tr-TR" b="1"/>
              <a:t>Kamu açıklarının büyüklüğü dolayısıyla Hazine, küçük ve sığ para piyasalarında çok büyük bir paya sahiptir. Piyasada tek alıcı olmasına rağmen Hazine faizleri belirleyememekte ve bazı dönemlerde yüksek reel faiz ödemektedir.</a:t>
            </a:r>
          </a:p>
        </p:txBody>
      </p:sp>
      <p:sp>
        <p:nvSpPr>
          <p:cNvPr id="5" name="Footer Placeholder 4">
            <a:extLst>
              <a:ext uri="{FF2B5EF4-FFF2-40B4-BE49-F238E27FC236}">
                <a16:creationId xmlns:a16="http://schemas.microsoft.com/office/drawing/2014/main" id="{51CFF3B6-F378-324D-B297-6A41EABC100B}"/>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9245285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Slayt Numarası Yer Tutucusu">
            <a:extLst>
              <a:ext uri="{FF2B5EF4-FFF2-40B4-BE49-F238E27FC236}">
                <a16:creationId xmlns:a16="http://schemas.microsoft.com/office/drawing/2014/main" id="{027949C6-5D00-F04D-9BDC-22B691C863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8AD409-7AFD-AB4A-BACF-0A42EF6F6CD8}" type="slidenum">
              <a:rPr lang="tr-TR" altLang="tr-TR" sz="1200">
                <a:solidFill>
                  <a:srgbClr val="898989"/>
                </a:solidFill>
              </a:rPr>
              <a:pPr>
                <a:spcBef>
                  <a:spcPct val="0"/>
                </a:spcBef>
                <a:buFontTx/>
                <a:buNone/>
              </a:pPr>
              <a:t>4</a:t>
            </a:fld>
            <a:endParaRPr lang="tr-TR" altLang="tr-TR" sz="1200">
              <a:solidFill>
                <a:srgbClr val="898989"/>
              </a:solidFill>
            </a:endParaRPr>
          </a:p>
        </p:txBody>
      </p:sp>
      <p:sp>
        <p:nvSpPr>
          <p:cNvPr id="6147" name="Rectangle 2">
            <a:extLst>
              <a:ext uri="{FF2B5EF4-FFF2-40B4-BE49-F238E27FC236}">
                <a16:creationId xmlns:a16="http://schemas.microsoft.com/office/drawing/2014/main" id="{CA60E79F-1517-1D41-9216-FF49BE8D8142}"/>
              </a:ext>
            </a:extLst>
          </p:cNvPr>
          <p:cNvSpPr>
            <a:spLocks noGrp="1" noChangeArrowheads="1"/>
          </p:cNvSpPr>
          <p:nvPr>
            <p:ph type="title"/>
          </p:nvPr>
        </p:nvSpPr>
        <p:spPr>
          <a:xfrm>
            <a:off x="2209800" y="609601"/>
            <a:ext cx="7772400" cy="587375"/>
          </a:xfrm>
        </p:spPr>
        <p:txBody>
          <a:bodyPr>
            <a:normAutofit fontScale="90000"/>
          </a:bodyPr>
          <a:lstStyle/>
          <a:p>
            <a:pPr eaLnBrk="1" hangingPunct="1"/>
            <a:r>
              <a:rPr lang="tr-TR" altLang="tr-TR" sz="4000" b="1">
                <a:solidFill>
                  <a:srgbClr val="FF0000"/>
                </a:solidFill>
              </a:rPr>
              <a:t>MERKEZİ BÜTÇE</a:t>
            </a:r>
          </a:p>
        </p:txBody>
      </p:sp>
      <p:sp>
        <p:nvSpPr>
          <p:cNvPr id="6148" name="Line 3">
            <a:extLst>
              <a:ext uri="{FF2B5EF4-FFF2-40B4-BE49-F238E27FC236}">
                <a16:creationId xmlns:a16="http://schemas.microsoft.com/office/drawing/2014/main" id="{D9CFDB79-49EA-2148-B3BD-B57171C8AFE6}"/>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6149" name="Rectangle 4">
            <a:extLst>
              <a:ext uri="{FF2B5EF4-FFF2-40B4-BE49-F238E27FC236}">
                <a16:creationId xmlns:a16="http://schemas.microsoft.com/office/drawing/2014/main" id="{9833AE80-92AC-F54F-B145-BDB002CF3A13}"/>
              </a:ext>
            </a:extLst>
          </p:cNvPr>
          <p:cNvSpPr>
            <a:spLocks noGrp="1" noChangeArrowheads="1"/>
          </p:cNvSpPr>
          <p:nvPr>
            <p:ph type="body" idx="1"/>
          </p:nvPr>
        </p:nvSpPr>
        <p:spPr>
          <a:xfrm>
            <a:off x="1801814" y="1546225"/>
            <a:ext cx="8588375" cy="4908550"/>
          </a:xfrm>
        </p:spPr>
        <p:txBody>
          <a:bodyPr/>
          <a:lstStyle/>
          <a:p>
            <a:pPr marL="0" indent="0" defTabSz="1019175">
              <a:buClr>
                <a:schemeClr val="accent2"/>
              </a:buClr>
              <a:buFont typeface="Wingdings" pitchFamily="2" charset="2"/>
              <a:buChar char="Ø"/>
            </a:pPr>
            <a:r>
              <a:rPr lang="tr-TR" altLang="tr-TR" sz="2000">
                <a:solidFill>
                  <a:schemeClr val="accent2"/>
                </a:solidFill>
              </a:rPr>
              <a:t>GENEL BÜTÇELİ KURULUŞLAR</a:t>
            </a:r>
          </a:p>
          <a:p>
            <a:pPr marL="522288" lvl="3" indent="-177800" defTabSz="1019175">
              <a:buFontTx/>
              <a:buChar char="•"/>
            </a:pPr>
            <a:r>
              <a:rPr lang="tr-TR" altLang="tr-TR"/>
              <a:t>Tamamen kamu hizmeti üreten kuruluşlar olup, tüm giderleri devlet tarafından toplanan gelirlerle karşılanan kuruluşlardır. </a:t>
            </a:r>
          </a:p>
          <a:p>
            <a:pPr marL="522288" lvl="3" indent="-177800" defTabSz="1019175">
              <a:buFontTx/>
              <a:buChar char="•"/>
            </a:pPr>
            <a:r>
              <a:rPr lang="tr-TR" altLang="tr-TR"/>
              <a:t>Kendilerine ait özel gelirleri yoktur, Hazine’den kendilerine ödenekleri kadar verilen nakit ile hizmetlerini yerine getirirler.</a:t>
            </a:r>
          </a:p>
          <a:p>
            <a:pPr marL="522288" lvl="3" indent="-177800" defTabSz="1019175">
              <a:buFontTx/>
              <a:buChar char="•"/>
            </a:pPr>
            <a:r>
              <a:rPr lang="tr-TR" altLang="tr-TR"/>
              <a:t>Cumhurbaşkanlığı, TBMM, Başbakanlık, RTÜK, Yüksek Mahkemeler (Anayasa Mahkemesi, Sayıştay, Danıştay, Yargıtay), Hazine, DPT, DİE gibi merkezi hükümet kuruluşları ile Bakanlıklar.</a:t>
            </a:r>
          </a:p>
          <a:p>
            <a:pPr marL="0" indent="0" defTabSz="1019175">
              <a:buClr>
                <a:schemeClr val="accent2"/>
              </a:buClr>
              <a:buFont typeface="Wingdings" pitchFamily="2" charset="2"/>
              <a:buChar char="Ø"/>
            </a:pPr>
            <a:r>
              <a:rPr lang="tr-TR" altLang="tr-TR" sz="2000">
                <a:solidFill>
                  <a:schemeClr val="accent2"/>
                </a:solidFill>
              </a:rPr>
              <a:t>ÖZEL BÜTÇELİ KURULUŞLAR</a:t>
            </a:r>
          </a:p>
          <a:p>
            <a:pPr marL="522288" lvl="3" indent="-177800" defTabSz="1019175">
              <a:buFontTx/>
              <a:buChar char="•"/>
            </a:pPr>
            <a:r>
              <a:rPr lang="tr-TR" altLang="tr-TR"/>
              <a:t>“Giderleri özel gelirlerle karşılanan ve Genel Bütçe dışında yürütülen bütçeler</a:t>
            </a:r>
          </a:p>
          <a:p>
            <a:pPr marL="522288" lvl="3" indent="-177800" defTabSz="1019175">
              <a:buFontTx/>
              <a:buChar char="•"/>
            </a:pPr>
            <a:r>
              <a:rPr lang="tr-TR" altLang="tr-TR"/>
              <a:t>Gelir&gt;Gider           Genel Bütçe’ye aktarma,   Gider&gt;Gelir            Hazine yardımı </a:t>
            </a:r>
          </a:p>
          <a:p>
            <a:pPr marL="522288" lvl="3" indent="-177800" defTabSz="1019175">
              <a:buFontTx/>
              <a:buChar char="•"/>
            </a:pPr>
            <a:r>
              <a:rPr lang="tr-TR" altLang="tr-TR"/>
              <a:t>Üniversiteler, DSİ, Karayolları ve BDDK, EPDK, RTÜK, SPK gibi devletin yatırım yapan  kuruluşları.</a:t>
            </a:r>
          </a:p>
          <a:p>
            <a:pPr marL="522288" lvl="3" indent="-177800" defTabSz="1019175"/>
            <a:endParaRPr lang="tr-TR" altLang="tr-TR" sz="800"/>
          </a:p>
          <a:p>
            <a:pPr marL="0" indent="0" algn="ctr" defTabSz="1019175"/>
            <a:r>
              <a:rPr lang="tr-TR" altLang="tr-TR" sz="2500" b="1">
                <a:solidFill>
                  <a:srgbClr val="FF0000"/>
                </a:solidFill>
              </a:rPr>
              <a:t>GENEL + ÖZEL = MERKEZİ YÖNETİM/DEVLET BÜTÇESİ</a:t>
            </a:r>
          </a:p>
        </p:txBody>
      </p:sp>
      <p:sp>
        <p:nvSpPr>
          <p:cNvPr id="6150" name="Line 5">
            <a:extLst>
              <a:ext uri="{FF2B5EF4-FFF2-40B4-BE49-F238E27FC236}">
                <a16:creationId xmlns:a16="http://schemas.microsoft.com/office/drawing/2014/main" id="{65A0E014-393B-224A-90EC-817FA1CB36CF}"/>
              </a:ext>
            </a:extLst>
          </p:cNvPr>
          <p:cNvSpPr>
            <a:spLocks noChangeShapeType="1"/>
          </p:cNvSpPr>
          <p:nvPr/>
        </p:nvSpPr>
        <p:spPr bwMode="auto">
          <a:xfrm>
            <a:off x="3532189" y="5041900"/>
            <a:ext cx="415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6151" name="Line 6">
            <a:extLst>
              <a:ext uri="{FF2B5EF4-FFF2-40B4-BE49-F238E27FC236}">
                <a16:creationId xmlns:a16="http://schemas.microsoft.com/office/drawing/2014/main" id="{4CC3668D-778D-C249-BE54-AE35C4AABF67}"/>
              </a:ext>
            </a:extLst>
          </p:cNvPr>
          <p:cNvSpPr>
            <a:spLocks noChangeShapeType="1"/>
          </p:cNvSpPr>
          <p:nvPr/>
        </p:nvSpPr>
        <p:spPr bwMode="auto">
          <a:xfrm>
            <a:off x="7689850" y="5041900"/>
            <a:ext cx="414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8" name="Footer Placeholder 7">
            <a:extLst>
              <a:ext uri="{FF2B5EF4-FFF2-40B4-BE49-F238E27FC236}">
                <a16:creationId xmlns:a16="http://schemas.microsoft.com/office/drawing/2014/main" id="{4AAF99F2-9B0C-644C-9430-74C4618C0AB2}"/>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37677256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Slayt Numarası Yer Tutucusu">
            <a:extLst>
              <a:ext uri="{FF2B5EF4-FFF2-40B4-BE49-F238E27FC236}">
                <a16:creationId xmlns:a16="http://schemas.microsoft.com/office/drawing/2014/main" id="{D779748D-96E5-5048-940F-F84C8759BF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9836AF-D232-A24B-ABB5-712A992F542E}" type="slidenum">
              <a:rPr lang="tr-TR" altLang="tr-TR" sz="1200">
                <a:solidFill>
                  <a:srgbClr val="898989"/>
                </a:solidFill>
              </a:rPr>
              <a:pPr>
                <a:spcBef>
                  <a:spcPct val="0"/>
                </a:spcBef>
                <a:buFontTx/>
                <a:buNone/>
              </a:pPr>
              <a:t>40</a:t>
            </a:fld>
            <a:endParaRPr lang="tr-TR" altLang="tr-TR" sz="1200">
              <a:solidFill>
                <a:srgbClr val="898989"/>
              </a:solidFill>
            </a:endParaRPr>
          </a:p>
        </p:txBody>
      </p:sp>
      <p:sp>
        <p:nvSpPr>
          <p:cNvPr id="45059" name="Rectangle 2">
            <a:extLst>
              <a:ext uri="{FF2B5EF4-FFF2-40B4-BE49-F238E27FC236}">
                <a16:creationId xmlns:a16="http://schemas.microsoft.com/office/drawing/2014/main" id="{C9685B18-1FEA-564C-8914-7CF8178F60BF}"/>
              </a:ext>
            </a:extLst>
          </p:cNvPr>
          <p:cNvSpPr>
            <a:spLocks noGrp="1" noChangeArrowheads="1"/>
          </p:cNvSpPr>
          <p:nvPr>
            <p:ph/>
          </p:nvPr>
        </p:nvSpPr>
        <p:spPr>
          <a:xfrm>
            <a:off x="2008188" y="276225"/>
            <a:ext cx="8451850" cy="6313488"/>
          </a:xfrm>
        </p:spPr>
        <p:txBody>
          <a:bodyPr/>
          <a:lstStyle/>
          <a:p>
            <a:pPr eaLnBrk="1" hangingPunct="1"/>
            <a:r>
              <a:rPr lang="tr-TR" altLang="tr-TR" sz="2000" b="1" u="sng"/>
              <a:t>BÜTÇE FİNASMANI</a:t>
            </a:r>
          </a:p>
          <a:p>
            <a:pPr eaLnBrk="1" hangingPunct="1"/>
            <a:r>
              <a:rPr lang="tr-TR" altLang="tr-TR" sz="2000" b="1" i="1"/>
              <a:t>Bütçe Dengesi</a:t>
            </a:r>
            <a:r>
              <a:rPr lang="tr-TR" altLang="tr-TR" sz="2000" b="1"/>
              <a:t> = Bütçe Gelirleri – Bütçe Giderleri</a:t>
            </a:r>
          </a:p>
          <a:p>
            <a:pPr eaLnBrk="1" hangingPunct="1"/>
            <a:r>
              <a:rPr lang="tr-TR" altLang="tr-TR" sz="2000" b="1" i="1"/>
              <a:t>Bütçe Faiz Dışı Denge</a:t>
            </a:r>
            <a:r>
              <a:rPr lang="tr-TR" altLang="tr-TR" sz="2000" b="1"/>
              <a:t> = Bütçe Gelirleri – Bütçe Faiz Dışı Giderleri</a:t>
            </a:r>
          </a:p>
          <a:p>
            <a:pPr eaLnBrk="1" hangingPunct="1"/>
            <a:r>
              <a:rPr lang="tr-TR" altLang="tr-TR" sz="2000" b="1" i="1"/>
              <a:t>Bütçe Nakit Dengesi</a:t>
            </a:r>
            <a:r>
              <a:rPr lang="tr-TR" altLang="tr-TR" sz="2000" b="1"/>
              <a:t> = Bütçe Dengesi – Bütçe Emanetleri + Avanslar</a:t>
            </a:r>
          </a:p>
          <a:p>
            <a:pPr eaLnBrk="1" hangingPunct="1"/>
            <a:r>
              <a:rPr lang="tr-TR" altLang="tr-TR" sz="2000" b="1" i="1"/>
              <a:t>Bütçe Finansman Gereksinimi</a:t>
            </a:r>
            <a:r>
              <a:rPr lang="tr-TR" altLang="tr-TR" sz="2000" b="1"/>
              <a:t> = Bütçe Nakit Dengesi + İç Borç          	                      Anapara Ödemesi + Dış Borç Anapara Ödemesi</a:t>
            </a:r>
          </a:p>
          <a:p>
            <a:pPr eaLnBrk="1" hangingPunct="1"/>
            <a:r>
              <a:rPr lang="tr-TR" altLang="tr-TR" sz="2000" b="1" i="1"/>
              <a:t>Hazinenin Finanse Etmek Zorunda Olduğu Miktar</a:t>
            </a:r>
            <a:r>
              <a:rPr lang="tr-TR" altLang="tr-TR" sz="2000" b="1"/>
              <a:t> = Bütçe Finansman 	Gereksinimi + Diğer (Bütçe Dışı İkraz., Görev 	Zararı, 	Olağanüstü Ek 	Giderler, Borçlanma Programında 	Olabilecek Sapmalar Nedeniyle Ödenmesi Gereken Faiz 	Artışları)</a:t>
            </a:r>
          </a:p>
          <a:p>
            <a:pPr eaLnBrk="1" hangingPunct="1"/>
            <a:r>
              <a:rPr lang="tr-TR" altLang="tr-TR" sz="2000" b="1" i="1" u="sng"/>
              <a:t>Hazinenin Finansman Denklemi</a:t>
            </a:r>
            <a:r>
              <a:rPr lang="tr-TR" altLang="tr-TR" sz="2000" b="1"/>
              <a:t> = (Vergi Gelirleri+Vergi Dışı Gelirler)-(Personel Giderleri+Diğer Cari Giderler+Yatırım Giderleri+Transfer Giderleri)-Bütçe Emanetleri+Bütçe Avansları-(İç Borç Anapara Ödemeleri+Dış Borç Anapara Ödemeleri = Bütçe Finansman Gereksinimi+Diğer = Hazinenin Finanse Etmesi Gereken Miktar = Yeni İç Borçlanma + Yeni Dış Borçlanma + Diğer Finansman Kalemleri</a:t>
            </a:r>
          </a:p>
        </p:txBody>
      </p:sp>
      <p:sp>
        <p:nvSpPr>
          <p:cNvPr id="4" name="Footer Placeholder 3">
            <a:extLst>
              <a:ext uri="{FF2B5EF4-FFF2-40B4-BE49-F238E27FC236}">
                <a16:creationId xmlns:a16="http://schemas.microsoft.com/office/drawing/2014/main" id="{32125EFE-D3D9-8045-97B1-B1A1B52528DE}"/>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64220530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a:extLst>
              <a:ext uri="{FF2B5EF4-FFF2-40B4-BE49-F238E27FC236}">
                <a16:creationId xmlns:a16="http://schemas.microsoft.com/office/drawing/2014/main" id="{60E57FD0-3893-064E-96C1-4E65E833A4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9AA799-7D93-1A48-839C-21CE5A010343}" type="slidenum">
              <a:rPr lang="tr-TR" altLang="tr-TR" sz="1200">
                <a:solidFill>
                  <a:srgbClr val="898989"/>
                </a:solidFill>
              </a:rPr>
              <a:pPr>
                <a:spcBef>
                  <a:spcPct val="0"/>
                </a:spcBef>
                <a:buFontTx/>
                <a:buNone/>
              </a:pPr>
              <a:t>41</a:t>
            </a:fld>
            <a:endParaRPr lang="tr-TR" altLang="tr-TR" sz="1200">
              <a:solidFill>
                <a:srgbClr val="898989"/>
              </a:solidFill>
            </a:endParaRPr>
          </a:p>
        </p:txBody>
      </p:sp>
      <p:sp>
        <p:nvSpPr>
          <p:cNvPr id="46083" name="Rectangle 2">
            <a:extLst>
              <a:ext uri="{FF2B5EF4-FFF2-40B4-BE49-F238E27FC236}">
                <a16:creationId xmlns:a16="http://schemas.microsoft.com/office/drawing/2014/main" id="{46D39885-3F15-3D42-8A34-B2D0524849BE}"/>
              </a:ext>
            </a:extLst>
          </p:cNvPr>
          <p:cNvSpPr>
            <a:spLocks noGrp="1" noChangeArrowheads="1"/>
          </p:cNvSpPr>
          <p:nvPr>
            <p:ph type="title"/>
          </p:nvPr>
        </p:nvSpPr>
        <p:spPr>
          <a:xfrm>
            <a:off x="2209800" y="381000"/>
            <a:ext cx="7772400" cy="533400"/>
          </a:xfrm>
        </p:spPr>
        <p:txBody>
          <a:bodyPr/>
          <a:lstStyle/>
          <a:p>
            <a:pPr eaLnBrk="1" hangingPunct="1"/>
            <a:r>
              <a:rPr lang="tr-TR" altLang="tr-TR" sz="2400" b="1">
                <a:solidFill>
                  <a:srgbClr val="FF3300"/>
                </a:solidFill>
              </a:rPr>
              <a:t>HAZİNE BORÇ STOKU NASIL DEĞİŞİYOR?</a:t>
            </a:r>
            <a:endParaRPr lang="en-US" altLang="tr-TR" sz="2400" b="1">
              <a:solidFill>
                <a:srgbClr val="FF3300"/>
              </a:solidFill>
            </a:endParaRPr>
          </a:p>
        </p:txBody>
      </p:sp>
      <p:sp>
        <p:nvSpPr>
          <p:cNvPr id="46084" name="Rectangle 3">
            <a:extLst>
              <a:ext uri="{FF2B5EF4-FFF2-40B4-BE49-F238E27FC236}">
                <a16:creationId xmlns:a16="http://schemas.microsoft.com/office/drawing/2014/main" id="{55ED5758-1A36-7042-A89F-AEC88B10E016}"/>
              </a:ext>
            </a:extLst>
          </p:cNvPr>
          <p:cNvSpPr>
            <a:spLocks noGrp="1" noChangeArrowheads="1"/>
          </p:cNvSpPr>
          <p:nvPr>
            <p:ph type="body" idx="1"/>
          </p:nvPr>
        </p:nvSpPr>
        <p:spPr>
          <a:xfrm>
            <a:off x="2209800" y="1143000"/>
            <a:ext cx="7772400" cy="4953000"/>
          </a:xfrm>
        </p:spPr>
        <p:txBody>
          <a:bodyPr/>
          <a:lstStyle/>
          <a:p>
            <a:pPr eaLnBrk="1" hangingPunct="1">
              <a:buFontTx/>
              <a:buNone/>
            </a:pPr>
            <a:r>
              <a:rPr lang="tr-TR" altLang="tr-TR" b="1"/>
              <a:t>Hazine Borcundaki Değişim</a:t>
            </a:r>
            <a:r>
              <a:rPr lang="tr-TR" altLang="tr-TR" sz="2000" b="1"/>
              <a:t>  =  Konsolide Bütçe Açığı,</a:t>
            </a:r>
          </a:p>
          <a:p>
            <a:pPr eaLnBrk="1" hangingPunct="1">
              <a:buFontTx/>
              <a:buNone/>
            </a:pPr>
            <a:r>
              <a:rPr lang="tr-TR" altLang="tr-TR" sz="2000" b="1"/>
              <a:t>				+ Nakit karşılığı olmayan kağıt ihraçlarının                   				faizleri,</a:t>
            </a:r>
          </a:p>
          <a:p>
            <a:pPr eaLnBrk="1" hangingPunct="1">
              <a:buFontTx/>
              <a:buNone/>
            </a:pPr>
            <a:r>
              <a:rPr lang="tr-TR" altLang="tr-TR" sz="2000" b="1"/>
              <a:t>				+ Bütçe dışı kuruluşlara verilen kağıtlar 					(Tahkim kağıtları,  Görev Zararı 					Kağıtları vb.),</a:t>
            </a:r>
          </a:p>
          <a:p>
            <a:pPr eaLnBrk="1" hangingPunct="1">
              <a:buFontTx/>
              <a:buNone/>
            </a:pPr>
            <a:r>
              <a:rPr lang="tr-TR" altLang="tr-TR" sz="2000" b="1"/>
              <a:t>				+ Garantili Borç geri ödemeleri,</a:t>
            </a:r>
          </a:p>
          <a:p>
            <a:pPr eaLnBrk="1" hangingPunct="1">
              <a:buFontTx/>
              <a:buNone/>
            </a:pPr>
            <a:r>
              <a:rPr lang="tr-TR" altLang="tr-TR" sz="2000" b="1"/>
              <a:t>				+ TMSF ye verilen kağıtların geri ödemeleri,</a:t>
            </a:r>
          </a:p>
          <a:p>
            <a:pPr eaLnBrk="1" hangingPunct="1">
              <a:buFontTx/>
              <a:buNone/>
            </a:pPr>
            <a:r>
              <a:rPr lang="tr-TR" altLang="tr-TR" sz="2000" b="1"/>
              <a:t>				+ Kamu bankalarına sermaye artışı için 					verilen kağıtlar,</a:t>
            </a:r>
          </a:p>
          <a:p>
            <a:pPr eaLnBrk="1" hangingPunct="1">
              <a:buFontTx/>
              <a:buNone/>
            </a:pPr>
            <a:r>
              <a:rPr lang="tr-TR" altLang="tr-TR" sz="2000" b="1"/>
              <a:t>				+ Ayni dış kredi kredilerinden kullanımlar,</a:t>
            </a:r>
          </a:p>
          <a:p>
            <a:pPr eaLnBrk="1" hangingPunct="1">
              <a:buFontTx/>
              <a:buNone/>
            </a:pPr>
            <a:r>
              <a:rPr lang="tr-TR" altLang="tr-TR" sz="2000" b="1"/>
              <a:t>				+ Nominal kur farkları,</a:t>
            </a:r>
          </a:p>
          <a:p>
            <a:pPr eaLnBrk="1" hangingPunct="1">
              <a:buFontTx/>
              <a:buNone/>
            </a:pPr>
            <a:r>
              <a:rPr lang="tr-TR" altLang="tr-TR" sz="2000" b="1"/>
              <a:t>				+ Emanet / Avans farkı,</a:t>
            </a:r>
            <a:endParaRPr lang="en-US" altLang="tr-TR" sz="2000" b="1"/>
          </a:p>
        </p:txBody>
      </p:sp>
      <p:sp>
        <p:nvSpPr>
          <p:cNvPr id="5" name="Footer Placeholder 4">
            <a:extLst>
              <a:ext uri="{FF2B5EF4-FFF2-40B4-BE49-F238E27FC236}">
                <a16:creationId xmlns:a16="http://schemas.microsoft.com/office/drawing/2014/main" id="{AD935723-8C90-724E-AB31-7B431DBFB56B}"/>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425876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5 Slayt Numarası Yer Tutucusu">
            <a:extLst>
              <a:ext uri="{FF2B5EF4-FFF2-40B4-BE49-F238E27FC236}">
                <a16:creationId xmlns:a16="http://schemas.microsoft.com/office/drawing/2014/main" id="{D710ACCA-EF5B-8F48-90AF-8202C76A886F}"/>
              </a:ext>
            </a:extLst>
          </p:cNvPr>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131E7C3-C1B6-5044-874C-DCC6BD41FD48}" type="slidenum">
              <a:rPr lang="tr-TR" altLang="tr-TR" sz="1400"/>
              <a:pPr algn="r" eaLnBrk="1" hangingPunct="1">
                <a:spcBef>
                  <a:spcPct val="0"/>
                </a:spcBef>
                <a:buFontTx/>
                <a:buNone/>
              </a:pPr>
              <a:t>42</a:t>
            </a:fld>
            <a:endParaRPr lang="tr-TR" altLang="tr-TR" sz="1400"/>
          </a:p>
        </p:txBody>
      </p:sp>
      <p:sp>
        <p:nvSpPr>
          <p:cNvPr id="47107" name="Rectangle 2">
            <a:extLst>
              <a:ext uri="{FF2B5EF4-FFF2-40B4-BE49-F238E27FC236}">
                <a16:creationId xmlns:a16="http://schemas.microsoft.com/office/drawing/2014/main" id="{A6B6E804-16A5-AF4D-A2F5-F81401BC3C8B}"/>
              </a:ext>
            </a:extLst>
          </p:cNvPr>
          <p:cNvSpPr>
            <a:spLocks noGrp="1" noChangeArrowheads="1"/>
          </p:cNvSpPr>
          <p:nvPr>
            <p:ph type="title" idx="4294967295"/>
          </p:nvPr>
        </p:nvSpPr>
        <p:spPr>
          <a:xfrm>
            <a:off x="2351088" y="188913"/>
            <a:ext cx="7772400" cy="792162"/>
          </a:xfrm>
        </p:spPr>
        <p:txBody>
          <a:bodyPr/>
          <a:lstStyle/>
          <a:p>
            <a:pPr eaLnBrk="1" hangingPunct="1"/>
            <a:r>
              <a:rPr lang="en-GB" altLang="tr-TR" sz="3700" b="1"/>
              <a:t>Bütçe Sapmaları</a:t>
            </a:r>
          </a:p>
        </p:txBody>
      </p:sp>
      <p:sp>
        <p:nvSpPr>
          <p:cNvPr id="47108" name="Rectangle 3">
            <a:extLst>
              <a:ext uri="{FF2B5EF4-FFF2-40B4-BE49-F238E27FC236}">
                <a16:creationId xmlns:a16="http://schemas.microsoft.com/office/drawing/2014/main" id="{8DCA55B6-30E2-D44D-A988-25D20CCE3E07}"/>
              </a:ext>
            </a:extLst>
          </p:cNvPr>
          <p:cNvSpPr>
            <a:spLocks noGrp="1" noChangeArrowheads="1"/>
          </p:cNvSpPr>
          <p:nvPr>
            <p:ph type="body" idx="4294967295"/>
          </p:nvPr>
        </p:nvSpPr>
        <p:spPr>
          <a:xfrm>
            <a:off x="2209800" y="1125538"/>
            <a:ext cx="7772400" cy="4970462"/>
          </a:xfrm>
        </p:spPr>
        <p:txBody>
          <a:bodyPr/>
          <a:lstStyle/>
          <a:p>
            <a:pPr eaLnBrk="1" hangingPunct="1">
              <a:lnSpc>
                <a:spcPct val="80000"/>
              </a:lnSpc>
            </a:pPr>
            <a:r>
              <a:rPr lang="en-GB" altLang="tr-TR" sz="2400" b="1"/>
              <a:t>Gerçekçi bütçelerin yapıldığı, tüm harcama ve gelirlerin bütçe içerisinde izlendiği ve tahakkuk esasına dayalı muhasebeleştirmenin yapıldığı durumlarda, programlanan bütçe finansmanı rakamı ile o döneme ait net borçlanma rakamı birbirine eşit ya da çok yakın olarak gerçekleşecektir.</a:t>
            </a:r>
          </a:p>
          <a:p>
            <a:pPr eaLnBrk="1" hangingPunct="1">
              <a:lnSpc>
                <a:spcPct val="80000"/>
              </a:lnSpc>
            </a:pPr>
            <a:endParaRPr lang="en-GB" altLang="tr-TR" sz="2400" b="1"/>
          </a:p>
          <a:p>
            <a:pPr eaLnBrk="1" hangingPunct="1">
              <a:lnSpc>
                <a:spcPct val="80000"/>
              </a:lnSpc>
            </a:pPr>
            <a:r>
              <a:rPr lang="en-GB" altLang="tr-TR" sz="2400" b="1"/>
              <a:t>Ancak ülkemizde, bütçenin nakit bazlı olması ve gerek bütçe gelir ve giderlerinin yılbaşında programlanan ile gerçekleşme rakamları arasında oluşan büyük farklar, gerekse bütçe içerisinde izlenmeyen mali ve yarı mali işlemler dolayısıyla ihtiyaç duyulan ilave finansman ihtiyacı nedeniyle borç stokunda meydana gelen artış öngörülenden daha fazla olmaktadır.</a:t>
            </a:r>
          </a:p>
        </p:txBody>
      </p:sp>
      <p:sp>
        <p:nvSpPr>
          <p:cNvPr id="47109" name="Slide Number Placeholder 4">
            <a:extLst>
              <a:ext uri="{FF2B5EF4-FFF2-40B4-BE49-F238E27FC236}">
                <a16:creationId xmlns:a16="http://schemas.microsoft.com/office/drawing/2014/main" id="{0375A96E-D241-B447-B9B3-3A7A3CBCA1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10A188-8A96-8949-87D1-F68840D55C02}" type="slidenum">
              <a:rPr lang="tr-TR" altLang="tr-TR" sz="1200">
                <a:solidFill>
                  <a:srgbClr val="898989"/>
                </a:solidFill>
              </a:rPr>
              <a:pPr>
                <a:spcBef>
                  <a:spcPct val="0"/>
                </a:spcBef>
                <a:buFontTx/>
                <a:buNone/>
              </a:pPr>
              <a:t>42</a:t>
            </a:fld>
            <a:endParaRPr lang="tr-TR" altLang="tr-TR" sz="1200">
              <a:solidFill>
                <a:srgbClr val="898989"/>
              </a:solidFill>
            </a:endParaRPr>
          </a:p>
        </p:txBody>
      </p:sp>
      <p:sp>
        <p:nvSpPr>
          <p:cNvPr id="6" name="Footer Placeholder 5">
            <a:extLst>
              <a:ext uri="{FF2B5EF4-FFF2-40B4-BE49-F238E27FC236}">
                <a16:creationId xmlns:a16="http://schemas.microsoft.com/office/drawing/2014/main" id="{0F488FCA-C3E7-2B4D-B740-0BE4ECA1457C}"/>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8787899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D6236D83-BE43-F242-B3A2-C82E8C0ACF38}"/>
              </a:ext>
            </a:extLst>
          </p:cNvPr>
          <p:cNvSpPr>
            <a:spLocks noGrp="1"/>
          </p:cNvSpPr>
          <p:nvPr>
            <p:ph type="title"/>
          </p:nvPr>
        </p:nvSpPr>
        <p:spPr>
          <a:xfrm>
            <a:off x="838200" y="365125"/>
            <a:ext cx="10515600" cy="1338547"/>
          </a:xfrm>
        </p:spPr>
        <p:txBody>
          <a:bodyPr>
            <a:normAutofit fontScale="90000"/>
          </a:bodyPr>
          <a:lstStyle/>
          <a:p>
            <a:r>
              <a:rPr lang="tr-TR" altLang="tr-TR" dirty="0"/>
              <a:t>Bütçe sapması (GERÇEKLEŞME – HEDEF) (GSYH %)</a:t>
            </a:r>
            <a:br>
              <a:rPr lang="tr-TR" altLang="tr-TR" dirty="0"/>
            </a:br>
            <a:r>
              <a:rPr lang="tr-TR" altLang="tr-TR" dirty="0"/>
              <a:t>(2023 bütçesinde KKM yükü TCMB’ye aktarıldı)</a:t>
            </a:r>
          </a:p>
        </p:txBody>
      </p:sp>
      <p:sp>
        <p:nvSpPr>
          <p:cNvPr id="2" name="Footer Placeholder 1">
            <a:extLst>
              <a:ext uri="{FF2B5EF4-FFF2-40B4-BE49-F238E27FC236}">
                <a16:creationId xmlns:a16="http://schemas.microsoft.com/office/drawing/2014/main" id="{59FA04C2-CEEB-CF40-A8C3-3CAD6B9F7D7A}"/>
              </a:ext>
            </a:extLst>
          </p:cNvPr>
          <p:cNvSpPr>
            <a:spLocks noGrp="1"/>
          </p:cNvSpPr>
          <p:nvPr>
            <p:ph type="ftr" sz="quarter" idx="11"/>
          </p:nvPr>
        </p:nvSpPr>
        <p:spPr/>
        <p:txBody>
          <a:bodyPr/>
          <a:lstStyle/>
          <a:p>
            <a:pPr>
              <a:defRPr/>
            </a:pPr>
            <a:r>
              <a:rPr lang="tr-TR"/>
              <a:t>www.hakanozyildiz.com</a:t>
            </a:r>
          </a:p>
        </p:txBody>
      </p:sp>
      <p:sp>
        <p:nvSpPr>
          <p:cNvPr id="48132" name="Slide Number Placeholder 2">
            <a:extLst>
              <a:ext uri="{FF2B5EF4-FFF2-40B4-BE49-F238E27FC236}">
                <a16:creationId xmlns:a16="http://schemas.microsoft.com/office/drawing/2014/main" id="{209A1073-E14C-1B47-A424-6270172346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8C49E7-38B4-0E40-A1B6-EDFFD30FE259}" type="slidenum">
              <a:rPr lang="tr-TR" altLang="tr-TR" sz="1200">
                <a:solidFill>
                  <a:srgbClr val="898989"/>
                </a:solidFill>
              </a:rPr>
              <a:pPr>
                <a:spcBef>
                  <a:spcPct val="0"/>
                </a:spcBef>
                <a:buFontTx/>
                <a:buNone/>
              </a:pPr>
              <a:t>43</a:t>
            </a:fld>
            <a:endParaRPr lang="tr-TR" altLang="tr-TR" sz="1200">
              <a:solidFill>
                <a:srgbClr val="898989"/>
              </a:solidFill>
            </a:endParaRPr>
          </a:p>
        </p:txBody>
      </p:sp>
      <p:pic>
        <p:nvPicPr>
          <p:cNvPr id="4" name="Resim 3">
            <a:extLst>
              <a:ext uri="{FF2B5EF4-FFF2-40B4-BE49-F238E27FC236}">
                <a16:creationId xmlns:a16="http://schemas.microsoft.com/office/drawing/2014/main" id="{94C3097E-3DEF-D764-46D4-773F14DC7A72}"/>
              </a:ext>
            </a:extLst>
          </p:cNvPr>
          <p:cNvPicPr>
            <a:picLocks noChangeAspect="1"/>
          </p:cNvPicPr>
          <p:nvPr/>
        </p:nvPicPr>
        <p:blipFill>
          <a:blip r:embed="rId2"/>
          <a:stretch>
            <a:fillRect/>
          </a:stretch>
        </p:blipFill>
        <p:spPr>
          <a:xfrm>
            <a:off x="1524401" y="1944303"/>
            <a:ext cx="9143198" cy="4254366"/>
          </a:xfrm>
          <a:prstGeom prst="rect">
            <a:avLst/>
          </a:prstGeom>
        </p:spPr>
      </p:pic>
    </p:spTree>
    <p:extLst>
      <p:ext uri="{BB962C8B-B14F-4D97-AF65-F5344CB8AC3E}">
        <p14:creationId xmlns:p14="http://schemas.microsoft.com/office/powerpoint/2010/main" val="386485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Slayt Numarası Yer Tutucusu">
            <a:extLst>
              <a:ext uri="{FF2B5EF4-FFF2-40B4-BE49-F238E27FC236}">
                <a16:creationId xmlns:a16="http://schemas.microsoft.com/office/drawing/2014/main" id="{DA433FAE-438E-D340-AEBB-EC9B55AD2A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D27C4D4-5C26-264C-B341-2CECFDB6A0E0}" type="slidenum">
              <a:rPr lang="tr-TR" altLang="tr-TR" sz="1200">
                <a:solidFill>
                  <a:srgbClr val="898989"/>
                </a:solidFill>
              </a:rPr>
              <a:pPr>
                <a:spcBef>
                  <a:spcPct val="0"/>
                </a:spcBef>
                <a:buFontTx/>
                <a:buNone/>
              </a:pPr>
              <a:t>44</a:t>
            </a:fld>
            <a:endParaRPr lang="tr-TR" altLang="tr-TR" sz="1200">
              <a:solidFill>
                <a:srgbClr val="898989"/>
              </a:solidFill>
            </a:endParaRPr>
          </a:p>
        </p:txBody>
      </p:sp>
      <p:sp>
        <p:nvSpPr>
          <p:cNvPr id="49155" name="23237158.25226.625144359.87517">
            <a:extLst>
              <a:ext uri="{FF2B5EF4-FFF2-40B4-BE49-F238E27FC236}">
                <a16:creationId xmlns:a16="http://schemas.microsoft.com/office/drawing/2014/main" id="{59F59909-7027-C240-9701-133375ADA41F}"/>
              </a:ext>
            </a:extLst>
          </p:cNvPr>
          <p:cNvSpPr txBox="1">
            <a:spLocks noChangeArrowheads="1"/>
          </p:cNvSpPr>
          <p:nvPr>
            <p:custDataLst>
              <p:tags r:id="rId1"/>
            </p:custDataLst>
          </p:nvPr>
        </p:nvSpPr>
        <p:spPr bwMode="auto">
          <a:xfrm>
            <a:off x="2078039" y="2554288"/>
            <a:ext cx="82438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5100" b="1">
                <a:solidFill>
                  <a:srgbClr val="FF3300"/>
                </a:solidFill>
              </a:rPr>
              <a:t>İç Borçlanmanın Etkileri</a:t>
            </a:r>
          </a:p>
        </p:txBody>
      </p:sp>
      <p:sp>
        <p:nvSpPr>
          <p:cNvPr id="70660" name="Footer Placeholder 3">
            <a:extLst>
              <a:ext uri="{FF2B5EF4-FFF2-40B4-BE49-F238E27FC236}">
                <a16:creationId xmlns:a16="http://schemas.microsoft.com/office/drawing/2014/main" id="{5787B394-DA16-C249-AB5D-3386F521C7A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0234206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a:extLst>
              <a:ext uri="{FF2B5EF4-FFF2-40B4-BE49-F238E27FC236}">
                <a16:creationId xmlns:a16="http://schemas.microsoft.com/office/drawing/2014/main" id="{C8CAFC65-A053-6041-AD2F-94FDA264A0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439F01-7DB4-3241-9325-EDA828AF901C}" type="slidenum">
              <a:rPr lang="tr-TR" altLang="tr-TR" sz="1200">
                <a:solidFill>
                  <a:srgbClr val="898989"/>
                </a:solidFill>
              </a:rPr>
              <a:pPr>
                <a:spcBef>
                  <a:spcPct val="0"/>
                </a:spcBef>
                <a:buFontTx/>
                <a:buNone/>
              </a:pPr>
              <a:t>45</a:t>
            </a:fld>
            <a:endParaRPr lang="tr-TR" altLang="tr-TR" sz="1200">
              <a:solidFill>
                <a:srgbClr val="898989"/>
              </a:solidFill>
            </a:endParaRPr>
          </a:p>
        </p:txBody>
      </p:sp>
      <p:sp>
        <p:nvSpPr>
          <p:cNvPr id="51203" name="Rectangle 2">
            <a:extLst>
              <a:ext uri="{FF2B5EF4-FFF2-40B4-BE49-F238E27FC236}">
                <a16:creationId xmlns:a16="http://schemas.microsoft.com/office/drawing/2014/main" id="{BF6B5596-5E90-5F47-90B8-67C7E65A60B9}"/>
              </a:ext>
            </a:extLst>
          </p:cNvPr>
          <p:cNvSpPr>
            <a:spLocks noGrp="1" noChangeArrowheads="1"/>
          </p:cNvSpPr>
          <p:nvPr>
            <p:ph type="title"/>
          </p:nvPr>
        </p:nvSpPr>
        <p:spPr>
          <a:xfrm>
            <a:off x="2209800" y="228600"/>
            <a:ext cx="7772400" cy="1143000"/>
          </a:xfrm>
        </p:spPr>
        <p:txBody>
          <a:bodyPr/>
          <a:lstStyle/>
          <a:p>
            <a:pPr eaLnBrk="1" hangingPunct="1"/>
            <a:r>
              <a:rPr lang="tr-TR" altLang="tr-TR" sz="2800" b="1"/>
              <a:t>MALİ PİYASALARA OLAN DOĞRUDAN ETKİLER</a:t>
            </a:r>
          </a:p>
        </p:txBody>
      </p:sp>
      <p:sp>
        <p:nvSpPr>
          <p:cNvPr id="51204" name="Line 3">
            <a:extLst>
              <a:ext uri="{FF2B5EF4-FFF2-40B4-BE49-F238E27FC236}">
                <a16:creationId xmlns:a16="http://schemas.microsoft.com/office/drawing/2014/main" id="{6F513BC9-B1DF-6147-BBBC-9D62FB8E9610}"/>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1205" name="Text Box 4">
            <a:extLst>
              <a:ext uri="{FF2B5EF4-FFF2-40B4-BE49-F238E27FC236}">
                <a16:creationId xmlns:a16="http://schemas.microsoft.com/office/drawing/2014/main" id="{C26A877C-51EE-8F40-8DD1-8D92F6D7B2E8}"/>
              </a:ext>
            </a:extLst>
          </p:cNvPr>
          <p:cNvSpPr txBox="1">
            <a:spLocks noChangeArrowheads="1"/>
          </p:cNvSpPr>
          <p:nvPr/>
        </p:nvSpPr>
        <p:spPr bwMode="auto">
          <a:xfrm>
            <a:off x="2043114" y="2362200"/>
            <a:ext cx="8105775" cy="26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07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073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073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07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spcAft>
                <a:spcPct val="50000"/>
              </a:spcAft>
              <a:buFontTx/>
              <a:buNone/>
            </a:pPr>
            <a:r>
              <a:rPr lang="tr-TR" altLang="tr-TR" sz="1800"/>
              <a:t>Hazine ihalelerinde yapılan satış miktarları ve ihale sonucunda çıkan faiz oranları mali piyasaları doğrudan etkileyebilmektedir.</a:t>
            </a:r>
          </a:p>
          <a:p>
            <a:pPr algn="just">
              <a:spcBef>
                <a:spcPct val="50000"/>
              </a:spcBef>
              <a:spcAft>
                <a:spcPct val="50000"/>
              </a:spcAft>
              <a:buFontTx/>
              <a:buChar char="•"/>
            </a:pPr>
            <a:r>
              <a:rPr lang="tr-TR" altLang="tr-TR" sz="1800"/>
              <a:t>Hazine itfasında piyasaya çıkan likiditenin ihale ile Hazine’ye geri dönmeyen kısmı döviz ya da hisse senedi fiyatlarını etkileyebilir.</a:t>
            </a:r>
          </a:p>
          <a:p>
            <a:pPr algn="just">
              <a:spcBef>
                <a:spcPct val="50000"/>
              </a:spcBef>
              <a:spcAft>
                <a:spcPct val="50000"/>
              </a:spcAft>
              <a:buFontTx/>
              <a:buChar char="•"/>
            </a:pPr>
            <a:r>
              <a:rPr lang="tr-TR" altLang="tr-TR" sz="1800"/>
              <a:t> Hazine ihalelerinde oluşan faiz oranları DİBS ikincil piyasa faizlerini doğrudan etkilemektedir. Bu faizler de hem daha sonraki Hazine ihale faizlerini hem de döviz fiyatlarını etkilemektedir</a:t>
            </a:r>
            <a:r>
              <a:rPr lang="tr-TR" altLang="tr-TR" sz="2300"/>
              <a:t>.</a:t>
            </a:r>
          </a:p>
        </p:txBody>
      </p:sp>
      <p:sp>
        <p:nvSpPr>
          <p:cNvPr id="6" name="Footer Placeholder 5">
            <a:extLst>
              <a:ext uri="{FF2B5EF4-FFF2-40B4-BE49-F238E27FC236}">
                <a16:creationId xmlns:a16="http://schemas.microsoft.com/office/drawing/2014/main" id="{F2A42F51-177A-3246-B52F-1749735BEDCD}"/>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28823246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Slayt Numarası Yer Tutucusu">
            <a:extLst>
              <a:ext uri="{FF2B5EF4-FFF2-40B4-BE49-F238E27FC236}">
                <a16:creationId xmlns:a16="http://schemas.microsoft.com/office/drawing/2014/main" id="{635734EE-AFEA-ED4E-AAE0-1EC5DBE347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448DFF-49C0-934C-B2EA-9EFF0E528DA2}" type="slidenum">
              <a:rPr lang="tr-TR" altLang="tr-TR" sz="1200">
                <a:solidFill>
                  <a:srgbClr val="898989"/>
                </a:solidFill>
              </a:rPr>
              <a:pPr>
                <a:spcBef>
                  <a:spcPct val="0"/>
                </a:spcBef>
                <a:buFontTx/>
                <a:buNone/>
              </a:pPr>
              <a:t>46</a:t>
            </a:fld>
            <a:endParaRPr lang="tr-TR" altLang="tr-TR" sz="1200">
              <a:solidFill>
                <a:srgbClr val="898989"/>
              </a:solidFill>
            </a:endParaRPr>
          </a:p>
        </p:txBody>
      </p:sp>
      <p:sp>
        <p:nvSpPr>
          <p:cNvPr id="52227" name="Rectangle 2">
            <a:extLst>
              <a:ext uri="{FF2B5EF4-FFF2-40B4-BE49-F238E27FC236}">
                <a16:creationId xmlns:a16="http://schemas.microsoft.com/office/drawing/2014/main" id="{955AD81A-D3C4-B044-980B-872FD1DF7BD8}"/>
              </a:ext>
            </a:extLst>
          </p:cNvPr>
          <p:cNvSpPr>
            <a:spLocks noGrp="1" noChangeArrowheads="1"/>
          </p:cNvSpPr>
          <p:nvPr>
            <p:ph type="title"/>
          </p:nvPr>
        </p:nvSpPr>
        <p:spPr>
          <a:xfrm>
            <a:off x="2209800" y="609600"/>
            <a:ext cx="7772400" cy="762000"/>
          </a:xfrm>
        </p:spPr>
        <p:txBody>
          <a:bodyPr/>
          <a:lstStyle/>
          <a:p>
            <a:pPr eaLnBrk="1" hangingPunct="1"/>
            <a:r>
              <a:rPr lang="tr-TR" altLang="tr-TR" b="1"/>
              <a:t>GENEL ETKİLER-1</a:t>
            </a:r>
          </a:p>
        </p:txBody>
      </p:sp>
      <p:sp>
        <p:nvSpPr>
          <p:cNvPr id="52228" name="Line 3">
            <a:extLst>
              <a:ext uri="{FF2B5EF4-FFF2-40B4-BE49-F238E27FC236}">
                <a16:creationId xmlns:a16="http://schemas.microsoft.com/office/drawing/2014/main" id="{5F74EC25-DAB4-3343-B4EB-6863D379DDE7}"/>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2229" name="Rectangle 4">
            <a:extLst>
              <a:ext uri="{FF2B5EF4-FFF2-40B4-BE49-F238E27FC236}">
                <a16:creationId xmlns:a16="http://schemas.microsoft.com/office/drawing/2014/main" id="{B172AA7A-095C-6349-A040-9CBB88434493}"/>
              </a:ext>
            </a:extLst>
          </p:cNvPr>
          <p:cNvSpPr>
            <a:spLocks noGrp="1" noChangeArrowheads="1"/>
          </p:cNvSpPr>
          <p:nvPr>
            <p:ph type="body" idx="1"/>
          </p:nvPr>
        </p:nvSpPr>
        <p:spPr>
          <a:xfrm>
            <a:off x="1801813" y="1546225"/>
            <a:ext cx="8312150" cy="4908550"/>
          </a:xfrm>
        </p:spPr>
        <p:txBody>
          <a:bodyPr/>
          <a:lstStyle/>
          <a:p>
            <a:pPr marL="179388" lvl="1" indent="0" defTabSz="1019175"/>
            <a:r>
              <a:rPr lang="tr-TR" altLang="tr-TR" sz="2700">
                <a:solidFill>
                  <a:schemeClr val="accent2"/>
                </a:solidFill>
              </a:rPr>
              <a:t>Yüksek Reel Faiz:</a:t>
            </a:r>
          </a:p>
          <a:p>
            <a:pPr marL="179388" lvl="1" indent="0" defTabSz="1019175">
              <a:buNone/>
            </a:pPr>
            <a:r>
              <a:rPr lang="tr-TR" altLang="tr-TR" sz="2700">
                <a:solidFill>
                  <a:schemeClr val="accent2"/>
                </a:solidFill>
              </a:rPr>
              <a:t>Borçlanmanın maliyetini etkileyen önemli bir unsur belirsizliktir. Belirsizlik nedeni ile talep edilen risk primi arttıkça reel faizler yükselmektedir.</a:t>
            </a:r>
          </a:p>
          <a:p>
            <a:pPr marL="179388" lvl="1" indent="0" defTabSz="1019175">
              <a:buNone/>
            </a:pPr>
            <a:r>
              <a:rPr lang="tr-TR" altLang="tr-TR" sz="2700"/>
              <a:t>Yüksek reel faizler tasarrufların yatırıma dönüşmesinin önünde büyük engeldir. Tasarruflar kamu açıklarına aktarılmaktadır.</a:t>
            </a:r>
          </a:p>
          <a:p>
            <a:pPr marL="179388" lvl="1" indent="0" defTabSz="1019175">
              <a:buNone/>
            </a:pPr>
            <a:r>
              <a:rPr lang="tr-TR" altLang="tr-TR" sz="2700">
                <a:solidFill>
                  <a:schemeClr val="accent2"/>
                </a:solidFill>
              </a:rPr>
              <a:t>Yüksek reel faizler nedeniyle verimlilik ve tasarrufa dönük çabalar anlamsızlaşır. Bir özel sektör kuruluşunun büyük çabalarla verimliliği artırarak elde edeceği gelir devlete borç vererek elde edebileceği gelirden çok düşük kalabilir. </a:t>
            </a:r>
          </a:p>
        </p:txBody>
      </p:sp>
      <p:sp>
        <p:nvSpPr>
          <p:cNvPr id="6" name="Footer Placeholder 5">
            <a:extLst>
              <a:ext uri="{FF2B5EF4-FFF2-40B4-BE49-F238E27FC236}">
                <a16:creationId xmlns:a16="http://schemas.microsoft.com/office/drawing/2014/main" id="{FD50C01E-47E3-1F4A-947A-9286B65CC581}"/>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09522630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a:extLst>
              <a:ext uri="{FF2B5EF4-FFF2-40B4-BE49-F238E27FC236}">
                <a16:creationId xmlns:a16="http://schemas.microsoft.com/office/drawing/2014/main" id="{271DEC12-5B41-B84D-AAAC-EF2ECD1C25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C866C8-6009-F74C-9514-7F146E1FBE55}" type="slidenum">
              <a:rPr lang="tr-TR" altLang="tr-TR" sz="1200">
                <a:solidFill>
                  <a:srgbClr val="898989"/>
                </a:solidFill>
              </a:rPr>
              <a:pPr>
                <a:spcBef>
                  <a:spcPct val="0"/>
                </a:spcBef>
                <a:buFontTx/>
                <a:buNone/>
              </a:pPr>
              <a:t>47</a:t>
            </a:fld>
            <a:endParaRPr lang="tr-TR" altLang="tr-TR" sz="1200">
              <a:solidFill>
                <a:srgbClr val="898989"/>
              </a:solidFill>
            </a:endParaRPr>
          </a:p>
        </p:txBody>
      </p:sp>
      <p:sp>
        <p:nvSpPr>
          <p:cNvPr id="110595" name="Rectangle 2">
            <a:extLst>
              <a:ext uri="{FF2B5EF4-FFF2-40B4-BE49-F238E27FC236}">
                <a16:creationId xmlns:a16="http://schemas.microsoft.com/office/drawing/2014/main" id="{48441F8E-42EB-4B4C-897D-F908E456462E}"/>
              </a:ext>
            </a:extLst>
          </p:cNvPr>
          <p:cNvSpPr>
            <a:spLocks noGrp="1" noChangeArrowheads="1"/>
          </p:cNvSpPr>
          <p:nvPr>
            <p:ph type="title"/>
          </p:nvPr>
        </p:nvSpPr>
        <p:spPr>
          <a:xfrm>
            <a:off x="2209800" y="609600"/>
            <a:ext cx="7772400" cy="685800"/>
          </a:xfrm>
        </p:spPr>
        <p:txBody>
          <a:bodyPr rtlCol="0">
            <a:normAutofit fontScale="90000"/>
          </a:bodyPr>
          <a:lstStyle/>
          <a:p>
            <a:pPr>
              <a:defRPr/>
            </a:pPr>
            <a:r>
              <a:rPr lang="tr-TR" b="1"/>
              <a:t>GENEL ETKİLER-2</a:t>
            </a:r>
          </a:p>
        </p:txBody>
      </p:sp>
      <p:sp>
        <p:nvSpPr>
          <p:cNvPr id="53252" name="Line 3">
            <a:extLst>
              <a:ext uri="{FF2B5EF4-FFF2-40B4-BE49-F238E27FC236}">
                <a16:creationId xmlns:a16="http://schemas.microsoft.com/office/drawing/2014/main" id="{8E937CC7-C949-E74F-B2C0-6AC5A3AEBE7B}"/>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3253" name="Rectangle 4">
            <a:extLst>
              <a:ext uri="{FF2B5EF4-FFF2-40B4-BE49-F238E27FC236}">
                <a16:creationId xmlns:a16="http://schemas.microsoft.com/office/drawing/2014/main" id="{9B39F469-4952-2544-901F-8C8A1A91FBAE}"/>
              </a:ext>
            </a:extLst>
          </p:cNvPr>
          <p:cNvSpPr>
            <a:spLocks noGrp="1" noChangeArrowheads="1"/>
          </p:cNvSpPr>
          <p:nvPr>
            <p:ph type="body" idx="1"/>
          </p:nvPr>
        </p:nvSpPr>
        <p:spPr>
          <a:xfrm>
            <a:off x="1801813" y="1546225"/>
            <a:ext cx="8312150" cy="4908550"/>
          </a:xfrm>
        </p:spPr>
        <p:txBody>
          <a:bodyPr/>
          <a:lstStyle/>
          <a:p>
            <a:pPr marL="179388" lvl="1" indent="0" defTabSz="1019175">
              <a:lnSpc>
                <a:spcPct val="80000"/>
              </a:lnSpc>
            </a:pPr>
            <a:r>
              <a:rPr lang="tr-TR" altLang="tr-TR" sz="2600">
                <a:solidFill>
                  <a:schemeClr val="accent2"/>
                </a:solidFill>
              </a:rPr>
              <a:t>Dışlanma Etkisi:</a:t>
            </a:r>
          </a:p>
          <a:p>
            <a:pPr marL="179388" lvl="1" indent="0" defTabSz="1019175">
              <a:lnSpc>
                <a:spcPct val="80000"/>
              </a:lnSpc>
              <a:buNone/>
            </a:pPr>
            <a:r>
              <a:rPr lang="tr-TR" altLang="tr-TR" sz="2600"/>
              <a:t>Kamu kesimi açıklarını iç piyasalardan finanse ederken, ekonomideki tasarrufları kamu kesimine aktarmakta ve özel kesimin kullanacağı fonları sınırlamaktadır.</a:t>
            </a:r>
          </a:p>
          <a:p>
            <a:pPr marL="179388" lvl="1" indent="0" defTabSz="1019175">
              <a:lnSpc>
                <a:spcPct val="80000"/>
              </a:lnSpc>
              <a:buNone/>
            </a:pPr>
            <a:r>
              <a:rPr lang="tr-TR" altLang="tr-TR" sz="2600">
                <a:solidFill>
                  <a:schemeClr val="accent2"/>
                </a:solidFill>
              </a:rPr>
              <a:t>Para piyasalarında Hazine’nin baskınlığı özel sektörün bprç senedi ihraç etmesini zorlaştırmaktadır.</a:t>
            </a:r>
          </a:p>
          <a:p>
            <a:pPr marL="179388" lvl="1" indent="0" defTabSz="1019175">
              <a:lnSpc>
                <a:spcPct val="80000"/>
              </a:lnSpc>
              <a:buNone/>
            </a:pPr>
            <a:r>
              <a:rPr lang="tr-TR" altLang="tr-TR" sz="2600"/>
              <a:t>Kamu kesiminin aşırı borçlanması, bankacılık kesiminin fonksiyonunu değiştirmektedir. Bankacılık kesimi fonları, fazlası olanlardan ihtiyacı olanlara aktarmak yerine, geliri daha cazip olan DİBS’lere kaydırmaktadır.</a:t>
            </a:r>
          </a:p>
          <a:p>
            <a:pPr marL="179388" lvl="1" indent="0" defTabSz="1019175">
              <a:lnSpc>
                <a:spcPct val="80000"/>
              </a:lnSpc>
              <a:buNone/>
            </a:pPr>
            <a:r>
              <a:rPr lang="tr-TR" altLang="tr-TR" sz="2600">
                <a:solidFill>
                  <a:schemeClr val="accent2"/>
                </a:solidFill>
              </a:rPr>
              <a:t>Yatırım ve üretim yoluyla istihdam yaratmaları beklenen firmalar da, karlarının büyük kısmını DİBS’lerden elde ettikleri faiz gelirinden sağlamaktadırlar.</a:t>
            </a:r>
          </a:p>
        </p:txBody>
      </p:sp>
      <p:sp>
        <p:nvSpPr>
          <p:cNvPr id="6" name="Footer Placeholder 5">
            <a:extLst>
              <a:ext uri="{FF2B5EF4-FFF2-40B4-BE49-F238E27FC236}">
                <a16:creationId xmlns:a16="http://schemas.microsoft.com/office/drawing/2014/main" id="{C2DDA1DF-FDD7-1442-8D96-A658A0800B2A}"/>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02785037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a:extLst>
              <a:ext uri="{FF2B5EF4-FFF2-40B4-BE49-F238E27FC236}">
                <a16:creationId xmlns:a16="http://schemas.microsoft.com/office/drawing/2014/main" id="{A840A77D-18D3-FD46-A572-E7F98726B1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FE48C8-A95B-3E41-A445-BB28220B60B4}" type="slidenum">
              <a:rPr lang="tr-TR" altLang="tr-TR" sz="1200">
                <a:solidFill>
                  <a:srgbClr val="898989"/>
                </a:solidFill>
              </a:rPr>
              <a:pPr>
                <a:spcBef>
                  <a:spcPct val="0"/>
                </a:spcBef>
                <a:buFontTx/>
                <a:buNone/>
              </a:pPr>
              <a:t>48</a:t>
            </a:fld>
            <a:endParaRPr lang="tr-TR" altLang="tr-TR" sz="1200">
              <a:solidFill>
                <a:srgbClr val="898989"/>
              </a:solidFill>
            </a:endParaRPr>
          </a:p>
        </p:txBody>
      </p:sp>
      <p:sp>
        <p:nvSpPr>
          <p:cNvPr id="54275" name="Rectangle 2">
            <a:extLst>
              <a:ext uri="{FF2B5EF4-FFF2-40B4-BE49-F238E27FC236}">
                <a16:creationId xmlns:a16="http://schemas.microsoft.com/office/drawing/2014/main" id="{5FB9CF66-9B30-464D-8E36-020641224F33}"/>
              </a:ext>
            </a:extLst>
          </p:cNvPr>
          <p:cNvSpPr>
            <a:spLocks noGrp="1" noChangeArrowheads="1"/>
          </p:cNvSpPr>
          <p:nvPr>
            <p:ph type="title"/>
          </p:nvPr>
        </p:nvSpPr>
        <p:spPr>
          <a:xfrm>
            <a:off x="2209800" y="609600"/>
            <a:ext cx="7772400" cy="762000"/>
          </a:xfrm>
        </p:spPr>
        <p:txBody>
          <a:bodyPr/>
          <a:lstStyle/>
          <a:p>
            <a:pPr eaLnBrk="1" hangingPunct="1"/>
            <a:r>
              <a:rPr lang="tr-TR" altLang="tr-TR" sz="4000" b="1"/>
              <a:t>GENEL ETKİLER-3</a:t>
            </a:r>
          </a:p>
        </p:txBody>
      </p:sp>
      <p:sp>
        <p:nvSpPr>
          <p:cNvPr id="54276" name="Line 3">
            <a:extLst>
              <a:ext uri="{FF2B5EF4-FFF2-40B4-BE49-F238E27FC236}">
                <a16:creationId xmlns:a16="http://schemas.microsoft.com/office/drawing/2014/main" id="{E994C38A-5B93-8348-A9BC-F01BA216DC86}"/>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4277" name="Rectangle 4">
            <a:extLst>
              <a:ext uri="{FF2B5EF4-FFF2-40B4-BE49-F238E27FC236}">
                <a16:creationId xmlns:a16="http://schemas.microsoft.com/office/drawing/2014/main" id="{DD8712C2-3893-B345-A8E0-4B1EA1759909}"/>
              </a:ext>
            </a:extLst>
          </p:cNvPr>
          <p:cNvSpPr>
            <a:spLocks noGrp="1" noChangeArrowheads="1"/>
          </p:cNvSpPr>
          <p:nvPr>
            <p:ph type="body" idx="1"/>
          </p:nvPr>
        </p:nvSpPr>
        <p:spPr>
          <a:xfrm>
            <a:off x="1801813" y="1546225"/>
            <a:ext cx="8312150" cy="4908550"/>
          </a:xfrm>
        </p:spPr>
        <p:txBody>
          <a:bodyPr/>
          <a:lstStyle/>
          <a:p>
            <a:pPr marL="179388" lvl="1" indent="0" defTabSz="1019175">
              <a:lnSpc>
                <a:spcPct val="80000"/>
              </a:lnSpc>
            </a:pPr>
            <a:r>
              <a:rPr lang="tr-TR" altLang="tr-TR" sz="2300">
                <a:solidFill>
                  <a:schemeClr val="accent2"/>
                </a:solidFill>
              </a:rPr>
              <a:t>Enflasyon Etkisi:</a:t>
            </a:r>
          </a:p>
          <a:p>
            <a:pPr marL="179388" lvl="1" indent="0" defTabSz="1019175">
              <a:lnSpc>
                <a:spcPct val="80000"/>
              </a:lnSpc>
              <a:buNone/>
            </a:pPr>
            <a:r>
              <a:rPr lang="tr-TR" altLang="tr-TR" sz="2300"/>
              <a:t>Kamu kesiminin iç piyasalardan aşırı fon talebinde bulunması dolaylı olarak parasal genişlemeyi artırmaktadır. Para miktarının artışı paraya olan taleple ilgilidir.</a:t>
            </a:r>
          </a:p>
          <a:p>
            <a:pPr marL="179388" lvl="1" indent="0" defTabSz="1019175">
              <a:lnSpc>
                <a:spcPct val="80000"/>
              </a:lnSpc>
              <a:buNone/>
            </a:pPr>
            <a:r>
              <a:rPr lang="tr-TR" altLang="tr-TR" sz="2300">
                <a:solidFill>
                  <a:schemeClr val="accent2"/>
                </a:solidFill>
              </a:rPr>
              <a:t>Kamu açıklarının devamlı surette piyasadan borçlanmak sureti ile finanse edilmesi yönteminde kamu kesiminin talebinin piyasadaki mevcut fonlarla karşılanamaması durumunda para arzı genişleyecek, yani piyasalarda yeni fonlar yaratılması yönünde baskı oluşacaktır.</a:t>
            </a:r>
          </a:p>
          <a:p>
            <a:pPr marL="179388" lvl="1" indent="0" defTabSz="1019175">
              <a:lnSpc>
                <a:spcPct val="80000"/>
              </a:lnSpc>
              <a:buNone/>
            </a:pPr>
            <a:r>
              <a:rPr lang="tr-TR" altLang="tr-TR" sz="2300"/>
              <a:t>Kamu kesiminin piyasadaki fonlara olan aşırı talebi enflasyonist etkide bulunacaktır.</a:t>
            </a:r>
          </a:p>
          <a:p>
            <a:pPr marL="179388" lvl="1" indent="0" defTabSz="1019175">
              <a:lnSpc>
                <a:spcPct val="80000"/>
              </a:lnSpc>
              <a:buNone/>
            </a:pPr>
            <a:r>
              <a:rPr lang="tr-TR" altLang="tr-TR" sz="2300">
                <a:solidFill>
                  <a:schemeClr val="accent2"/>
                </a:solidFill>
              </a:rPr>
              <a:t>Bütçe açığının arttığı dönemlerde genellikle özel sektörün girdisi, hammaddesi olan kamu sektörü ürünlerine zam yapılarak gelirler artırılmaya çalışılmakta, yapılan bu zamlarda enflasyonu artırmaktadır.</a:t>
            </a:r>
          </a:p>
          <a:p>
            <a:pPr marL="179388" lvl="1" indent="0" defTabSz="1019175">
              <a:lnSpc>
                <a:spcPct val="80000"/>
              </a:lnSpc>
              <a:buNone/>
            </a:pPr>
            <a:endParaRPr lang="tr-TR" altLang="tr-TR" sz="2300">
              <a:solidFill>
                <a:schemeClr val="accent2"/>
              </a:solidFill>
            </a:endParaRPr>
          </a:p>
        </p:txBody>
      </p:sp>
      <p:sp>
        <p:nvSpPr>
          <p:cNvPr id="6" name="Footer Placeholder 5">
            <a:extLst>
              <a:ext uri="{FF2B5EF4-FFF2-40B4-BE49-F238E27FC236}">
                <a16:creationId xmlns:a16="http://schemas.microsoft.com/office/drawing/2014/main" id="{BE4EFB8A-F15B-0D4C-B89F-3682118F74BE}"/>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70086845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5 Slayt Numarası Yer Tutucusu">
            <a:extLst>
              <a:ext uri="{FF2B5EF4-FFF2-40B4-BE49-F238E27FC236}">
                <a16:creationId xmlns:a16="http://schemas.microsoft.com/office/drawing/2014/main" id="{FB818CBB-BF07-F347-92F5-9C0142EF5E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3A8357-AA14-DB44-B8E2-4C31FB49E455}" type="slidenum">
              <a:rPr lang="tr-TR" altLang="tr-TR" sz="1200">
                <a:solidFill>
                  <a:srgbClr val="898989"/>
                </a:solidFill>
              </a:rPr>
              <a:pPr>
                <a:spcBef>
                  <a:spcPct val="0"/>
                </a:spcBef>
                <a:buFontTx/>
                <a:buNone/>
              </a:pPr>
              <a:t>49</a:t>
            </a:fld>
            <a:endParaRPr lang="tr-TR" altLang="tr-TR" sz="1200">
              <a:solidFill>
                <a:srgbClr val="898989"/>
              </a:solidFill>
            </a:endParaRPr>
          </a:p>
        </p:txBody>
      </p:sp>
      <p:sp>
        <p:nvSpPr>
          <p:cNvPr id="112643" name="Rectangle 2">
            <a:extLst>
              <a:ext uri="{FF2B5EF4-FFF2-40B4-BE49-F238E27FC236}">
                <a16:creationId xmlns:a16="http://schemas.microsoft.com/office/drawing/2014/main" id="{A6B3D07F-04C4-D446-994A-3FD11A9765DC}"/>
              </a:ext>
            </a:extLst>
          </p:cNvPr>
          <p:cNvSpPr>
            <a:spLocks noGrp="1" noChangeArrowheads="1"/>
          </p:cNvSpPr>
          <p:nvPr>
            <p:ph type="title"/>
          </p:nvPr>
        </p:nvSpPr>
        <p:spPr>
          <a:xfrm>
            <a:off x="2209800" y="609600"/>
            <a:ext cx="7772400" cy="685800"/>
          </a:xfrm>
        </p:spPr>
        <p:txBody>
          <a:bodyPr rtlCol="0">
            <a:normAutofit/>
          </a:bodyPr>
          <a:lstStyle/>
          <a:p>
            <a:pPr>
              <a:defRPr/>
            </a:pPr>
            <a:r>
              <a:rPr lang="tr-TR" sz="4000" b="1"/>
              <a:t>GENEL ETKİLER-4</a:t>
            </a:r>
          </a:p>
        </p:txBody>
      </p:sp>
      <p:sp>
        <p:nvSpPr>
          <p:cNvPr id="55300" name="Line 3">
            <a:extLst>
              <a:ext uri="{FF2B5EF4-FFF2-40B4-BE49-F238E27FC236}">
                <a16:creationId xmlns:a16="http://schemas.microsoft.com/office/drawing/2014/main" id="{3E198869-ED97-5D4D-84D0-90C8E55CBFFF}"/>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5301" name="Rectangle 4">
            <a:extLst>
              <a:ext uri="{FF2B5EF4-FFF2-40B4-BE49-F238E27FC236}">
                <a16:creationId xmlns:a16="http://schemas.microsoft.com/office/drawing/2014/main" id="{57E730BA-6D26-864E-96F0-60803B9CE6B2}"/>
              </a:ext>
            </a:extLst>
          </p:cNvPr>
          <p:cNvSpPr>
            <a:spLocks noGrp="1" noChangeArrowheads="1"/>
          </p:cNvSpPr>
          <p:nvPr>
            <p:ph type="body" idx="1"/>
          </p:nvPr>
        </p:nvSpPr>
        <p:spPr>
          <a:xfrm>
            <a:off x="1801813" y="1546225"/>
            <a:ext cx="8312150" cy="4908550"/>
          </a:xfrm>
        </p:spPr>
        <p:txBody>
          <a:bodyPr/>
          <a:lstStyle/>
          <a:p>
            <a:pPr marL="179388" lvl="1" indent="0" defTabSz="1019175"/>
            <a:r>
              <a:rPr lang="tr-TR" altLang="tr-TR" sz="2600">
                <a:solidFill>
                  <a:schemeClr val="accent2"/>
                </a:solidFill>
              </a:rPr>
              <a:t>Gelir Dağılımına Etkisi:</a:t>
            </a:r>
          </a:p>
          <a:p>
            <a:pPr marL="179388" lvl="1" indent="0" defTabSz="1019175">
              <a:buNone/>
            </a:pPr>
            <a:r>
              <a:rPr lang="tr-TR" altLang="tr-TR" sz="2600"/>
              <a:t>Faiz oranları gelir dağılımı üzerinde önemli bir etkiye sahiptir. Enflasyonun yüksek olduğu dönemlerde, tasarruf sahipleri satın alma güçlerinin azalmaması için faiz geliri elde etmeyi tercih ederler. Bu şekilde ellerinde fon fazlası bulunanlar kendilerini enflasyona karşı korumuş olurlar. </a:t>
            </a:r>
          </a:p>
          <a:p>
            <a:pPr marL="179388" lvl="1" indent="0" defTabSz="1019175">
              <a:buNone/>
            </a:pPr>
            <a:r>
              <a:rPr lang="tr-TR" altLang="tr-TR" sz="2600">
                <a:solidFill>
                  <a:schemeClr val="accent2"/>
                </a:solidFill>
              </a:rPr>
              <a:t>Devlete borç veremeyenlerin gelirleri bir yandan enflasyon nedeni ile azalırken diğer yandan bu kişilerin ödediği vergiler devlet borç faizi ödemesinde kullanılmaktadır.</a:t>
            </a:r>
          </a:p>
          <a:p>
            <a:pPr marL="179388" lvl="1" indent="0" defTabSz="1019175">
              <a:buNone/>
            </a:pPr>
            <a:r>
              <a:rPr lang="tr-TR" altLang="tr-TR" sz="2600"/>
              <a:t>Devlet borçlanmasındaki faiz oranlarının gelir dağılımında bozucu etki yaratmaması için reel faiz oranlarının büyüme hızına eşit yada altında olması gerekir.    </a:t>
            </a:r>
          </a:p>
        </p:txBody>
      </p:sp>
      <p:sp>
        <p:nvSpPr>
          <p:cNvPr id="6" name="Footer Placeholder 5">
            <a:extLst>
              <a:ext uri="{FF2B5EF4-FFF2-40B4-BE49-F238E27FC236}">
                <a16:creationId xmlns:a16="http://schemas.microsoft.com/office/drawing/2014/main" id="{521EA077-171B-2846-AC86-232EE24F962D}"/>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4355658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a:extLst>
              <a:ext uri="{FF2B5EF4-FFF2-40B4-BE49-F238E27FC236}">
                <a16:creationId xmlns:a16="http://schemas.microsoft.com/office/drawing/2014/main" id="{997E5DFD-03F5-BF43-BFEF-A0E05F019E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FC3DD9-E476-B543-A07C-058472205794}" type="slidenum">
              <a:rPr lang="tr-TR" altLang="tr-TR" sz="1200">
                <a:solidFill>
                  <a:srgbClr val="898989"/>
                </a:solidFill>
              </a:rPr>
              <a:pPr>
                <a:spcBef>
                  <a:spcPct val="0"/>
                </a:spcBef>
                <a:buFontTx/>
                <a:buNone/>
              </a:pPr>
              <a:t>5</a:t>
            </a:fld>
            <a:endParaRPr lang="tr-TR" altLang="tr-TR" sz="1200">
              <a:solidFill>
                <a:srgbClr val="898989"/>
              </a:solidFill>
            </a:endParaRPr>
          </a:p>
        </p:txBody>
      </p:sp>
      <p:sp>
        <p:nvSpPr>
          <p:cNvPr id="10243" name="Rectangle 2">
            <a:extLst>
              <a:ext uri="{FF2B5EF4-FFF2-40B4-BE49-F238E27FC236}">
                <a16:creationId xmlns:a16="http://schemas.microsoft.com/office/drawing/2014/main" id="{287853A9-9166-C14A-815E-5E93B8E42718}"/>
              </a:ext>
            </a:extLst>
          </p:cNvPr>
          <p:cNvSpPr>
            <a:spLocks noGrp="1" noChangeArrowheads="1"/>
          </p:cNvSpPr>
          <p:nvPr>
            <p:ph type="title"/>
          </p:nvPr>
        </p:nvSpPr>
        <p:spPr>
          <a:xfrm>
            <a:off x="2209800" y="609600"/>
            <a:ext cx="7772400" cy="731838"/>
          </a:xfrm>
        </p:spPr>
        <p:txBody>
          <a:bodyPr rtlCol="0">
            <a:normAutofit/>
          </a:bodyPr>
          <a:lstStyle/>
          <a:p>
            <a:pPr>
              <a:defRPr/>
            </a:pPr>
            <a:r>
              <a:rPr lang="tr-TR" b="1">
                <a:solidFill>
                  <a:srgbClr val="FF0000"/>
                </a:solidFill>
              </a:rPr>
              <a:t>Kamu İktisadi Teşebbüsleri</a:t>
            </a:r>
          </a:p>
        </p:txBody>
      </p:sp>
      <p:sp>
        <p:nvSpPr>
          <p:cNvPr id="7172" name="Line 3">
            <a:extLst>
              <a:ext uri="{FF2B5EF4-FFF2-40B4-BE49-F238E27FC236}">
                <a16:creationId xmlns:a16="http://schemas.microsoft.com/office/drawing/2014/main" id="{177DDB14-74E9-AB40-A9AA-3271CD053AFA}"/>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7173" name="Rectangle 4">
            <a:extLst>
              <a:ext uri="{FF2B5EF4-FFF2-40B4-BE49-F238E27FC236}">
                <a16:creationId xmlns:a16="http://schemas.microsoft.com/office/drawing/2014/main" id="{78B9758F-E523-0F49-BCBB-81E5770C3AFB}"/>
              </a:ext>
            </a:extLst>
          </p:cNvPr>
          <p:cNvSpPr>
            <a:spLocks noGrp="1" noChangeArrowheads="1"/>
          </p:cNvSpPr>
          <p:nvPr>
            <p:ph type="body" idx="1"/>
          </p:nvPr>
        </p:nvSpPr>
        <p:spPr>
          <a:xfrm>
            <a:off x="2008189" y="1546225"/>
            <a:ext cx="8105775" cy="4908550"/>
          </a:xfrm>
        </p:spPr>
        <p:txBody>
          <a:bodyPr/>
          <a:lstStyle/>
          <a:p>
            <a:pPr eaLnBrk="1" hangingPunct="1">
              <a:lnSpc>
                <a:spcPct val="70000"/>
              </a:lnSpc>
              <a:buFont typeface="Wingdings" pitchFamily="2" charset="2"/>
              <a:buChar char="Ø"/>
            </a:pPr>
            <a:r>
              <a:rPr lang="tr-TR" altLang="tr-TR" sz="1900" b="1"/>
              <a:t>KİT’ler kamu kaynaklarını kullanarak işletmecilik faaliyeti yapan kuruluşlardır. KİT, İDT ve kik’lerin ortak ismidir.</a:t>
            </a:r>
          </a:p>
          <a:p>
            <a:pPr lvl="2" eaLnBrk="1" hangingPunct="1">
              <a:lnSpc>
                <a:spcPct val="70000"/>
              </a:lnSpc>
            </a:pPr>
            <a:r>
              <a:rPr lang="tr-TR" altLang="tr-TR" sz="1700" b="1">
                <a:solidFill>
                  <a:schemeClr val="accent2"/>
                </a:solidFill>
              </a:rPr>
              <a:t>İktisadi devlet teşekkülü</a:t>
            </a:r>
            <a:r>
              <a:rPr lang="tr-TR" altLang="tr-TR" sz="1700" b="1"/>
              <a:t>; Sermayesinin tamamı devlete ait olan ve iktisadi alanda ticari esaslara göre faaliyette bulunan KİT’lerdir. Karlılık ve verimlilik esas.</a:t>
            </a:r>
          </a:p>
          <a:p>
            <a:pPr lvl="2" eaLnBrk="1" hangingPunct="1">
              <a:lnSpc>
                <a:spcPct val="70000"/>
              </a:lnSpc>
            </a:pPr>
            <a:r>
              <a:rPr lang="tr-TR" altLang="tr-TR" sz="1700" b="1">
                <a:solidFill>
                  <a:schemeClr val="accent2"/>
                </a:solidFill>
              </a:rPr>
              <a:t>Kamu iktisadi kuruluşları</a:t>
            </a:r>
            <a:r>
              <a:rPr lang="tr-TR" altLang="tr-TR" sz="1700" b="1"/>
              <a:t>; Sermayesinin tamamı devlete ait olan ve tekel niteliğindeki mal ve hizmet üretip satan KİT’lerdir. Kamu hizmeti yönü ağır basar.</a:t>
            </a:r>
          </a:p>
          <a:p>
            <a:pPr lvl="1" eaLnBrk="1" hangingPunct="1">
              <a:lnSpc>
                <a:spcPct val="70000"/>
              </a:lnSpc>
            </a:pPr>
            <a:r>
              <a:rPr lang="tr-TR" altLang="tr-TR" sz="2000" b="1"/>
              <a:t>233 sayılı KHK kapsamındaki KİT’lerin yanısıra 4046 sayılı özelleştirme kanun kapsamındaki kuruluşların borçlanma gereği de hesaplanır.</a:t>
            </a:r>
          </a:p>
          <a:p>
            <a:pPr lvl="1" eaLnBrk="1" hangingPunct="1">
              <a:lnSpc>
                <a:spcPct val="70000"/>
              </a:lnSpc>
            </a:pPr>
            <a:r>
              <a:rPr lang="tr-TR" altLang="tr-TR" sz="2000" b="1"/>
              <a:t>KİT borçlanma gereği</a:t>
            </a:r>
          </a:p>
          <a:p>
            <a:pPr lvl="4" eaLnBrk="1" hangingPunct="1">
              <a:lnSpc>
                <a:spcPct val="70000"/>
              </a:lnSpc>
              <a:buFontTx/>
              <a:buChar char="•"/>
            </a:pPr>
            <a:r>
              <a:rPr lang="tr-TR" altLang="tr-TR" sz="1600" b="1"/>
              <a:t>Sabit sermaye yatırımları (-)			-100</a:t>
            </a:r>
          </a:p>
          <a:p>
            <a:pPr lvl="4" eaLnBrk="1" hangingPunct="1">
              <a:lnSpc>
                <a:spcPct val="70000"/>
              </a:lnSpc>
              <a:buFontTx/>
              <a:buChar char="•"/>
            </a:pPr>
            <a:r>
              <a:rPr lang="tr-TR" altLang="tr-TR" sz="1600" b="1"/>
              <a:t>Stok artışları (-)				 - 50</a:t>
            </a:r>
          </a:p>
          <a:p>
            <a:pPr lvl="4" eaLnBrk="1" hangingPunct="1">
              <a:lnSpc>
                <a:spcPct val="70000"/>
              </a:lnSpc>
              <a:buFontTx/>
              <a:buChar char="•"/>
            </a:pPr>
            <a:r>
              <a:rPr lang="tr-TR" altLang="tr-TR" sz="1600" b="1"/>
              <a:t>Sabit sermaye değişimleri (-)			 - 10	</a:t>
            </a:r>
          </a:p>
          <a:p>
            <a:pPr lvl="4" eaLnBrk="1" hangingPunct="1">
              <a:lnSpc>
                <a:spcPct val="70000"/>
              </a:lnSpc>
              <a:buFontTx/>
              <a:buChar char="•"/>
            </a:pPr>
            <a:r>
              <a:rPr lang="tr-TR" altLang="tr-TR" sz="1600" b="1"/>
              <a:t>İştirak sermaye artışları (-)				    -5</a:t>
            </a:r>
          </a:p>
          <a:p>
            <a:pPr lvl="4" eaLnBrk="1" hangingPunct="1">
              <a:lnSpc>
                <a:spcPct val="70000"/>
              </a:lnSpc>
              <a:buFontTx/>
              <a:buChar char="•"/>
            </a:pPr>
            <a:r>
              <a:rPr lang="tr-TR" altLang="tr-TR" sz="1600" b="1"/>
              <a:t>Fonlara ilişkin kanuni ödemeler (-)			    -5</a:t>
            </a:r>
          </a:p>
          <a:p>
            <a:pPr lvl="4" eaLnBrk="1" hangingPunct="1">
              <a:lnSpc>
                <a:spcPct val="70000"/>
              </a:lnSpc>
              <a:buFontTx/>
              <a:buChar char="•"/>
            </a:pPr>
            <a:r>
              <a:rPr lang="tr-TR" altLang="tr-TR" sz="1600" b="1"/>
              <a:t>Yedekler, karşılıklar, kur farkları, hazine dışı ort. (+)	 +30</a:t>
            </a:r>
          </a:p>
          <a:p>
            <a:pPr lvl="4" eaLnBrk="1" hangingPunct="1">
              <a:lnSpc>
                <a:spcPct val="70000"/>
              </a:lnSpc>
              <a:buFontTx/>
              <a:buChar char="•"/>
            </a:pPr>
            <a:r>
              <a:rPr lang="tr-TR" altLang="tr-TR" sz="1600" b="1"/>
              <a:t>Bütçe transferleri (sermaye, görev zararı, yardım) (+)	 +85</a:t>
            </a:r>
          </a:p>
          <a:p>
            <a:pPr lvl="4" eaLnBrk="1" hangingPunct="1">
              <a:lnSpc>
                <a:spcPct val="70000"/>
              </a:lnSpc>
              <a:buFontTx/>
              <a:buNone/>
            </a:pPr>
            <a:r>
              <a:rPr lang="tr-TR" altLang="tr-TR" sz="1600" b="1">
                <a:solidFill>
                  <a:srgbClr val="FF0000"/>
                </a:solidFill>
              </a:rPr>
              <a:t>= KİT borçlanma gereği			= -55</a:t>
            </a:r>
          </a:p>
        </p:txBody>
      </p:sp>
      <p:sp>
        <p:nvSpPr>
          <p:cNvPr id="6" name="Footer Placeholder 5">
            <a:extLst>
              <a:ext uri="{FF2B5EF4-FFF2-40B4-BE49-F238E27FC236}">
                <a16:creationId xmlns:a16="http://schemas.microsoft.com/office/drawing/2014/main" id="{5E9F0FAC-CC10-7342-BB92-2F45B0587DD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21356908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Slayt Numarası Yer Tutucusu">
            <a:extLst>
              <a:ext uri="{FF2B5EF4-FFF2-40B4-BE49-F238E27FC236}">
                <a16:creationId xmlns:a16="http://schemas.microsoft.com/office/drawing/2014/main" id="{AAD40E40-DBA9-4B49-BE55-DBD1EC5ED3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605076-9F03-6F48-82AE-FD61541A8E54}" type="slidenum">
              <a:rPr lang="tr-TR" altLang="tr-TR" sz="1200">
                <a:solidFill>
                  <a:srgbClr val="898989"/>
                </a:solidFill>
              </a:rPr>
              <a:pPr>
                <a:spcBef>
                  <a:spcPct val="0"/>
                </a:spcBef>
                <a:buFontTx/>
                <a:buNone/>
              </a:pPr>
              <a:t>50</a:t>
            </a:fld>
            <a:endParaRPr lang="tr-TR" altLang="tr-TR" sz="1200">
              <a:solidFill>
                <a:srgbClr val="898989"/>
              </a:solidFill>
            </a:endParaRPr>
          </a:p>
        </p:txBody>
      </p:sp>
      <p:sp>
        <p:nvSpPr>
          <p:cNvPr id="56323" name="Rectangle 2">
            <a:extLst>
              <a:ext uri="{FF2B5EF4-FFF2-40B4-BE49-F238E27FC236}">
                <a16:creationId xmlns:a16="http://schemas.microsoft.com/office/drawing/2014/main" id="{0888701F-FBE8-8148-BB58-EF0D9C0013E6}"/>
              </a:ext>
            </a:extLst>
          </p:cNvPr>
          <p:cNvSpPr>
            <a:spLocks noGrp="1" noChangeArrowheads="1"/>
          </p:cNvSpPr>
          <p:nvPr>
            <p:ph type="title"/>
          </p:nvPr>
        </p:nvSpPr>
        <p:spPr>
          <a:xfrm>
            <a:off x="2209800" y="228600"/>
            <a:ext cx="7772400" cy="1066800"/>
          </a:xfrm>
        </p:spPr>
        <p:txBody>
          <a:bodyPr/>
          <a:lstStyle/>
          <a:p>
            <a:pPr eaLnBrk="1" hangingPunct="1"/>
            <a:r>
              <a:rPr lang="tr-TR" altLang="tr-TR" sz="4000" b="1"/>
              <a:t>GENEL ETKİLER-5</a:t>
            </a:r>
          </a:p>
        </p:txBody>
      </p:sp>
      <p:sp>
        <p:nvSpPr>
          <p:cNvPr id="56324" name="Line 3">
            <a:extLst>
              <a:ext uri="{FF2B5EF4-FFF2-40B4-BE49-F238E27FC236}">
                <a16:creationId xmlns:a16="http://schemas.microsoft.com/office/drawing/2014/main" id="{523B583A-5960-A64A-AC7E-F4298EB7082C}"/>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56325" name="Rectangle 4">
            <a:extLst>
              <a:ext uri="{FF2B5EF4-FFF2-40B4-BE49-F238E27FC236}">
                <a16:creationId xmlns:a16="http://schemas.microsoft.com/office/drawing/2014/main" id="{69A53CC1-4F1D-9645-BB5F-57E3C8654544}"/>
              </a:ext>
            </a:extLst>
          </p:cNvPr>
          <p:cNvSpPr>
            <a:spLocks noGrp="1" noChangeArrowheads="1"/>
          </p:cNvSpPr>
          <p:nvPr>
            <p:ph type="body" idx="1"/>
          </p:nvPr>
        </p:nvSpPr>
        <p:spPr>
          <a:xfrm>
            <a:off x="1801813" y="1546225"/>
            <a:ext cx="8312150" cy="4908550"/>
          </a:xfrm>
        </p:spPr>
        <p:txBody>
          <a:bodyPr/>
          <a:lstStyle/>
          <a:p>
            <a:pPr marL="179388" lvl="1" indent="0" defTabSz="1019175">
              <a:buNone/>
            </a:pPr>
            <a:endParaRPr lang="tr-TR" altLang="tr-TR" sz="1400"/>
          </a:p>
          <a:p>
            <a:pPr marL="179388" lvl="1" indent="0" defTabSz="1019175"/>
            <a:r>
              <a:rPr lang="tr-TR" altLang="tr-TR" sz="2500" b="1">
                <a:solidFill>
                  <a:schemeClr val="accent2"/>
                </a:solidFill>
              </a:rPr>
              <a:t>Dış Ticaret ve Ödemeler Dengesi Etkisi</a:t>
            </a:r>
            <a:r>
              <a:rPr lang="tr-TR" altLang="tr-TR" sz="2500" b="1"/>
              <a:t>:</a:t>
            </a:r>
          </a:p>
          <a:p>
            <a:pPr marL="179388" lvl="1" indent="0" defTabSz="1019175">
              <a:buNone/>
            </a:pPr>
            <a:r>
              <a:rPr lang="tr-TR" altLang="tr-TR" sz="2500"/>
              <a:t>Döviz kurları ve faiz oranlarındaki volatilite, Türkiye’ye ilişkin olarak uluslararası piyasalarda yapılan değerlendirmelerin değişmesine yol açmakta ve ekonominin net dış pozisyonunu değiştiren yeni sermaye akımlarına neden olmaktadır.</a:t>
            </a:r>
          </a:p>
          <a:p>
            <a:pPr marL="179388" lvl="1" indent="0" defTabSz="1019175">
              <a:buNone/>
            </a:pPr>
            <a:endParaRPr lang="tr-TR" altLang="tr-TR" sz="2500"/>
          </a:p>
          <a:p>
            <a:pPr marL="179388" lvl="1" indent="0" defTabSz="1019175">
              <a:buNone/>
            </a:pPr>
            <a:r>
              <a:rPr lang="tr-TR" altLang="tr-TR" sz="2500">
                <a:solidFill>
                  <a:schemeClr val="accent2"/>
                </a:solidFill>
              </a:rPr>
              <a:t>Faiz oranlarının yüksekliği, enflasyon oranının yükselmesi ile birleşerek döviz kurları üzerinde baskı oluşturmaktadır. Kurlardaki artış yurtdışından hammadde ve aramal ithalatına bağımlı olan sanayi kesimini olumsuz etkilemekte, üretimin, dolayısı ile ithalata dayalı ihracatın azalmasına yol açmaktadır.  </a:t>
            </a:r>
          </a:p>
        </p:txBody>
      </p:sp>
      <p:sp>
        <p:nvSpPr>
          <p:cNvPr id="6" name="Footer Placeholder 5">
            <a:extLst>
              <a:ext uri="{FF2B5EF4-FFF2-40B4-BE49-F238E27FC236}">
                <a16:creationId xmlns:a16="http://schemas.microsoft.com/office/drawing/2014/main" id="{E201B3E0-AEED-6245-9287-4576D86D0BB2}"/>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59578769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A9370C04-9CB5-8344-8CFF-AF28BD0A2B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58093A-0B7A-5149-85CE-125B43419ACB}" type="slidenum">
              <a:rPr lang="en-US" altLang="tr-TR" sz="1200">
                <a:solidFill>
                  <a:srgbClr val="898989"/>
                </a:solidFill>
              </a:rPr>
              <a:pPr>
                <a:spcBef>
                  <a:spcPct val="0"/>
                </a:spcBef>
                <a:buFontTx/>
                <a:buNone/>
              </a:pPr>
              <a:t>51</a:t>
            </a:fld>
            <a:endParaRPr lang="en-US" altLang="tr-TR" sz="1200">
              <a:solidFill>
                <a:srgbClr val="898989"/>
              </a:solidFill>
            </a:endParaRPr>
          </a:p>
        </p:txBody>
      </p:sp>
      <p:sp>
        <p:nvSpPr>
          <p:cNvPr id="57347" name="Rectangle 2">
            <a:extLst>
              <a:ext uri="{FF2B5EF4-FFF2-40B4-BE49-F238E27FC236}">
                <a16:creationId xmlns:a16="http://schemas.microsoft.com/office/drawing/2014/main" id="{558CBBFA-FE6D-F44F-8B22-141841058214}"/>
              </a:ext>
            </a:extLst>
          </p:cNvPr>
          <p:cNvSpPr>
            <a:spLocks noGrp="1" noChangeArrowheads="1"/>
          </p:cNvSpPr>
          <p:nvPr>
            <p:ph type="title"/>
          </p:nvPr>
        </p:nvSpPr>
        <p:spPr>
          <a:xfrm>
            <a:off x="2209800" y="2514600"/>
            <a:ext cx="7772400" cy="1219200"/>
          </a:xfrm>
        </p:spPr>
        <p:txBody>
          <a:bodyPr/>
          <a:lstStyle/>
          <a:p>
            <a:pPr eaLnBrk="1" hangingPunct="1"/>
            <a:r>
              <a:rPr lang="tr-TR" altLang="tr-TR" b="1"/>
              <a:t>VERİM EĞRİSİ</a:t>
            </a:r>
            <a:endParaRPr lang="en-US" altLang="tr-TR" b="1"/>
          </a:p>
        </p:txBody>
      </p:sp>
      <p:sp>
        <p:nvSpPr>
          <p:cNvPr id="4" name="Footer Placeholder 3">
            <a:extLst>
              <a:ext uri="{FF2B5EF4-FFF2-40B4-BE49-F238E27FC236}">
                <a16:creationId xmlns:a16="http://schemas.microsoft.com/office/drawing/2014/main" id="{D5BC1F01-BA78-3A4C-9FA2-B4B3E98B5C5E}"/>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241166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83C2335A-5813-2C4B-BEE3-C0EE5E510C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1CAFD7-EEF4-0149-9995-4D29F82E94A1}" type="slidenum">
              <a:rPr lang="en-US" altLang="tr-TR" sz="1200">
                <a:solidFill>
                  <a:srgbClr val="898989"/>
                </a:solidFill>
              </a:rPr>
              <a:pPr>
                <a:spcBef>
                  <a:spcPct val="0"/>
                </a:spcBef>
                <a:buFontTx/>
                <a:buNone/>
              </a:pPr>
              <a:t>52</a:t>
            </a:fld>
            <a:endParaRPr lang="en-US" altLang="tr-TR" sz="1200">
              <a:solidFill>
                <a:srgbClr val="898989"/>
              </a:solidFill>
            </a:endParaRPr>
          </a:p>
        </p:txBody>
      </p:sp>
      <p:sp>
        <p:nvSpPr>
          <p:cNvPr id="58371" name="Rectangle 2">
            <a:extLst>
              <a:ext uri="{FF2B5EF4-FFF2-40B4-BE49-F238E27FC236}">
                <a16:creationId xmlns:a16="http://schemas.microsoft.com/office/drawing/2014/main" id="{000409DC-D25A-BD44-9E71-2BCC8A152D3A}"/>
              </a:ext>
            </a:extLst>
          </p:cNvPr>
          <p:cNvSpPr>
            <a:spLocks noGrp="1" noChangeArrowheads="1"/>
          </p:cNvSpPr>
          <p:nvPr>
            <p:ph type="title"/>
          </p:nvPr>
        </p:nvSpPr>
        <p:spPr/>
        <p:txBody>
          <a:bodyPr/>
          <a:lstStyle/>
          <a:p>
            <a:pPr eaLnBrk="1" hangingPunct="1"/>
            <a:r>
              <a:rPr lang="tr-TR" altLang="tr-TR" sz="2800" b="1"/>
              <a:t>VERİM EĞRİSİ TANIM</a:t>
            </a:r>
            <a:endParaRPr lang="en-US" altLang="tr-TR" sz="2800" b="1"/>
          </a:p>
        </p:txBody>
      </p:sp>
      <p:sp>
        <p:nvSpPr>
          <p:cNvPr id="58372" name="Rectangle 3">
            <a:extLst>
              <a:ext uri="{FF2B5EF4-FFF2-40B4-BE49-F238E27FC236}">
                <a16:creationId xmlns:a16="http://schemas.microsoft.com/office/drawing/2014/main" id="{A8ED701D-672A-3B45-AC42-976224827812}"/>
              </a:ext>
            </a:extLst>
          </p:cNvPr>
          <p:cNvSpPr>
            <a:spLocks noGrp="1" noChangeArrowheads="1"/>
          </p:cNvSpPr>
          <p:nvPr>
            <p:ph type="body" idx="1"/>
          </p:nvPr>
        </p:nvSpPr>
        <p:spPr/>
        <p:txBody>
          <a:bodyPr/>
          <a:lstStyle/>
          <a:p>
            <a:pPr eaLnBrk="1" hangingPunct="1">
              <a:buFontTx/>
              <a:buNone/>
            </a:pPr>
            <a:r>
              <a:rPr lang="tr-TR" altLang="tr-TR" sz="2000"/>
              <a:t>     </a:t>
            </a:r>
          </a:p>
          <a:p>
            <a:pPr eaLnBrk="1" hangingPunct="1">
              <a:buFontTx/>
              <a:buNone/>
            </a:pPr>
            <a:endParaRPr lang="tr-TR" altLang="tr-TR" sz="2000"/>
          </a:p>
          <a:p>
            <a:pPr eaLnBrk="1" hangingPunct="1">
              <a:buFontTx/>
              <a:buNone/>
            </a:pPr>
            <a:r>
              <a:rPr lang="tr-TR" altLang="tr-TR" sz="2000"/>
              <a:t>	Belli bir zamanda, aynı niteliğe sahip senetler için, </a:t>
            </a:r>
            <a:r>
              <a:rPr lang="tr-TR" altLang="tr-TR" sz="2000" u="sng"/>
              <a:t>vade</a:t>
            </a:r>
            <a:r>
              <a:rPr lang="tr-TR" altLang="tr-TR" sz="2000"/>
              <a:t> ve </a:t>
            </a:r>
            <a:r>
              <a:rPr lang="tr-TR" altLang="tr-TR" sz="2000" u="sng"/>
              <a:t>getiri</a:t>
            </a:r>
            <a:r>
              <a:rPr lang="tr-TR" altLang="tr-TR" sz="2000"/>
              <a:t> ilişkisini gösteren eğriye verilen addır.</a:t>
            </a:r>
          </a:p>
          <a:p>
            <a:pPr eaLnBrk="1" hangingPunct="1">
              <a:buFontTx/>
              <a:buNone/>
            </a:pPr>
            <a:endParaRPr lang="tr-TR" altLang="tr-TR" sz="2000"/>
          </a:p>
          <a:p>
            <a:pPr eaLnBrk="1" hangingPunct="1">
              <a:buFontTx/>
              <a:buNone/>
            </a:pPr>
            <a:r>
              <a:rPr lang="tr-TR" altLang="tr-TR" sz="2000"/>
              <a:t>	“Değişik vadeler” için “faiz oranlarının” ne seviyelerde seyrettiğini göstermektedir.</a:t>
            </a:r>
          </a:p>
          <a:p>
            <a:pPr eaLnBrk="1" hangingPunct="1">
              <a:buFontTx/>
              <a:buNone/>
            </a:pPr>
            <a:endParaRPr lang="tr-TR" altLang="tr-TR" sz="2000"/>
          </a:p>
          <a:p>
            <a:pPr eaLnBrk="1" hangingPunct="1">
              <a:buFontTx/>
              <a:buNone/>
            </a:pPr>
            <a:r>
              <a:rPr lang="tr-TR" altLang="tr-TR" sz="2000"/>
              <a:t>	Gelecekte beklenen kısa dönemli faiz oranları hakkında bir fikir vermektedir.</a:t>
            </a:r>
            <a:endParaRPr lang="en-US" altLang="tr-TR" sz="2000"/>
          </a:p>
        </p:txBody>
      </p:sp>
      <p:sp>
        <p:nvSpPr>
          <p:cNvPr id="58373" name="Line 4">
            <a:extLst>
              <a:ext uri="{FF2B5EF4-FFF2-40B4-BE49-F238E27FC236}">
                <a16:creationId xmlns:a16="http://schemas.microsoft.com/office/drawing/2014/main" id="{DC44724D-107A-7C44-9586-95567023022F}"/>
              </a:ext>
            </a:extLst>
          </p:cNvPr>
          <p:cNvSpPr>
            <a:spLocks noChangeShapeType="1"/>
          </p:cNvSpPr>
          <p:nvPr/>
        </p:nvSpPr>
        <p:spPr bwMode="auto">
          <a:xfrm>
            <a:off x="2057400" y="1600200"/>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 name="Footer Placeholder 5">
            <a:extLst>
              <a:ext uri="{FF2B5EF4-FFF2-40B4-BE49-F238E27FC236}">
                <a16:creationId xmlns:a16="http://schemas.microsoft.com/office/drawing/2014/main" id="{E4FEB4F2-7408-3A41-9D33-E93B6CDD09BE}"/>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060128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2538B5F5-D027-A744-9325-5DA8113F7B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A06096-84C2-6847-A66F-AACA728B0298}" type="slidenum">
              <a:rPr lang="en-US" altLang="tr-TR" sz="1200">
                <a:solidFill>
                  <a:srgbClr val="898989"/>
                </a:solidFill>
              </a:rPr>
              <a:pPr>
                <a:spcBef>
                  <a:spcPct val="0"/>
                </a:spcBef>
                <a:buFontTx/>
                <a:buNone/>
              </a:pPr>
              <a:t>53</a:t>
            </a:fld>
            <a:endParaRPr lang="en-US" altLang="tr-TR" sz="1200">
              <a:solidFill>
                <a:srgbClr val="898989"/>
              </a:solidFill>
            </a:endParaRPr>
          </a:p>
        </p:txBody>
      </p:sp>
      <p:sp>
        <p:nvSpPr>
          <p:cNvPr id="59395" name="Rectangle 2">
            <a:extLst>
              <a:ext uri="{FF2B5EF4-FFF2-40B4-BE49-F238E27FC236}">
                <a16:creationId xmlns:a16="http://schemas.microsoft.com/office/drawing/2014/main" id="{A3DC2A22-519A-D541-9422-26A1DB48BC17}"/>
              </a:ext>
            </a:extLst>
          </p:cNvPr>
          <p:cNvSpPr>
            <a:spLocks noGrp="1" noChangeArrowheads="1"/>
          </p:cNvSpPr>
          <p:nvPr>
            <p:ph type="title"/>
          </p:nvPr>
        </p:nvSpPr>
        <p:spPr>
          <a:xfrm>
            <a:off x="1981200" y="609600"/>
            <a:ext cx="8305800" cy="1143000"/>
          </a:xfrm>
        </p:spPr>
        <p:txBody>
          <a:bodyPr/>
          <a:lstStyle/>
          <a:p>
            <a:pPr eaLnBrk="1" hangingPunct="1"/>
            <a:r>
              <a:rPr lang="tr-TR" altLang="tr-TR" sz="2800" b="1"/>
              <a:t>VERİM EĞRİSİNİ BELİRLEYEN FAKTÖRLER</a:t>
            </a:r>
            <a:endParaRPr lang="en-US" altLang="tr-TR" sz="2800" b="1"/>
          </a:p>
        </p:txBody>
      </p:sp>
      <p:sp>
        <p:nvSpPr>
          <p:cNvPr id="59396" name="Rectangle 3">
            <a:extLst>
              <a:ext uri="{FF2B5EF4-FFF2-40B4-BE49-F238E27FC236}">
                <a16:creationId xmlns:a16="http://schemas.microsoft.com/office/drawing/2014/main" id="{D16AC50B-8F36-C342-A9ED-05AD092B1D85}"/>
              </a:ext>
            </a:extLst>
          </p:cNvPr>
          <p:cNvSpPr>
            <a:spLocks noGrp="1" noChangeArrowheads="1"/>
          </p:cNvSpPr>
          <p:nvPr>
            <p:ph type="body" idx="1"/>
          </p:nvPr>
        </p:nvSpPr>
        <p:spPr/>
        <p:txBody>
          <a:bodyPr>
            <a:normAutofit fontScale="85000" lnSpcReduction="20000"/>
          </a:bodyPr>
          <a:lstStyle/>
          <a:p>
            <a:pPr eaLnBrk="1" hangingPunct="1">
              <a:lnSpc>
                <a:spcPct val="90000"/>
              </a:lnSpc>
              <a:buFontTx/>
              <a:buNone/>
            </a:pPr>
            <a:r>
              <a:rPr lang="tr-TR" altLang="tr-TR" sz="1400"/>
              <a:t>Reel Faiz Oranı</a:t>
            </a:r>
          </a:p>
          <a:p>
            <a:pPr eaLnBrk="1" hangingPunct="1">
              <a:lnSpc>
                <a:spcPct val="90000"/>
              </a:lnSpc>
              <a:buFontTx/>
              <a:buNone/>
            </a:pPr>
            <a:endParaRPr lang="tr-TR" altLang="tr-TR" sz="1400"/>
          </a:p>
          <a:p>
            <a:pPr eaLnBrk="1" hangingPunct="1">
              <a:lnSpc>
                <a:spcPct val="90000"/>
              </a:lnSpc>
              <a:buFontTx/>
              <a:buNone/>
            </a:pPr>
            <a:r>
              <a:rPr lang="tr-TR" altLang="tr-TR" sz="1400"/>
              <a:t>Enflasyon Oranı		Verim eğrisinin </a:t>
            </a:r>
            <a:r>
              <a:rPr lang="tr-TR" altLang="tr-TR" sz="1400" u="sng"/>
              <a:t>mutlak seviyesini</a:t>
            </a:r>
            <a:r>
              <a:rPr lang="tr-TR" altLang="tr-TR" sz="1400"/>
              <a:t> belirlemektedir.</a:t>
            </a:r>
          </a:p>
          <a:p>
            <a:pPr eaLnBrk="1" hangingPunct="1">
              <a:lnSpc>
                <a:spcPct val="90000"/>
              </a:lnSpc>
              <a:buFontTx/>
              <a:buNone/>
            </a:pPr>
            <a:endParaRPr lang="tr-TR" altLang="tr-TR" sz="1400"/>
          </a:p>
          <a:p>
            <a:pPr eaLnBrk="1" hangingPunct="1">
              <a:lnSpc>
                <a:spcPct val="90000"/>
              </a:lnSpc>
              <a:buFontTx/>
              <a:buNone/>
            </a:pPr>
            <a:r>
              <a:rPr lang="tr-TR" altLang="tr-TR" sz="1400"/>
              <a:t>Risk Primi</a:t>
            </a:r>
          </a:p>
          <a:p>
            <a:pPr eaLnBrk="1" hangingPunct="1">
              <a:lnSpc>
                <a:spcPct val="90000"/>
              </a:lnSpc>
              <a:buFontTx/>
              <a:buNone/>
            </a:pPr>
            <a:endParaRPr lang="tr-TR" altLang="tr-TR" sz="1400"/>
          </a:p>
          <a:p>
            <a:pPr algn="ctr" eaLnBrk="1" hangingPunct="1">
              <a:lnSpc>
                <a:spcPct val="90000"/>
              </a:lnSpc>
              <a:buFontTx/>
              <a:buNone/>
            </a:pPr>
            <a:r>
              <a:rPr lang="tr-TR" altLang="tr-TR" sz="1600"/>
              <a:t>Nominal Faiz Oranı: Reel Faiz Oranı + Enflasyon. Primi + Risk Primi</a:t>
            </a:r>
          </a:p>
          <a:p>
            <a:pPr eaLnBrk="1" hangingPunct="1">
              <a:lnSpc>
                <a:spcPct val="90000"/>
              </a:lnSpc>
              <a:buFontTx/>
              <a:buNone/>
            </a:pPr>
            <a:r>
              <a:rPr lang="tr-TR" altLang="tr-TR" sz="1400" b="1"/>
              <a:t>Reel Faiz Oranı:</a:t>
            </a:r>
            <a:r>
              <a:rPr lang="tr-TR" altLang="tr-TR" sz="1400"/>
              <a:t> Bugün yapacak olduğu tüketimi ileri bir vadeye ertelemiş olduğu</a:t>
            </a:r>
          </a:p>
          <a:p>
            <a:pPr eaLnBrk="1" hangingPunct="1">
              <a:lnSpc>
                <a:spcPct val="90000"/>
              </a:lnSpc>
              <a:buFontTx/>
              <a:buNone/>
            </a:pPr>
            <a:r>
              <a:rPr lang="tr-TR" altLang="tr-TR" sz="1400"/>
              <a:t>için yatırımcıya sağlanan getiridir.</a:t>
            </a:r>
          </a:p>
          <a:p>
            <a:pPr eaLnBrk="1" hangingPunct="1">
              <a:lnSpc>
                <a:spcPct val="90000"/>
              </a:lnSpc>
              <a:buFontTx/>
              <a:buNone/>
            </a:pPr>
            <a:r>
              <a:rPr lang="tr-TR" altLang="tr-TR" sz="1400" b="1"/>
              <a:t>Enflasyon Primi:</a:t>
            </a:r>
            <a:r>
              <a:rPr lang="tr-TR" altLang="tr-TR" sz="1400"/>
              <a:t> Gelecekteki enflasyon beklentisini yansıtmaktadır. İleride </a:t>
            </a:r>
          </a:p>
          <a:p>
            <a:pPr eaLnBrk="1" hangingPunct="1">
              <a:lnSpc>
                <a:spcPct val="90000"/>
              </a:lnSpc>
              <a:buFontTx/>
              <a:buNone/>
            </a:pPr>
            <a:r>
              <a:rPr lang="tr-TR" altLang="tr-TR" sz="1400"/>
              <a:t>enflasyonun  artacağı beklentisi varsa, nominal faiz oranı yüksek, düşeceği </a:t>
            </a:r>
          </a:p>
          <a:p>
            <a:pPr eaLnBrk="1" hangingPunct="1">
              <a:lnSpc>
                <a:spcPct val="90000"/>
              </a:lnSpc>
              <a:buFontTx/>
              <a:buNone/>
            </a:pPr>
            <a:r>
              <a:rPr lang="tr-TR" altLang="tr-TR" sz="1400"/>
              <a:t>beklentisi varsa nominal faiz oranı düşük olacaktır.</a:t>
            </a:r>
          </a:p>
          <a:p>
            <a:pPr eaLnBrk="1" hangingPunct="1">
              <a:lnSpc>
                <a:spcPct val="90000"/>
              </a:lnSpc>
              <a:buFontTx/>
              <a:buNone/>
            </a:pPr>
            <a:r>
              <a:rPr lang="tr-TR" altLang="tr-TR" sz="1400" b="1"/>
              <a:t>Risk Primi:</a:t>
            </a:r>
            <a:r>
              <a:rPr lang="tr-TR" altLang="tr-TR" sz="1400"/>
              <a:t> Yatırımcıyı aşağıda sıralanan risklere karşı korumayı amaçlamaktadır.</a:t>
            </a:r>
          </a:p>
          <a:p>
            <a:pPr eaLnBrk="1" hangingPunct="1">
              <a:lnSpc>
                <a:spcPct val="90000"/>
              </a:lnSpc>
              <a:buFontTx/>
              <a:buNone/>
            </a:pPr>
            <a:r>
              <a:rPr lang="tr-TR" altLang="tr-TR" sz="1400"/>
              <a:t>	Kredi riski ve default risk,</a:t>
            </a:r>
          </a:p>
          <a:p>
            <a:pPr eaLnBrk="1" hangingPunct="1">
              <a:lnSpc>
                <a:spcPct val="90000"/>
              </a:lnSpc>
              <a:buFontTx/>
              <a:buNone/>
            </a:pPr>
            <a:r>
              <a:rPr lang="tr-TR" altLang="tr-TR" sz="1400"/>
              <a:t>	Erken itfa riski,</a:t>
            </a:r>
          </a:p>
          <a:p>
            <a:pPr eaLnBrk="1" hangingPunct="1">
              <a:lnSpc>
                <a:spcPct val="90000"/>
              </a:lnSpc>
              <a:buFontTx/>
              <a:buNone/>
            </a:pPr>
            <a:r>
              <a:rPr lang="tr-TR" altLang="tr-TR" sz="1400"/>
              <a:t>	Likidite ve piyasa riskleri,</a:t>
            </a:r>
          </a:p>
          <a:p>
            <a:pPr eaLnBrk="1" hangingPunct="1">
              <a:lnSpc>
                <a:spcPct val="90000"/>
              </a:lnSpc>
              <a:buFontTx/>
              <a:buNone/>
            </a:pPr>
            <a:r>
              <a:rPr lang="tr-TR" altLang="tr-TR" sz="1400"/>
              <a:t>	Enflasyonda beklenmedik bir değişiklik olması riski</a:t>
            </a:r>
            <a:endParaRPr lang="en-US" altLang="tr-TR" sz="1400"/>
          </a:p>
        </p:txBody>
      </p:sp>
      <p:sp>
        <p:nvSpPr>
          <p:cNvPr id="59397" name="Line 7">
            <a:extLst>
              <a:ext uri="{FF2B5EF4-FFF2-40B4-BE49-F238E27FC236}">
                <a16:creationId xmlns:a16="http://schemas.microsoft.com/office/drawing/2014/main" id="{AB845248-AB37-7C46-AC8C-A96E2F243720}"/>
              </a:ext>
            </a:extLst>
          </p:cNvPr>
          <p:cNvSpPr>
            <a:spLocks noChangeShapeType="1"/>
          </p:cNvSpPr>
          <p:nvPr/>
        </p:nvSpPr>
        <p:spPr bwMode="auto">
          <a:xfrm>
            <a:off x="3505200" y="2133600"/>
            <a:ext cx="990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398" name="Line 8">
            <a:extLst>
              <a:ext uri="{FF2B5EF4-FFF2-40B4-BE49-F238E27FC236}">
                <a16:creationId xmlns:a16="http://schemas.microsoft.com/office/drawing/2014/main" id="{85D21EEE-CA30-1642-9B90-109135BC2351}"/>
              </a:ext>
            </a:extLst>
          </p:cNvPr>
          <p:cNvSpPr>
            <a:spLocks noChangeShapeType="1"/>
          </p:cNvSpPr>
          <p:nvPr/>
        </p:nvSpPr>
        <p:spPr bwMode="auto">
          <a:xfrm>
            <a:off x="3505200" y="2590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399" name="Line 9">
            <a:extLst>
              <a:ext uri="{FF2B5EF4-FFF2-40B4-BE49-F238E27FC236}">
                <a16:creationId xmlns:a16="http://schemas.microsoft.com/office/drawing/2014/main" id="{72465743-3F0A-0D4C-A232-A2D04D80F28E}"/>
              </a:ext>
            </a:extLst>
          </p:cNvPr>
          <p:cNvSpPr>
            <a:spLocks noChangeShapeType="1"/>
          </p:cNvSpPr>
          <p:nvPr/>
        </p:nvSpPr>
        <p:spPr bwMode="auto">
          <a:xfrm flipV="1">
            <a:off x="3276600" y="27432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9400" name="Line 10">
            <a:extLst>
              <a:ext uri="{FF2B5EF4-FFF2-40B4-BE49-F238E27FC236}">
                <a16:creationId xmlns:a16="http://schemas.microsoft.com/office/drawing/2014/main" id="{0F6C1E39-2556-8542-A48F-E9EB4512945D}"/>
              </a:ext>
            </a:extLst>
          </p:cNvPr>
          <p:cNvSpPr>
            <a:spLocks noChangeShapeType="1"/>
          </p:cNvSpPr>
          <p:nvPr/>
        </p:nvSpPr>
        <p:spPr bwMode="auto">
          <a:xfrm>
            <a:off x="1828800" y="1600200"/>
            <a:ext cx="853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Footer Placeholder 8">
            <a:extLst>
              <a:ext uri="{FF2B5EF4-FFF2-40B4-BE49-F238E27FC236}">
                <a16:creationId xmlns:a16="http://schemas.microsoft.com/office/drawing/2014/main" id="{0731244F-1FC5-0C48-8483-12540817C2AD}"/>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072665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Slayt Numarası Yer Tutucusu">
            <a:extLst>
              <a:ext uri="{FF2B5EF4-FFF2-40B4-BE49-F238E27FC236}">
                <a16:creationId xmlns:a16="http://schemas.microsoft.com/office/drawing/2014/main" id="{D2BE9DCE-A586-524D-BB27-F5194B9A49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BB26B5-F69E-044E-9A47-8F2DAF4E30CF}" type="slidenum">
              <a:rPr lang="tr-TR" altLang="tr-TR" sz="1200">
                <a:solidFill>
                  <a:srgbClr val="898989"/>
                </a:solidFill>
              </a:rPr>
              <a:pPr>
                <a:spcBef>
                  <a:spcPct val="0"/>
                </a:spcBef>
                <a:buFontTx/>
                <a:buNone/>
              </a:pPr>
              <a:t>54</a:t>
            </a:fld>
            <a:endParaRPr lang="tr-TR" altLang="tr-TR" sz="1200">
              <a:solidFill>
                <a:srgbClr val="898989"/>
              </a:solidFill>
            </a:endParaRPr>
          </a:p>
        </p:txBody>
      </p:sp>
      <p:sp>
        <p:nvSpPr>
          <p:cNvPr id="60419" name="Rectangle 2">
            <a:extLst>
              <a:ext uri="{FF2B5EF4-FFF2-40B4-BE49-F238E27FC236}">
                <a16:creationId xmlns:a16="http://schemas.microsoft.com/office/drawing/2014/main" id="{3162F10D-7056-FD47-B03E-D207345C6488}"/>
              </a:ext>
            </a:extLst>
          </p:cNvPr>
          <p:cNvSpPr>
            <a:spLocks noGrp="1" noChangeArrowheads="1"/>
          </p:cNvSpPr>
          <p:nvPr>
            <p:ph type="title"/>
          </p:nvPr>
        </p:nvSpPr>
        <p:spPr>
          <a:xfrm>
            <a:off x="2209800" y="609601"/>
            <a:ext cx="7772400" cy="658813"/>
          </a:xfrm>
        </p:spPr>
        <p:txBody>
          <a:bodyPr/>
          <a:lstStyle/>
          <a:p>
            <a:pPr eaLnBrk="1" hangingPunct="1"/>
            <a:r>
              <a:rPr lang="tr-TR" altLang="tr-TR" sz="2800" b="1"/>
              <a:t>Verim eğrisinin türleri</a:t>
            </a:r>
          </a:p>
        </p:txBody>
      </p:sp>
      <p:sp>
        <p:nvSpPr>
          <p:cNvPr id="60420" name="Rectangle 3">
            <a:extLst>
              <a:ext uri="{FF2B5EF4-FFF2-40B4-BE49-F238E27FC236}">
                <a16:creationId xmlns:a16="http://schemas.microsoft.com/office/drawing/2014/main" id="{05BF1EA6-848D-914C-8677-23224D727696}"/>
              </a:ext>
            </a:extLst>
          </p:cNvPr>
          <p:cNvSpPr>
            <a:spLocks noGrp="1" noChangeArrowheads="1"/>
          </p:cNvSpPr>
          <p:nvPr>
            <p:ph type="body" idx="1"/>
          </p:nvPr>
        </p:nvSpPr>
        <p:spPr>
          <a:xfrm>
            <a:off x="2209800" y="1484314"/>
            <a:ext cx="7772400" cy="4611687"/>
          </a:xfrm>
        </p:spPr>
        <p:txBody>
          <a:bodyPr/>
          <a:lstStyle/>
          <a:p>
            <a:pPr eaLnBrk="1" hangingPunct="1"/>
            <a:r>
              <a:rPr lang="tr-TR" altLang="tr-TR" sz="2400" b="1"/>
              <a:t>Normal verim eğrisi</a:t>
            </a:r>
            <a:r>
              <a:rPr lang="tr-TR" altLang="tr-TR" sz="2400"/>
              <a:t>: vade uzadıkça getiri artar. (eğrinin eğimi pozitif)</a:t>
            </a:r>
          </a:p>
          <a:p>
            <a:pPr eaLnBrk="1" hangingPunct="1"/>
            <a:r>
              <a:rPr lang="tr-TR" altLang="tr-TR" sz="2400" b="1"/>
              <a:t>Düz (flat) verim eğrisi</a:t>
            </a:r>
            <a:r>
              <a:rPr lang="tr-TR" altLang="tr-TR" sz="2400"/>
              <a:t>: Tüm vadelerde getiri aynıdır. (ekonomide belirsizlikler olduğunun göstergesidir)</a:t>
            </a:r>
          </a:p>
          <a:p>
            <a:pPr eaLnBrk="1" hangingPunct="1"/>
            <a:r>
              <a:rPr lang="tr-TR" altLang="tr-TR" sz="2400" b="1"/>
              <a:t>Dik (steep) verim eğrisi: </a:t>
            </a:r>
            <a:r>
              <a:rPr lang="tr-TR" altLang="tr-TR" sz="2400"/>
              <a:t>Uzun vadeli getirilerin kısa vadelilere oranla çok yüksek olması. Ekonomik beklentilerin çok olumlu olduğu dönemlerde görülür.</a:t>
            </a:r>
          </a:p>
          <a:p>
            <a:pPr eaLnBrk="1" hangingPunct="1"/>
            <a:r>
              <a:rPr lang="tr-TR" altLang="tr-TR" sz="2400" b="1"/>
              <a:t>Aşağı yönlü (inverted) verim eğrisi: </a:t>
            </a:r>
            <a:r>
              <a:rPr lang="tr-TR" altLang="tr-TR" sz="2400"/>
              <a:t>Uzun vadeli getirilerin kısa vadelilerden daha az olması. Bu eğri yatırımcıların uzun vadede ekonomide bozulma beklentisi içinde olduklarını gösterir.</a:t>
            </a:r>
            <a:endParaRPr lang="tr-TR" altLang="tr-TR" sz="2400" b="1"/>
          </a:p>
        </p:txBody>
      </p:sp>
      <p:sp>
        <p:nvSpPr>
          <p:cNvPr id="5" name="Footer Placeholder 4">
            <a:extLst>
              <a:ext uri="{FF2B5EF4-FFF2-40B4-BE49-F238E27FC236}">
                <a16:creationId xmlns:a16="http://schemas.microsoft.com/office/drawing/2014/main" id="{34225448-D203-114B-868B-5FC4E4CFCFA1}"/>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994792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3C418D2-9BFC-354D-A5D7-996FDB0E318F}"/>
              </a:ext>
            </a:extLst>
          </p:cNvPr>
          <p:cNvSpPr>
            <a:spLocks noGrp="1"/>
          </p:cNvSpPr>
          <p:nvPr>
            <p:ph type="title"/>
          </p:nvPr>
        </p:nvSpPr>
        <p:spPr>
          <a:xfrm>
            <a:off x="516836" y="365125"/>
            <a:ext cx="2464904" cy="5885208"/>
          </a:xfrm>
        </p:spPr>
        <p:txBody>
          <a:bodyPr>
            <a:normAutofit/>
          </a:bodyPr>
          <a:lstStyle/>
          <a:p>
            <a:pPr eaLnBrk="1" hangingPunct="1"/>
            <a:r>
              <a:rPr lang="tr-TR" altLang="tr-TR" sz="4000" dirty="0"/>
              <a:t>Beklentiler karışık. </a:t>
            </a:r>
            <a:br>
              <a:rPr lang="tr-TR" altLang="tr-TR" sz="4000" dirty="0"/>
            </a:br>
            <a:r>
              <a:rPr lang="tr-TR" altLang="tr-TR" sz="4000" dirty="0"/>
              <a:t>Kısa vadede riskler daha yüksek</a:t>
            </a:r>
          </a:p>
        </p:txBody>
      </p:sp>
      <p:sp>
        <p:nvSpPr>
          <p:cNvPr id="61444" name="Slide Number Placeholder 3">
            <a:extLst>
              <a:ext uri="{FF2B5EF4-FFF2-40B4-BE49-F238E27FC236}">
                <a16:creationId xmlns:a16="http://schemas.microsoft.com/office/drawing/2014/main" id="{F861AF27-955C-944C-A6E2-10AA867DFD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779816-BE44-2A41-A889-82B1C16353F0}" type="slidenum">
              <a:rPr lang="tr-TR" altLang="tr-TR" sz="1200">
                <a:solidFill>
                  <a:srgbClr val="898989"/>
                </a:solidFill>
              </a:rPr>
              <a:pPr>
                <a:spcBef>
                  <a:spcPct val="0"/>
                </a:spcBef>
                <a:buFontTx/>
                <a:buNone/>
              </a:pPr>
              <a:t>55</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6BACF01E-0559-E343-89E4-EB7A11B28419}"/>
              </a:ext>
            </a:extLst>
          </p:cNvPr>
          <p:cNvSpPr>
            <a:spLocks noGrp="1"/>
          </p:cNvSpPr>
          <p:nvPr>
            <p:ph type="ftr" sz="quarter" idx="11"/>
          </p:nvPr>
        </p:nvSpPr>
        <p:spPr/>
        <p:txBody>
          <a:bodyPr/>
          <a:lstStyle/>
          <a:p>
            <a:pPr>
              <a:defRPr/>
            </a:pPr>
            <a:r>
              <a:rPr lang="tr-TR"/>
              <a:t>www.hakanozyildiz.com</a:t>
            </a:r>
          </a:p>
        </p:txBody>
      </p:sp>
      <p:pic>
        <p:nvPicPr>
          <p:cNvPr id="4" name="Resim 3">
            <a:extLst>
              <a:ext uri="{FF2B5EF4-FFF2-40B4-BE49-F238E27FC236}">
                <a16:creationId xmlns:a16="http://schemas.microsoft.com/office/drawing/2014/main" id="{41D58911-A544-A805-1E5C-4A477F37DE83}"/>
              </a:ext>
            </a:extLst>
          </p:cNvPr>
          <p:cNvPicPr>
            <a:picLocks noChangeAspect="1"/>
          </p:cNvPicPr>
          <p:nvPr/>
        </p:nvPicPr>
        <p:blipFill>
          <a:blip r:embed="rId2"/>
          <a:stretch>
            <a:fillRect/>
          </a:stretch>
        </p:blipFill>
        <p:spPr>
          <a:xfrm>
            <a:off x="3228355" y="368027"/>
            <a:ext cx="8370610" cy="5884712"/>
          </a:xfrm>
          <a:prstGeom prst="rect">
            <a:avLst/>
          </a:prstGeom>
        </p:spPr>
      </p:pic>
    </p:spTree>
    <p:extLst>
      <p:ext uri="{BB962C8B-B14F-4D97-AF65-F5344CB8AC3E}">
        <p14:creationId xmlns:p14="http://schemas.microsoft.com/office/powerpoint/2010/main" val="1712429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671EA2B-D00A-9C45-A1D8-5A43C0CE8A85}"/>
              </a:ext>
            </a:extLst>
          </p:cNvPr>
          <p:cNvSpPr>
            <a:spLocks noGrp="1"/>
          </p:cNvSpPr>
          <p:nvPr>
            <p:ph type="title"/>
          </p:nvPr>
        </p:nvSpPr>
        <p:spPr>
          <a:xfrm>
            <a:off x="838200" y="1232452"/>
            <a:ext cx="2743200" cy="5123898"/>
          </a:xfrm>
        </p:spPr>
        <p:txBody>
          <a:bodyPr rtlCol="0">
            <a:normAutofit/>
          </a:bodyPr>
          <a:lstStyle/>
          <a:p>
            <a:pPr>
              <a:defRPr/>
            </a:pPr>
            <a:r>
              <a:rPr lang="tr-TR" dirty="0"/>
              <a:t>Bir günde ne değişti? </a:t>
            </a:r>
            <a:br>
              <a:rPr lang="tr-TR" dirty="0"/>
            </a:br>
            <a:r>
              <a:rPr lang="tr-TR" dirty="0"/>
              <a:t>Krizin göstergesi (?!)</a:t>
            </a:r>
          </a:p>
        </p:txBody>
      </p:sp>
      <p:pic>
        <p:nvPicPr>
          <p:cNvPr id="62467" name="Picture 2">
            <a:extLst>
              <a:ext uri="{FF2B5EF4-FFF2-40B4-BE49-F238E27FC236}">
                <a16:creationId xmlns:a16="http://schemas.microsoft.com/office/drawing/2014/main" id="{E74910AF-538B-2843-A294-36E1656A3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61391"/>
            <a:ext cx="7868478" cy="50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Slide Number Placeholder 3">
            <a:extLst>
              <a:ext uri="{FF2B5EF4-FFF2-40B4-BE49-F238E27FC236}">
                <a16:creationId xmlns:a16="http://schemas.microsoft.com/office/drawing/2014/main" id="{9C1A068A-86E2-3C4B-8471-AF2B6B6700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DABD7E-79FA-B64E-87E5-5087B96458DA}" type="slidenum">
              <a:rPr lang="tr-TR" altLang="tr-TR" sz="1200">
                <a:solidFill>
                  <a:srgbClr val="898989"/>
                </a:solidFill>
              </a:rPr>
              <a:pPr>
                <a:spcBef>
                  <a:spcPct val="0"/>
                </a:spcBef>
                <a:buFontTx/>
                <a:buNone/>
              </a:pPr>
              <a:t>56</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85883BDE-3B42-0442-8821-5801FBA2D4BD}"/>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902514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BE8DEED-F9C4-DD45-A7D2-C4E1042484D2}"/>
              </a:ext>
            </a:extLst>
          </p:cNvPr>
          <p:cNvSpPr>
            <a:spLocks noGrp="1"/>
          </p:cNvSpPr>
          <p:nvPr>
            <p:ph type="title"/>
          </p:nvPr>
        </p:nvSpPr>
        <p:spPr>
          <a:xfrm>
            <a:off x="838200" y="365125"/>
            <a:ext cx="1944689" cy="5991225"/>
          </a:xfrm>
        </p:spPr>
        <p:txBody>
          <a:bodyPr>
            <a:normAutofit/>
          </a:bodyPr>
          <a:lstStyle/>
          <a:p>
            <a:pPr eaLnBrk="1" hangingPunct="1"/>
            <a:r>
              <a:rPr lang="tr-TR" altLang="tr-TR" sz="2400" b="1" dirty="0"/>
              <a:t>Eğrinin şekli normal. </a:t>
            </a:r>
            <a:br>
              <a:rPr lang="tr-TR" altLang="tr-TR" sz="2400" b="1" dirty="0"/>
            </a:br>
            <a:r>
              <a:rPr lang="tr-TR" altLang="tr-TR" sz="2400" b="1" dirty="0"/>
              <a:t>Ama kısa  vade ile uzun vade arasındaki getiri farkı çok fazla</a:t>
            </a:r>
          </a:p>
        </p:txBody>
      </p:sp>
      <p:pic>
        <p:nvPicPr>
          <p:cNvPr id="63491" name="Picture 2">
            <a:extLst>
              <a:ext uri="{FF2B5EF4-FFF2-40B4-BE49-F238E27FC236}">
                <a16:creationId xmlns:a16="http://schemas.microsoft.com/office/drawing/2014/main" id="{6E0BF5F6-6CD6-044C-A5EF-83900E273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296" y="1236662"/>
            <a:ext cx="779227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Slide Number Placeholder 3">
            <a:extLst>
              <a:ext uri="{FF2B5EF4-FFF2-40B4-BE49-F238E27FC236}">
                <a16:creationId xmlns:a16="http://schemas.microsoft.com/office/drawing/2014/main" id="{6B4BB2F1-B990-4D41-9804-8B5B3F2C22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4854957-2192-694C-B3B6-DAC6AD70EF52}" type="slidenum">
              <a:rPr lang="tr-TR" altLang="tr-TR" sz="1200">
                <a:solidFill>
                  <a:srgbClr val="898989"/>
                </a:solidFill>
              </a:rPr>
              <a:pPr>
                <a:spcBef>
                  <a:spcPct val="0"/>
                </a:spcBef>
                <a:buFontTx/>
                <a:buNone/>
              </a:pPr>
              <a:t>57</a:t>
            </a:fld>
            <a:endParaRPr lang="tr-TR" altLang="tr-TR" sz="1200">
              <a:solidFill>
                <a:srgbClr val="898989"/>
              </a:solidFill>
            </a:endParaRPr>
          </a:p>
        </p:txBody>
      </p:sp>
      <p:sp>
        <p:nvSpPr>
          <p:cNvPr id="5" name="Footer Placeholder 4">
            <a:extLst>
              <a:ext uri="{FF2B5EF4-FFF2-40B4-BE49-F238E27FC236}">
                <a16:creationId xmlns:a16="http://schemas.microsoft.com/office/drawing/2014/main" id="{2374C094-C3FD-E840-A5D0-13525B236FA5}"/>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87093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a:extLst>
              <a:ext uri="{FF2B5EF4-FFF2-40B4-BE49-F238E27FC236}">
                <a16:creationId xmlns:a16="http://schemas.microsoft.com/office/drawing/2014/main" id="{BF40C735-61ED-6041-8F5C-B97FA6C26E4D}"/>
              </a:ext>
            </a:extLst>
          </p:cNvPr>
          <p:cNvSpPr>
            <a:spLocks noGrp="1"/>
          </p:cNvSpPr>
          <p:nvPr>
            <p:ph type="title"/>
          </p:nvPr>
        </p:nvSpPr>
        <p:spPr/>
        <p:txBody>
          <a:bodyPr/>
          <a:lstStyle/>
          <a:p>
            <a:pPr eaLnBrk="1" hangingPunct="1"/>
            <a:endParaRPr lang="tr-TR" altLang="tr-TR" cap="none"/>
          </a:p>
        </p:txBody>
      </p:sp>
      <p:sp>
        <p:nvSpPr>
          <p:cNvPr id="65539" name="Text Placeholder 3">
            <a:extLst>
              <a:ext uri="{FF2B5EF4-FFF2-40B4-BE49-F238E27FC236}">
                <a16:creationId xmlns:a16="http://schemas.microsoft.com/office/drawing/2014/main" id="{ED29FD94-4629-E84B-96AE-68A8934E04A1}"/>
              </a:ext>
            </a:extLst>
          </p:cNvPr>
          <p:cNvSpPr>
            <a:spLocks noGrp="1"/>
          </p:cNvSpPr>
          <p:nvPr>
            <p:ph type="body" idx="1"/>
          </p:nvPr>
        </p:nvSpPr>
        <p:spPr/>
        <p:txBody>
          <a:bodyPr/>
          <a:lstStyle/>
          <a:p>
            <a:pPr eaLnBrk="1" hangingPunct="1"/>
            <a:r>
              <a:rPr lang="tr-TR" altLang="tr-TR" sz="3600" b="1">
                <a:solidFill>
                  <a:srgbClr val="FF0000"/>
                </a:solidFill>
              </a:rPr>
              <a:t>Borç dinamikleri</a:t>
            </a:r>
          </a:p>
        </p:txBody>
      </p:sp>
      <p:sp>
        <p:nvSpPr>
          <p:cNvPr id="65540" name="Slide Number Placeholder 4">
            <a:extLst>
              <a:ext uri="{FF2B5EF4-FFF2-40B4-BE49-F238E27FC236}">
                <a16:creationId xmlns:a16="http://schemas.microsoft.com/office/drawing/2014/main" id="{2BE4E847-B68A-4941-B374-758BAF91BA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67A414-2D76-4F49-A548-193D9BBBA777}" type="slidenum">
              <a:rPr lang="tr-TR" altLang="tr-TR" sz="1200">
                <a:solidFill>
                  <a:srgbClr val="898989"/>
                </a:solidFill>
              </a:rPr>
              <a:pPr>
                <a:spcBef>
                  <a:spcPct val="0"/>
                </a:spcBef>
                <a:buFontTx/>
                <a:buNone/>
              </a:pPr>
              <a:t>58</a:t>
            </a:fld>
            <a:endParaRPr lang="tr-TR" altLang="tr-TR" sz="1200">
              <a:solidFill>
                <a:srgbClr val="898989"/>
              </a:solidFill>
            </a:endParaRPr>
          </a:p>
        </p:txBody>
      </p:sp>
      <p:sp>
        <p:nvSpPr>
          <p:cNvPr id="6" name="Footer Placeholder 5">
            <a:extLst>
              <a:ext uri="{FF2B5EF4-FFF2-40B4-BE49-F238E27FC236}">
                <a16:creationId xmlns:a16="http://schemas.microsoft.com/office/drawing/2014/main" id="{66D5E588-8514-514E-9122-F1F55C793EDF}"/>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4245892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EB7BF833-D797-6F45-820F-8E0D1C9324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F241C4-20E9-E140-AAAA-B77DD2003F08}" type="slidenum">
              <a:rPr lang="en-US" altLang="tr-TR" sz="1200">
                <a:solidFill>
                  <a:srgbClr val="898989"/>
                </a:solidFill>
              </a:rPr>
              <a:pPr>
                <a:spcBef>
                  <a:spcPct val="0"/>
                </a:spcBef>
                <a:buFontTx/>
                <a:buNone/>
              </a:pPr>
              <a:t>59</a:t>
            </a:fld>
            <a:endParaRPr lang="en-US" altLang="tr-TR" sz="1200">
              <a:solidFill>
                <a:srgbClr val="898989"/>
              </a:solidFill>
            </a:endParaRPr>
          </a:p>
        </p:txBody>
      </p:sp>
      <p:sp>
        <p:nvSpPr>
          <p:cNvPr id="67587" name="Rectangle 2">
            <a:extLst>
              <a:ext uri="{FF2B5EF4-FFF2-40B4-BE49-F238E27FC236}">
                <a16:creationId xmlns:a16="http://schemas.microsoft.com/office/drawing/2014/main" id="{8E82C518-05C7-C14C-8990-001B2FAA5BF2}"/>
              </a:ext>
            </a:extLst>
          </p:cNvPr>
          <p:cNvSpPr>
            <a:spLocks noGrp="1" noChangeArrowheads="1"/>
          </p:cNvSpPr>
          <p:nvPr>
            <p:ph type="title"/>
          </p:nvPr>
        </p:nvSpPr>
        <p:spPr/>
        <p:txBody>
          <a:bodyPr/>
          <a:lstStyle/>
          <a:p>
            <a:pPr eaLnBrk="1" hangingPunct="1"/>
            <a:r>
              <a:rPr lang="tr-TR" altLang="tr-TR" sz="2800" b="1"/>
              <a:t>BORÇLANMA FAİZİNİN ÖNEMİ</a:t>
            </a:r>
            <a:endParaRPr lang="en-US" altLang="tr-TR" sz="2800" b="1"/>
          </a:p>
        </p:txBody>
      </p:sp>
      <p:sp>
        <p:nvSpPr>
          <p:cNvPr id="67588" name="Rectangle 3">
            <a:extLst>
              <a:ext uri="{FF2B5EF4-FFF2-40B4-BE49-F238E27FC236}">
                <a16:creationId xmlns:a16="http://schemas.microsoft.com/office/drawing/2014/main" id="{66770182-8627-DD4E-B14D-5500B53AAF80}"/>
              </a:ext>
            </a:extLst>
          </p:cNvPr>
          <p:cNvSpPr>
            <a:spLocks noGrp="1" noChangeArrowheads="1"/>
          </p:cNvSpPr>
          <p:nvPr>
            <p:ph type="body" idx="1"/>
          </p:nvPr>
        </p:nvSpPr>
        <p:spPr/>
        <p:txBody>
          <a:bodyPr/>
          <a:lstStyle/>
          <a:p>
            <a:pPr eaLnBrk="1" hangingPunct="1">
              <a:buFontTx/>
              <a:buNone/>
            </a:pPr>
            <a:r>
              <a:rPr lang="tr-TR" altLang="tr-TR" sz="1800"/>
              <a:t>	Borçlanmanın maliyeti reel faiz ve beklenen enflasyon oranından oluşan nominal faizle doğrudan ilişkilidir.</a:t>
            </a:r>
          </a:p>
          <a:p>
            <a:pPr eaLnBrk="1" hangingPunct="1">
              <a:buFontTx/>
              <a:buNone/>
            </a:pPr>
            <a:endParaRPr lang="tr-TR" altLang="tr-TR" sz="1800"/>
          </a:p>
          <a:p>
            <a:pPr eaLnBrk="1" hangingPunct="1">
              <a:buFontTx/>
              <a:buNone/>
            </a:pPr>
            <a:r>
              <a:rPr lang="tr-TR" altLang="tr-TR" sz="1800"/>
              <a:t>	     </a:t>
            </a:r>
            <a:r>
              <a:rPr lang="tr-TR" altLang="tr-TR" sz="1400"/>
              <a:t>Faiz %</a:t>
            </a:r>
          </a:p>
          <a:p>
            <a:pPr eaLnBrk="1" hangingPunct="1">
              <a:buFontTx/>
              <a:buNone/>
            </a:pPr>
            <a:endParaRPr lang="tr-TR" altLang="tr-TR" sz="1200"/>
          </a:p>
          <a:p>
            <a:pPr eaLnBrk="1" hangingPunct="1">
              <a:buFontTx/>
              <a:buNone/>
            </a:pPr>
            <a:r>
              <a:rPr lang="tr-TR" altLang="tr-TR" sz="1200"/>
              <a:t>						</a:t>
            </a:r>
            <a:r>
              <a:rPr lang="tr-TR" altLang="tr-TR" sz="1400"/>
              <a:t>Nominal Faiz Oranı</a:t>
            </a:r>
          </a:p>
          <a:p>
            <a:pPr eaLnBrk="1" hangingPunct="1">
              <a:buFontTx/>
              <a:buNone/>
            </a:pPr>
            <a:r>
              <a:rPr lang="tr-TR" altLang="tr-TR" sz="1200"/>
              <a:t>30,53 %</a:t>
            </a:r>
          </a:p>
          <a:p>
            <a:pPr eaLnBrk="1" hangingPunct="1">
              <a:buFontTx/>
              <a:buNone/>
            </a:pPr>
            <a:r>
              <a:rPr lang="tr-TR" altLang="tr-TR" sz="1200"/>
              <a:t>							          Borçlanma Maliyetindeki</a:t>
            </a:r>
          </a:p>
          <a:p>
            <a:pPr eaLnBrk="1" hangingPunct="1">
              <a:buFontTx/>
              <a:buNone/>
            </a:pPr>
            <a:r>
              <a:rPr lang="tr-TR" altLang="tr-TR" sz="1200"/>
              <a:t>25,00 %						          Azalma</a:t>
            </a:r>
          </a:p>
          <a:p>
            <a:pPr eaLnBrk="1" hangingPunct="1">
              <a:buFontTx/>
              <a:buNone/>
            </a:pPr>
            <a:endParaRPr lang="tr-TR" altLang="tr-TR" sz="1200"/>
          </a:p>
          <a:p>
            <a:pPr eaLnBrk="1" hangingPunct="1">
              <a:buFontTx/>
              <a:buNone/>
            </a:pPr>
            <a:endParaRPr lang="tr-TR" altLang="tr-TR" sz="1200"/>
          </a:p>
          <a:p>
            <a:pPr eaLnBrk="1" hangingPunct="1">
              <a:buFontTx/>
              <a:buNone/>
            </a:pPr>
            <a:endParaRPr lang="tr-TR" altLang="tr-TR" sz="1200"/>
          </a:p>
          <a:p>
            <a:pPr eaLnBrk="1" hangingPunct="1">
              <a:buFontTx/>
              <a:buNone/>
            </a:pPr>
            <a:endParaRPr lang="tr-TR" altLang="tr-TR" sz="1200"/>
          </a:p>
          <a:p>
            <a:pPr eaLnBrk="1" hangingPunct="1">
              <a:buFontTx/>
              <a:buNone/>
            </a:pPr>
            <a:r>
              <a:rPr lang="tr-TR" altLang="tr-TR" sz="1200"/>
              <a:t>								</a:t>
            </a:r>
            <a:r>
              <a:rPr lang="tr-TR" altLang="tr-TR" sz="1400"/>
              <a:t>Vade</a:t>
            </a:r>
          </a:p>
          <a:p>
            <a:pPr eaLnBrk="1" hangingPunct="1">
              <a:buFontTx/>
              <a:buNone/>
            </a:pPr>
            <a:r>
              <a:rPr lang="tr-TR" altLang="tr-TR" sz="1200"/>
              <a:t>		    Kasım 2003				Nisan 2004</a:t>
            </a:r>
            <a:endParaRPr lang="en-US" altLang="tr-TR" sz="1800"/>
          </a:p>
        </p:txBody>
      </p:sp>
      <p:sp>
        <p:nvSpPr>
          <p:cNvPr id="67589" name="Line 5">
            <a:extLst>
              <a:ext uri="{FF2B5EF4-FFF2-40B4-BE49-F238E27FC236}">
                <a16:creationId xmlns:a16="http://schemas.microsoft.com/office/drawing/2014/main" id="{C02D67B5-9C1C-B64E-8000-DF4DADD8EEEB}"/>
              </a:ext>
            </a:extLst>
          </p:cNvPr>
          <p:cNvSpPr>
            <a:spLocks noChangeShapeType="1"/>
          </p:cNvSpPr>
          <p:nvPr/>
        </p:nvSpPr>
        <p:spPr bwMode="auto">
          <a:xfrm flipV="1">
            <a:off x="3048000" y="3276600"/>
            <a:ext cx="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0" name="Line 6">
            <a:extLst>
              <a:ext uri="{FF2B5EF4-FFF2-40B4-BE49-F238E27FC236}">
                <a16:creationId xmlns:a16="http://schemas.microsoft.com/office/drawing/2014/main" id="{D82FAA09-DE5A-674F-AA93-12E7788CA40E}"/>
              </a:ext>
            </a:extLst>
          </p:cNvPr>
          <p:cNvSpPr>
            <a:spLocks noChangeShapeType="1"/>
          </p:cNvSpPr>
          <p:nvPr/>
        </p:nvSpPr>
        <p:spPr bwMode="auto">
          <a:xfrm>
            <a:off x="3048000" y="5334000"/>
            <a:ext cx="548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1" name="Line 7">
            <a:extLst>
              <a:ext uri="{FF2B5EF4-FFF2-40B4-BE49-F238E27FC236}">
                <a16:creationId xmlns:a16="http://schemas.microsoft.com/office/drawing/2014/main" id="{3B657E01-233D-2940-90FA-8974CD9E4DD9}"/>
              </a:ext>
            </a:extLst>
          </p:cNvPr>
          <p:cNvSpPr>
            <a:spLocks noChangeShapeType="1"/>
          </p:cNvSpPr>
          <p:nvPr/>
        </p:nvSpPr>
        <p:spPr bwMode="auto">
          <a:xfrm>
            <a:off x="2971800" y="38100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2" name="Line 8">
            <a:extLst>
              <a:ext uri="{FF2B5EF4-FFF2-40B4-BE49-F238E27FC236}">
                <a16:creationId xmlns:a16="http://schemas.microsoft.com/office/drawing/2014/main" id="{A224DB3E-3810-2B49-AF84-95D32DBA7144}"/>
              </a:ext>
            </a:extLst>
          </p:cNvPr>
          <p:cNvSpPr>
            <a:spLocks noChangeShapeType="1"/>
          </p:cNvSpPr>
          <p:nvPr/>
        </p:nvSpPr>
        <p:spPr bwMode="auto">
          <a:xfrm>
            <a:off x="2971800" y="4191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7593" name="Line 9">
            <a:extLst>
              <a:ext uri="{FF2B5EF4-FFF2-40B4-BE49-F238E27FC236}">
                <a16:creationId xmlns:a16="http://schemas.microsoft.com/office/drawing/2014/main" id="{A6B8714A-696F-644B-896F-980239828793}"/>
              </a:ext>
            </a:extLst>
          </p:cNvPr>
          <p:cNvSpPr>
            <a:spLocks noChangeShapeType="1"/>
          </p:cNvSpPr>
          <p:nvPr/>
        </p:nvSpPr>
        <p:spPr bwMode="auto">
          <a:xfrm flipV="1">
            <a:off x="3657600"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7594" name="Line 10">
            <a:extLst>
              <a:ext uri="{FF2B5EF4-FFF2-40B4-BE49-F238E27FC236}">
                <a16:creationId xmlns:a16="http://schemas.microsoft.com/office/drawing/2014/main" id="{78D41997-E63A-D642-9736-E372AB3DEAFE}"/>
              </a:ext>
            </a:extLst>
          </p:cNvPr>
          <p:cNvSpPr>
            <a:spLocks noChangeShapeType="1"/>
          </p:cNvSpPr>
          <p:nvPr/>
        </p:nvSpPr>
        <p:spPr bwMode="auto">
          <a:xfrm flipV="1">
            <a:off x="7239000"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7595" name="Rectangle 11">
            <a:extLst>
              <a:ext uri="{FF2B5EF4-FFF2-40B4-BE49-F238E27FC236}">
                <a16:creationId xmlns:a16="http://schemas.microsoft.com/office/drawing/2014/main" id="{EE216C98-4FCC-A340-BC26-C35FB6947177}"/>
              </a:ext>
            </a:extLst>
          </p:cNvPr>
          <p:cNvSpPr>
            <a:spLocks noChangeArrowheads="1"/>
          </p:cNvSpPr>
          <p:nvPr/>
        </p:nvSpPr>
        <p:spPr bwMode="auto">
          <a:xfrm>
            <a:off x="3352800" y="3810000"/>
            <a:ext cx="1371600" cy="381000"/>
          </a:xfrm>
          <a:prstGeom prst="rect">
            <a:avLst/>
          </a:prstGeom>
          <a:solidFill>
            <a:schemeClr val="tx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7596" name="Rectangle 12">
            <a:extLst>
              <a:ext uri="{FF2B5EF4-FFF2-40B4-BE49-F238E27FC236}">
                <a16:creationId xmlns:a16="http://schemas.microsoft.com/office/drawing/2014/main" id="{1BF90C13-F5B0-CB46-AC92-CC0973ABDA04}"/>
              </a:ext>
            </a:extLst>
          </p:cNvPr>
          <p:cNvSpPr>
            <a:spLocks noChangeArrowheads="1"/>
          </p:cNvSpPr>
          <p:nvPr/>
        </p:nvSpPr>
        <p:spPr bwMode="auto">
          <a:xfrm>
            <a:off x="3352800" y="4114800"/>
            <a:ext cx="1371600" cy="4572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400"/>
              <a:t>Enf. Beklentisi</a:t>
            </a:r>
            <a:endParaRPr lang="en-US" altLang="tr-TR" sz="1400"/>
          </a:p>
        </p:txBody>
      </p:sp>
      <p:sp>
        <p:nvSpPr>
          <p:cNvPr id="67597" name="Rectangle 13">
            <a:extLst>
              <a:ext uri="{FF2B5EF4-FFF2-40B4-BE49-F238E27FC236}">
                <a16:creationId xmlns:a16="http://schemas.microsoft.com/office/drawing/2014/main" id="{9B064434-87F4-0040-902C-7F4DDFF22187}"/>
              </a:ext>
            </a:extLst>
          </p:cNvPr>
          <p:cNvSpPr>
            <a:spLocks noChangeArrowheads="1"/>
          </p:cNvSpPr>
          <p:nvPr/>
        </p:nvSpPr>
        <p:spPr bwMode="auto">
          <a:xfrm>
            <a:off x="3352800" y="4572000"/>
            <a:ext cx="1371600" cy="762000"/>
          </a:xfrm>
          <a:prstGeom prst="rect">
            <a:avLst/>
          </a:prstGeom>
          <a:solidFill>
            <a:schemeClr val="bg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t>Baz Faiz</a:t>
            </a:r>
            <a:endParaRPr lang="en-US" altLang="tr-TR" sz="1800"/>
          </a:p>
        </p:txBody>
      </p:sp>
      <p:sp>
        <p:nvSpPr>
          <p:cNvPr id="67598" name="Rectangle 16">
            <a:extLst>
              <a:ext uri="{FF2B5EF4-FFF2-40B4-BE49-F238E27FC236}">
                <a16:creationId xmlns:a16="http://schemas.microsoft.com/office/drawing/2014/main" id="{443E513B-12E2-C849-8782-41A41344B50E}"/>
              </a:ext>
            </a:extLst>
          </p:cNvPr>
          <p:cNvSpPr>
            <a:spLocks noChangeArrowheads="1"/>
          </p:cNvSpPr>
          <p:nvPr/>
        </p:nvSpPr>
        <p:spPr bwMode="auto">
          <a:xfrm>
            <a:off x="6858000" y="4343400"/>
            <a:ext cx="1295400" cy="152400"/>
          </a:xfrm>
          <a:prstGeom prst="rect">
            <a:avLst/>
          </a:prstGeom>
          <a:solidFill>
            <a:schemeClr val="tx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7599" name="Rectangle 17">
            <a:extLst>
              <a:ext uri="{FF2B5EF4-FFF2-40B4-BE49-F238E27FC236}">
                <a16:creationId xmlns:a16="http://schemas.microsoft.com/office/drawing/2014/main" id="{53EF2BC3-C812-114B-A408-BE010033E8BA}"/>
              </a:ext>
            </a:extLst>
          </p:cNvPr>
          <p:cNvSpPr>
            <a:spLocks noChangeArrowheads="1"/>
          </p:cNvSpPr>
          <p:nvPr/>
        </p:nvSpPr>
        <p:spPr bwMode="auto">
          <a:xfrm>
            <a:off x="6858000" y="4495800"/>
            <a:ext cx="1295400" cy="3810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400"/>
              <a:t>Enf. Beklentisi</a:t>
            </a:r>
            <a:endParaRPr lang="en-US" altLang="tr-TR" sz="1400"/>
          </a:p>
        </p:txBody>
      </p:sp>
      <p:sp>
        <p:nvSpPr>
          <p:cNvPr id="67600" name="Rectangle 18">
            <a:extLst>
              <a:ext uri="{FF2B5EF4-FFF2-40B4-BE49-F238E27FC236}">
                <a16:creationId xmlns:a16="http://schemas.microsoft.com/office/drawing/2014/main" id="{3107DE40-19FF-7447-B7EE-FC4A8E981E2F}"/>
              </a:ext>
            </a:extLst>
          </p:cNvPr>
          <p:cNvSpPr>
            <a:spLocks noChangeArrowheads="1"/>
          </p:cNvSpPr>
          <p:nvPr/>
        </p:nvSpPr>
        <p:spPr bwMode="auto">
          <a:xfrm>
            <a:off x="6858000" y="4876800"/>
            <a:ext cx="1295400" cy="457200"/>
          </a:xfrm>
          <a:prstGeom prst="rect">
            <a:avLst/>
          </a:prstGeom>
          <a:solidFill>
            <a:schemeClr val="bg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t>Baz Faiz</a:t>
            </a:r>
            <a:endParaRPr lang="en-US" altLang="tr-TR" sz="1800"/>
          </a:p>
        </p:txBody>
      </p:sp>
      <p:sp>
        <p:nvSpPr>
          <p:cNvPr id="67601" name="Line 21">
            <a:extLst>
              <a:ext uri="{FF2B5EF4-FFF2-40B4-BE49-F238E27FC236}">
                <a16:creationId xmlns:a16="http://schemas.microsoft.com/office/drawing/2014/main" id="{D4D181A7-1C8E-714E-80D6-E2CD6C285095}"/>
              </a:ext>
            </a:extLst>
          </p:cNvPr>
          <p:cNvSpPr>
            <a:spLocks noChangeShapeType="1"/>
          </p:cNvSpPr>
          <p:nvPr/>
        </p:nvSpPr>
        <p:spPr bwMode="auto">
          <a:xfrm>
            <a:off x="7315200" y="4343400"/>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602" name="AutoShape 22">
            <a:extLst>
              <a:ext uri="{FF2B5EF4-FFF2-40B4-BE49-F238E27FC236}">
                <a16:creationId xmlns:a16="http://schemas.microsoft.com/office/drawing/2014/main" id="{4B410222-E43F-D54D-A6F3-4A10152744B7}"/>
              </a:ext>
            </a:extLst>
          </p:cNvPr>
          <p:cNvSpPr>
            <a:spLocks/>
          </p:cNvSpPr>
          <p:nvPr/>
        </p:nvSpPr>
        <p:spPr bwMode="auto">
          <a:xfrm>
            <a:off x="7543800" y="3810000"/>
            <a:ext cx="533400" cy="533400"/>
          </a:xfrm>
          <a:prstGeom prst="rightBrace">
            <a:avLst>
              <a:gd name="adj1" fmla="val 1160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67603" name="Line 23">
            <a:extLst>
              <a:ext uri="{FF2B5EF4-FFF2-40B4-BE49-F238E27FC236}">
                <a16:creationId xmlns:a16="http://schemas.microsoft.com/office/drawing/2014/main" id="{430BC8CE-45EE-C641-A026-BA41ADB2E14E}"/>
              </a:ext>
            </a:extLst>
          </p:cNvPr>
          <p:cNvSpPr>
            <a:spLocks noChangeShapeType="1"/>
          </p:cNvSpPr>
          <p:nvPr/>
        </p:nvSpPr>
        <p:spPr bwMode="auto">
          <a:xfrm>
            <a:off x="1905000" y="16002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 name="Footer Placeholder 19">
            <a:extLst>
              <a:ext uri="{FF2B5EF4-FFF2-40B4-BE49-F238E27FC236}">
                <a16:creationId xmlns:a16="http://schemas.microsoft.com/office/drawing/2014/main" id="{89BD1BEA-B922-DD4A-BA72-1ABDCAD15DE4}"/>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37893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a:extLst>
              <a:ext uri="{FF2B5EF4-FFF2-40B4-BE49-F238E27FC236}">
                <a16:creationId xmlns:a16="http://schemas.microsoft.com/office/drawing/2014/main" id="{BB84C17F-EE0B-004E-991A-7B6A81479D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0B28C5-08A9-E24F-97B6-4C375AEC2354}" type="slidenum">
              <a:rPr lang="tr-TR" altLang="tr-TR" sz="1200">
                <a:solidFill>
                  <a:srgbClr val="898989"/>
                </a:solidFill>
              </a:rPr>
              <a:pPr>
                <a:spcBef>
                  <a:spcPct val="0"/>
                </a:spcBef>
                <a:buFontTx/>
                <a:buNone/>
              </a:pPr>
              <a:t>6</a:t>
            </a:fld>
            <a:endParaRPr lang="tr-TR" altLang="tr-TR" sz="1200">
              <a:solidFill>
                <a:srgbClr val="898989"/>
              </a:solidFill>
            </a:endParaRPr>
          </a:p>
        </p:txBody>
      </p:sp>
      <p:sp>
        <p:nvSpPr>
          <p:cNvPr id="11267" name="Rectangle 2">
            <a:extLst>
              <a:ext uri="{FF2B5EF4-FFF2-40B4-BE49-F238E27FC236}">
                <a16:creationId xmlns:a16="http://schemas.microsoft.com/office/drawing/2014/main" id="{A6354B49-D3A5-994D-A3E1-E2A980961268}"/>
              </a:ext>
            </a:extLst>
          </p:cNvPr>
          <p:cNvSpPr>
            <a:spLocks noGrp="1" noChangeArrowheads="1"/>
          </p:cNvSpPr>
          <p:nvPr>
            <p:ph type="title"/>
          </p:nvPr>
        </p:nvSpPr>
        <p:spPr>
          <a:xfrm>
            <a:off x="2209800" y="609601"/>
            <a:ext cx="7772400" cy="658813"/>
          </a:xfrm>
        </p:spPr>
        <p:txBody>
          <a:bodyPr rtlCol="0">
            <a:normAutofit fontScale="90000"/>
          </a:bodyPr>
          <a:lstStyle/>
          <a:p>
            <a:pPr>
              <a:defRPr/>
            </a:pPr>
            <a:r>
              <a:rPr lang="tr-TR" b="1">
                <a:solidFill>
                  <a:srgbClr val="FF0000"/>
                </a:solidFill>
              </a:rPr>
              <a:t>MAHALLİ İDARELER</a:t>
            </a:r>
          </a:p>
        </p:txBody>
      </p:sp>
      <p:sp>
        <p:nvSpPr>
          <p:cNvPr id="8196" name="Line 3">
            <a:extLst>
              <a:ext uri="{FF2B5EF4-FFF2-40B4-BE49-F238E27FC236}">
                <a16:creationId xmlns:a16="http://schemas.microsoft.com/office/drawing/2014/main" id="{29AC2FD4-22E9-3C49-9DA8-3164620DEBDE}"/>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8197" name="Rectangle 4">
            <a:extLst>
              <a:ext uri="{FF2B5EF4-FFF2-40B4-BE49-F238E27FC236}">
                <a16:creationId xmlns:a16="http://schemas.microsoft.com/office/drawing/2014/main" id="{DC01400C-678B-034D-AC3F-D473CEE3736C}"/>
              </a:ext>
            </a:extLst>
          </p:cNvPr>
          <p:cNvSpPr>
            <a:spLocks noGrp="1" noChangeArrowheads="1"/>
          </p:cNvSpPr>
          <p:nvPr>
            <p:ph type="body" idx="1"/>
          </p:nvPr>
        </p:nvSpPr>
        <p:spPr>
          <a:xfrm>
            <a:off x="1939926" y="1546225"/>
            <a:ext cx="8450263" cy="4908550"/>
          </a:xfrm>
        </p:spPr>
        <p:txBody>
          <a:bodyPr/>
          <a:lstStyle/>
          <a:p>
            <a:pPr marL="0" indent="0" defTabSz="1019175"/>
            <a:r>
              <a:rPr lang="tr-TR" altLang="tr-TR" sz="1900"/>
              <a:t>Bölgesel nitelikte olan mahalli ihtiyaç ve hizmetlerin daha iyi belirlenebilmesi ve daha iyi hizmet verilebilmesi amacıyla kurulan ve hizmetlerin etkinliğini artırmak amacıyla merkezi hükümetin bazı yetki ve sorumluluklarını devrettiği idari birimlerdir.</a:t>
            </a:r>
          </a:p>
          <a:p>
            <a:pPr marL="350838" lvl="2" indent="-177800" defTabSz="1019175">
              <a:buFont typeface="Wingdings" pitchFamily="2" charset="2"/>
              <a:buChar char="Ø"/>
            </a:pPr>
            <a:r>
              <a:rPr lang="tr-TR" altLang="tr-TR">
                <a:solidFill>
                  <a:schemeClr val="accent2"/>
                </a:solidFill>
              </a:rPr>
              <a:t>İl Özel İdareleri</a:t>
            </a:r>
          </a:p>
          <a:p>
            <a:pPr marL="620713" lvl="3" indent="-177800" defTabSz="1019175">
              <a:buFontTx/>
              <a:buChar char="•"/>
            </a:pPr>
            <a:r>
              <a:rPr lang="tr-TR" altLang="tr-TR" sz="1700"/>
              <a:t>İllerin mahalli hizmetlerini kalkınma planına uygun olarak hazırlamak ve uygulamakla görevlidir.</a:t>
            </a:r>
          </a:p>
          <a:p>
            <a:pPr marL="620713" lvl="3" indent="-177800" defTabSz="1019175">
              <a:buFontTx/>
              <a:buChar char="•"/>
            </a:pPr>
            <a:r>
              <a:rPr lang="tr-TR" altLang="tr-TR" sz="1700"/>
              <a:t>Gelirleri; öz gelirler, vergilerden alınan paylar, devlet yardımı ve fon gelirleri</a:t>
            </a:r>
          </a:p>
          <a:p>
            <a:pPr marL="350838" lvl="2" indent="-177800" defTabSz="1019175">
              <a:buClr>
                <a:schemeClr val="accent2"/>
              </a:buClr>
              <a:buFont typeface="Wingdings" pitchFamily="2" charset="2"/>
              <a:buChar char="Ø"/>
            </a:pPr>
            <a:r>
              <a:rPr lang="tr-TR" altLang="tr-TR">
                <a:solidFill>
                  <a:schemeClr val="accent2"/>
                </a:solidFill>
              </a:rPr>
              <a:t>Belediyeler</a:t>
            </a:r>
          </a:p>
          <a:p>
            <a:pPr marL="620713" lvl="3" indent="-177800" defTabSz="1019175">
              <a:buFontTx/>
              <a:buChar char="•"/>
            </a:pPr>
            <a:r>
              <a:rPr lang="tr-TR" altLang="tr-TR" sz="1700"/>
              <a:t>Beldenin ve belde sakinlerinin mahalli mahiyette müşterek ve medeni ihtiyaçlarını karşılamak ve toplu sorunlarını çözmek üzere kurulmuş tüzel kişiliktir.</a:t>
            </a:r>
          </a:p>
          <a:p>
            <a:pPr marL="620713" lvl="3" indent="-177800" defTabSz="1019175">
              <a:buFontTx/>
              <a:buChar char="•"/>
            </a:pPr>
            <a:r>
              <a:rPr lang="tr-TR" altLang="tr-TR" sz="1700"/>
              <a:t>Gelirleri; Devlet gelirlerinden paylar, Vergi ve Fon Gelirleri ile Harçlar (ATV, emlak vergisi, çevre temizlik vergisi, belediye vergi ve harçları)</a:t>
            </a:r>
          </a:p>
          <a:p>
            <a:pPr marL="350838" lvl="2" indent="-177800" defTabSz="1019175">
              <a:buClr>
                <a:schemeClr val="accent2"/>
              </a:buClr>
              <a:buFont typeface="Wingdings" pitchFamily="2" charset="2"/>
              <a:buChar char="Ø"/>
            </a:pPr>
            <a:r>
              <a:rPr lang="tr-TR" altLang="tr-TR">
                <a:solidFill>
                  <a:schemeClr val="accent2"/>
                </a:solidFill>
              </a:rPr>
              <a:t>Köyler (Mahalleler)</a:t>
            </a:r>
          </a:p>
          <a:p>
            <a:pPr marL="620713" lvl="3" indent="-177800" defTabSz="1019175">
              <a:buFontTx/>
              <a:buChar char="•"/>
            </a:pPr>
            <a:r>
              <a:rPr lang="tr-TR" altLang="tr-TR" sz="1700"/>
              <a:t>En küçük mahalli idare birimidir.</a:t>
            </a:r>
          </a:p>
          <a:p>
            <a:pPr marL="620713" lvl="3" indent="-177800" defTabSz="1019175">
              <a:buFontTx/>
              <a:buChar char="•"/>
            </a:pPr>
            <a:r>
              <a:rPr lang="tr-TR" altLang="tr-TR" sz="1700"/>
              <a:t>Gelirleri; imece ve salma gelirleri, para cezaları</a:t>
            </a:r>
          </a:p>
        </p:txBody>
      </p:sp>
      <p:sp>
        <p:nvSpPr>
          <p:cNvPr id="6" name="Footer Placeholder 5">
            <a:extLst>
              <a:ext uri="{FF2B5EF4-FFF2-40B4-BE49-F238E27FC236}">
                <a16:creationId xmlns:a16="http://schemas.microsoft.com/office/drawing/2014/main" id="{530BB057-A41D-7741-9BDC-37C59660A413}"/>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337964445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03C16813-C54B-5C4A-9BE0-1FFDA58CC7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2C43A4-B8D8-984A-BF25-D6C352C021E1}" type="slidenum">
              <a:rPr lang="en-US" altLang="tr-TR" sz="1200">
                <a:solidFill>
                  <a:srgbClr val="898989"/>
                </a:solidFill>
              </a:rPr>
              <a:pPr>
                <a:spcBef>
                  <a:spcPct val="0"/>
                </a:spcBef>
                <a:buFontTx/>
                <a:buNone/>
              </a:pPr>
              <a:t>60</a:t>
            </a:fld>
            <a:endParaRPr lang="en-US" altLang="tr-TR" sz="1200">
              <a:solidFill>
                <a:srgbClr val="898989"/>
              </a:solidFill>
            </a:endParaRPr>
          </a:p>
        </p:txBody>
      </p:sp>
      <p:sp>
        <p:nvSpPr>
          <p:cNvPr id="68611" name="Rectangle 2">
            <a:extLst>
              <a:ext uri="{FF2B5EF4-FFF2-40B4-BE49-F238E27FC236}">
                <a16:creationId xmlns:a16="http://schemas.microsoft.com/office/drawing/2014/main" id="{31C82613-CDF4-AF40-9B36-97C5D2F4DE1F}"/>
              </a:ext>
            </a:extLst>
          </p:cNvPr>
          <p:cNvSpPr>
            <a:spLocks noGrp="1" noChangeArrowheads="1"/>
          </p:cNvSpPr>
          <p:nvPr>
            <p:ph type="title"/>
          </p:nvPr>
        </p:nvSpPr>
        <p:spPr/>
        <p:txBody>
          <a:bodyPr/>
          <a:lstStyle/>
          <a:p>
            <a:pPr eaLnBrk="1" hangingPunct="1"/>
            <a:r>
              <a:rPr lang="tr-TR" altLang="tr-TR" sz="2800" b="1"/>
              <a:t>RİSK PRİMİ VE PARANIN ZAMAN DEĞERİ</a:t>
            </a:r>
            <a:endParaRPr lang="en-US" altLang="tr-TR" sz="2800" b="1"/>
          </a:p>
        </p:txBody>
      </p:sp>
      <p:sp>
        <p:nvSpPr>
          <p:cNvPr id="68612" name="Rectangle 3">
            <a:extLst>
              <a:ext uri="{FF2B5EF4-FFF2-40B4-BE49-F238E27FC236}">
                <a16:creationId xmlns:a16="http://schemas.microsoft.com/office/drawing/2014/main" id="{4F661251-4C25-924F-B3B9-FB0B57BE3D57}"/>
              </a:ext>
            </a:extLst>
          </p:cNvPr>
          <p:cNvSpPr>
            <a:spLocks noGrp="1" noChangeArrowheads="1"/>
          </p:cNvSpPr>
          <p:nvPr>
            <p:ph type="body" idx="1"/>
          </p:nvPr>
        </p:nvSpPr>
        <p:spPr/>
        <p:txBody>
          <a:bodyPr>
            <a:normAutofit fontScale="85000" lnSpcReduction="20000"/>
          </a:bodyPr>
          <a:lstStyle/>
          <a:p>
            <a:pPr eaLnBrk="1" hangingPunct="1">
              <a:buFontTx/>
              <a:buNone/>
            </a:pPr>
            <a:endParaRPr lang="tr-TR" altLang="tr-TR" sz="1400"/>
          </a:p>
          <a:p>
            <a:pPr eaLnBrk="1" hangingPunct="1">
              <a:buFontTx/>
              <a:buNone/>
            </a:pPr>
            <a:r>
              <a:rPr lang="tr-TR" altLang="tr-TR" sz="1400"/>
              <a:t>				   </a:t>
            </a:r>
            <a:r>
              <a:rPr lang="tr-TR" altLang="tr-TR" sz="1600"/>
              <a:t>Paranın Zaman Değeri</a:t>
            </a:r>
          </a:p>
          <a:p>
            <a:pPr eaLnBrk="1" hangingPunct="1">
              <a:buFontTx/>
              <a:buNone/>
            </a:pPr>
            <a:endParaRPr lang="tr-TR" altLang="tr-TR" sz="1400"/>
          </a:p>
          <a:p>
            <a:pPr eaLnBrk="1" hangingPunct="1">
              <a:buFontTx/>
              <a:buNone/>
            </a:pPr>
            <a:r>
              <a:rPr lang="tr-TR" altLang="tr-TR" sz="1400"/>
              <a:t>		</a:t>
            </a:r>
            <a:r>
              <a:rPr lang="tr-TR" altLang="tr-TR" sz="1600"/>
              <a:t>	  Para</a:t>
            </a:r>
            <a:r>
              <a:rPr lang="tr-TR" altLang="tr-TR" sz="1400"/>
              <a:t>			        </a:t>
            </a:r>
            <a:r>
              <a:rPr lang="tr-TR" altLang="tr-TR" sz="1600"/>
              <a:t>Yüksek Maliyet</a:t>
            </a:r>
          </a:p>
          <a:p>
            <a:pPr eaLnBrk="1" hangingPunct="1">
              <a:buFontTx/>
              <a:buNone/>
            </a:pPr>
            <a:endParaRPr lang="tr-TR" altLang="tr-TR" sz="1400"/>
          </a:p>
          <a:p>
            <a:pPr eaLnBrk="1" hangingPunct="1">
              <a:buFontTx/>
              <a:buNone/>
            </a:pPr>
            <a:endParaRPr lang="tr-TR" altLang="tr-TR" sz="1400"/>
          </a:p>
          <a:p>
            <a:pPr eaLnBrk="1" hangingPunct="1">
              <a:buFontTx/>
              <a:buNone/>
            </a:pPr>
            <a:endParaRPr lang="tr-TR" altLang="tr-TR" sz="1400"/>
          </a:p>
          <a:p>
            <a:pPr eaLnBrk="1" hangingPunct="1">
              <a:buFontTx/>
              <a:buNone/>
            </a:pPr>
            <a:endParaRPr lang="tr-TR" altLang="tr-TR" sz="1400"/>
          </a:p>
          <a:p>
            <a:pPr eaLnBrk="1" hangingPunct="1">
              <a:buFontTx/>
              <a:buNone/>
            </a:pPr>
            <a:endParaRPr lang="tr-TR" altLang="tr-TR" sz="1400"/>
          </a:p>
          <a:p>
            <a:pPr eaLnBrk="1" hangingPunct="1">
              <a:buFontTx/>
              <a:buNone/>
            </a:pPr>
            <a:endParaRPr lang="tr-TR" altLang="tr-TR" sz="1400"/>
          </a:p>
          <a:p>
            <a:pPr eaLnBrk="1" hangingPunct="1">
              <a:buFontTx/>
              <a:buNone/>
            </a:pPr>
            <a:r>
              <a:rPr lang="tr-TR" altLang="tr-TR" sz="1400"/>
              <a:t>							</a:t>
            </a:r>
          </a:p>
          <a:p>
            <a:pPr eaLnBrk="1" hangingPunct="1">
              <a:buFontTx/>
              <a:buNone/>
            </a:pPr>
            <a:r>
              <a:rPr lang="tr-TR" altLang="tr-TR" sz="1400"/>
              <a:t>						             </a:t>
            </a:r>
          </a:p>
          <a:p>
            <a:pPr eaLnBrk="1" hangingPunct="1">
              <a:buFontTx/>
              <a:buNone/>
            </a:pPr>
            <a:r>
              <a:rPr lang="tr-TR" altLang="tr-TR" sz="1400"/>
              <a:t>						          </a:t>
            </a:r>
            <a:r>
              <a:rPr lang="tr-TR" altLang="tr-TR" sz="1600"/>
              <a:t>Düşük Maliyet</a:t>
            </a:r>
          </a:p>
          <a:p>
            <a:pPr eaLnBrk="1" hangingPunct="1">
              <a:buFontTx/>
              <a:buNone/>
            </a:pPr>
            <a:endParaRPr lang="tr-TR" altLang="tr-TR" sz="1400"/>
          </a:p>
          <a:p>
            <a:pPr eaLnBrk="1" hangingPunct="1">
              <a:buFontTx/>
              <a:buNone/>
            </a:pPr>
            <a:endParaRPr lang="tr-TR" altLang="tr-TR" sz="1800"/>
          </a:p>
          <a:p>
            <a:pPr eaLnBrk="1" hangingPunct="1">
              <a:buFontTx/>
              <a:buNone/>
            </a:pPr>
            <a:r>
              <a:rPr lang="tr-TR" altLang="tr-TR" sz="1800"/>
              <a:t>Baz faiz oranı yatırımcının talep ettiği minimum faiz oranıdır.</a:t>
            </a:r>
            <a:endParaRPr lang="en-US" altLang="tr-TR" sz="1800"/>
          </a:p>
        </p:txBody>
      </p:sp>
      <p:sp>
        <p:nvSpPr>
          <p:cNvPr id="68613" name="Rectangle 4">
            <a:extLst>
              <a:ext uri="{FF2B5EF4-FFF2-40B4-BE49-F238E27FC236}">
                <a16:creationId xmlns:a16="http://schemas.microsoft.com/office/drawing/2014/main" id="{1201F41A-56EC-E040-85E3-2DC1EC4B9454}"/>
              </a:ext>
            </a:extLst>
          </p:cNvPr>
          <p:cNvSpPr>
            <a:spLocks noChangeArrowheads="1"/>
          </p:cNvSpPr>
          <p:nvPr/>
        </p:nvSpPr>
        <p:spPr bwMode="auto">
          <a:xfrm>
            <a:off x="4953000" y="2667000"/>
            <a:ext cx="1981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1800"/>
          </a:p>
          <a:p>
            <a:pPr algn="ctr" eaLnBrk="1" hangingPunct="1">
              <a:spcBef>
                <a:spcPct val="0"/>
              </a:spcBef>
              <a:buFontTx/>
              <a:buNone/>
            </a:pPr>
            <a:endParaRPr lang="tr-TR" altLang="tr-TR" sz="1800"/>
          </a:p>
          <a:p>
            <a:pPr algn="ctr" eaLnBrk="1" hangingPunct="1">
              <a:spcBef>
                <a:spcPct val="0"/>
              </a:spcBef>
              <a:buFontTx/>
              <a:buNone/>
            </a:pPr>
            <a:r>
              <a:rPr lang="tr-TR" altLang="tr-TR" sz="1800"/>
              <a:t>Baz Faiz Oranı</a:t>
            </a:r>
            <a:endParaRPr lang="en-US" altLang="tr-TR" sz="1800"/>
          </a:p>
        </p:txBody>
      </p:sp>
      <p:sp>
        <p:nvSpPr>
          <p:cNvPr id="68614" name="Rectangle 5">
            <a:extLst>
              <a:ext uri="{FF2B5EF4-FFF2-40B4-BE49-F238E27FC236}">
                <a16:creationId xmlns:a16="http://schemas.microsoft.com/office/drawing/2014/main" id="{AB465D0A-DBCF-D540-A100-77C68EF62702}"/>
              </a:ext>
            </a:extLst>
          </p:cNvPr>
          <p:cNvSpPr>
            <a:spLocks noChangeArrowheads="1"/>
          </p:cNvSpPr>
          <p:nvPr/>
        </p:nvSpPr>
        <p:spPr bwMode="auto">
          <a:xfrm>
            <a:off x="2971800" y="3886200"/>
            <a:ext cx="1219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t>Borç</a:t>
            </a:r>
          </a:p>
          <a:p>
            <a:pPr algn="ctr" eaLnBrk="1" hangingPunct="1">
              <a:spcBef>
                <a:spcPct val="0"/>
              </a:spcBef>
              <a:buFontTx/>
              <a:buNone/>
            </a:pPr>
            <a:r>
              <a:rPr lang="tr-TR" altLang="tr-TR" sz="1800"/>
              <a:t>Veren</a:t>
            </a:r>
            <a:endParaRPr lang="en-US" altLang="tr-TR" sz="1800"/>
          </a:p>
        </p:txBody>
      </p:sp>
      <p:sp>
        <p:nvSpPr>
          <p:cNvPr id="68615" name="Rectangle 6">
            <a:extLst>
              <a:ext uri="{FF2B5EF4-FFF2-40B4-BE49-F238E27FC236}">
                <a16:creationId xmlns:a16="http://schemas.microsoft.com/office/drawing/2014/main" id="{6CF8CC5B-BB5D-104F-A8CF-B4E3DFA6BD08}"/>
              </a:ext>
            </a:extLst>
          </p:cNvPr>
          <p:cNvSpPr>
            <a:spLocks noChangeArrowheads="1"/>
          </p:cNvSpPr>
          <p:nvPr/>
        </p:nvSpPr>
        <p:spPr bwMode="auto">
          <a:xfrm>
            <a:off x="7772400" y="3962400"/>
            <a:ext cx="1219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t>Borç </a:t>
            </a:r>
          </a:p>
          <a:p>
            <a:pPr algn="ctr" eaLnBrk="1" hangingPunct="1">
              <a:spcBef>
                <a:spcPct val="0"/>
              </a:spcBef>
              <a:buFontTx/>
              <a:buNone/>
            </a:pPr>
            <a:r>
              <a:rPr lang="tr-TR" altLang="tr-TR" sz="1800"/>
              <a:t>Alan</a:t>
            </a:r>
            <a:endParaRPr lang="en-US" altLang="tr-TR" sz="1800"/>
          </a:p>
        </p:txBody>
      </p:sp>
      <p:sp>
        <p:nvSpPr>
          <p:cNvPr id="68616" name="Rectangle 7">
            <a:extLst>
              <a:ext uri="{FF2B5EF4-FFF2-40B4-BE49-F238E27FC236}">
                <a16:creationId xmlns:a16="http://schemas.microsoft.com/office/drawing/2014/main" id="{9D8876D8-5229-D34C-9C40-5CAB0192882C}"/>
              </a:ext>
            </a:extLst>
          </p:cNvPr>
          <p:cNvSpPr>
            <a:spLocks noChangeArrowheads="1"/>
          </p:cNvSpPr>
          <p:nvPr/>
        </p:nvSpPr>
        <p:spPr bwMode="auto">
          <a:xfrm>
            <a:off x="5029200" y="4953000"/>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1800"/>
          </a:p>
          <a:p>
            <a:pPr algn="ctr" eaLnBrk="1" hangingPunct="1">
              <a:spcBef>
                <a:spcPct val="0"/>
              </a:spcBef>
              <a:buFontTx/>
              <a:buNone/>
            </a:pPr>
            <a:r>
              <a:rPr lang="tr-TR" altLang="tr-TR" sz="1800"/>
              <a:t>Baz Faiz Oranı</a:t>
            </a:r>
            <a:endParaRPr lang="en-US" altLang="tr-TR" sz="1800"/>
          </a:p>
        </p:txBody>
      </p:sp>
      <p:sp>
        <p:nvSpPr>
          <p:cNvPr id="68617" name="Line 13">
            <a:extLst>
              <a:ext uri="{FF2B5EF4-FFF2-40B4-BE49-F238E27FC236}">
                <a16:creationId xmlns:a16="http://schemas.microsoft.com/office/drawing/2014/main" id="{1F808607-560B-1346-A08A-E213A970826C}"/>
              </a:ext>
            </a:extLst>
          </p:cNvPr>
          <p:cNvSpPr>
            <a:spLocks noChangeShapeType="1"/>
          </p:cNvSpPr>
          <p:nvPr/>
        </p:nvSpPr>
        <p:spPr bwMode="auto">
          <a:xfrm flipV="1">
            <a:off x="4267200" y="3581400"/>
            <a:ext cx="11430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18" name="Line 14">
            <a:extLst>
              <a:ext uri="{FF2B5EF4-FFF2-40B4-BE49-F238E27FC236}">
                <a16:creationId xmlns:a16="http://schemas.microsoft.com/office/drawing/2014/main" id="{D1999581-2EFB-AA49-B786-EEF58CCEAC18}"/>
              </a:ext>
            </a:extLst>
          </p:cNvPr>
          <p:cNvSpPr>
            <a:spLocks noChangeShapeType="1"/>
          </p:cNvSpPr>
          <p:nvPr/>
        </p:nvSpPr>
        <p:spPr bwMode="auto">
          <a:xfrm>
            <a:off x="4267200" y="4267200"/>
            <a:ext cx="9906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19" name="Line 16">
            <a:extLst>
              <a:ext uri="{FF2B5EF4-FFF2-40B4-BE49-F238E27FC236}">
                <a16:creationId xmlns:a16="http://schemas.microsoft.com/office/drawing/2014/main" id="{AA70E1C6-E621-5E4F-81D6-750352EEBF67}"/>
              </a:ext>
            </a:extLst>
          </p:cNvPr>
          <p:cNvSpPr>
            <a:spLocks noChangeShapeType="1"/>
          </p:cNvSpPr>
          <p:nvPr/>
        </p:nvSpPr>
        <p:spPr bwMode="auto">
          <a:xfrm flipV="1">
            <a:off x="6553200" y="4419600"/>
            <a:ext cx="11430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20" name="Line 17">
            <a:extLst>
              <a:ext uri="{FF2B5EF4-FFF2-40B4-BE49-F238E27FC236}">
                <a16:creationId xmlns:a16="http://schemas.microsoft.com/office/drawing/2014/main" id="{73414299-12BA-2341-81D2-2D185BB3CC7A}"/>
              </a:ext>
            </a:extLst>
          </p:cNvPr>
          <p:cNvSpPr>
            <a:spLocks noChangeShapeType="1"/>
          </p:cNvSpPr>
          <p:nvPr/>
        </p:nvSpPr>
        <p:spPr bwMode="auto">
          <a:xfrm>
            <a:off x="6400800" y="3581400"/>
            <a:ext cx="12192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8621" name="Line 18">
            <a:extLst>
              <a:ext uri="{FF2B5EF4-FFF2-40B4-BE49-F238E27FC236}">
                <a16:creationId xmlns:a16="http://schemas.microsoft.com/office/drawing/2014/main" id="{CD531BF7-F05A-7E4A-BA6D-B99DE805298F}"/>
              </a:ext>
            </a:extLst>
          </p:cNvPr>
          <p:cNvSpPr>
            <a:spLocks noChangeShapeType="1"/>
          </p:cNvSpPr>
          <p:nvPr/>
        </p:nvSpPr>
        <p:spPr bwMode="auto">
          <a:xfrm>
            <a:off x="1828800" y="1600200"/>
            <a:ext cx="853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4" name="Footer Placeholder 13">
            <a:extLst>
              <a:ext uri="{FF2B5EF4-FFF2-40B4-BE49-F238E27FC236}">
                <a16:creationId xmlns:a16="http://schemas.microsoft.com/office/drawing/2014/main" id="{2C2E30EB-1747-6646-9C86-0D2F6AA18BF8}"/>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171548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3DF2-F0F6-0D42-9107-7C2D8703BFE7}"/>
              </a:ext>
            </a:extLst>
          </p:cNvPr>
          <p:cNvSpPr>
            <a:spLocks noGrp="1"/>
          </p:cNvSpPr>
          <p:nvPr>
            <p:ph type="title"/>
          </p:nvPr>
        </p:nvSpPr>
        <p:spPr>
          <a:xfrm>
            <a:off x="1981200" y="274639"/>
            <a:ext cx="8229600" cy="561975"/>
          </a:xfrm>
        </p:spPr>
        <p:txBody>
          <a:bodyPr rtlCol="0">
            <a:normAutofit/>
          </a:bodyPr>
          <a:lstStyle/>
          <a:p>
            <a:pPr>
              <a:defRPr/>
            </a:pPr>
            <a:r>
              <a:rPr lang="tr-TR" sz="3200" dirty="0"/>
              <a:t>Kırılganlığın yükseldiği şartlarda borç dinamikleri</a:t>
            </a:r>
          </a:p>
        </p:txBody>
      </p:sp>
      <p:sp>
        <p:nvSpPr>
          <p:cNvPr id="3" name="Oval 2">
            <a:extLst>
              <a:ext uri="{FF2B5EF4-FFF2-40B4-BE49-F238E27FC236}">
                <a16:creationId xmlns:a16="http://schemas.microsoft.com/office/drawing/2014/main" id="{94FA8957-D306-5148-B8D6-D52497B2E9B3}"/>
              </a:ext>
            </a:extLst>
          </p:cNvPr>
          <p:cNvSpPr/>
          <p:nvPr/>
        </p:nvSpPr>
        <p:spPr>
          <a:xfrm>
            <a:off x="2423592" y="1700808"/>
            <a:ext cx="2520280" cy="576064"/>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ln>
                  <a:solidFill>
                    <a:srgbClr val="FF0000"/>
                  </a:solidFill>
                </a:ln>
                <a:solidFill>
                  <a:schemeClr val="tx1"/>
                </a:solidFill>
              </a:rPr>
              <a:t>Volatilite (oynaklık) artar</a:t>
            </a:r>
          </a:p>
        </p:txBody>
      </p:sp>
      <p:sp>
        <p:nvSpPr>
          <p:cNvPr id="4" name="Oval 3">
            <a:extLst>
              <a:ext uri="{FF2B5EF4-FFF2-40B4-BE49-F238E27FC236}">
                <a16:creationId xmlns:a16="http://schemas.microsoft.com/office/drawing/2014/main" id="{AAC114EE-E889-A94B-8034-891397778F50}"/>
              </a:ext>
            </a:extLst>
          </p:cNvPr>
          <p:cNvSpPr/>
          <p:nvPr/>
        </p:nvSpPr>
        <p:spPr>
          <a:xfrm>
            <a:off x="2639616" y="2780928"/>
            <a:ext cx="1872208" cy="64807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ln>
                  <a:solidFill>
                    <a:srgbClr val="FF0000"/>
                  </a:solidFill>
                </a:ln>
                <a:solidFill>
                  <a:schemeClr val="tx1"/>
                </a:solidFill>
              </a:rPr>
              <a:t>Yatırımlar azalır</a:t>
            </a:r>
          </a:p>
        </p:txBody>
      </p:sp>
      <p:sp>
        <p:nvSpPr>
          <p:cNvPr id="5" name="Oval 4">
            <a:extLst>
              <a:ext uri="{FF2B5EF4-FFF2-40B4-BE49-F238E27FC236}">
                <a16:creationId xmlns:a16="http://schemas.microsoft.com/office/drawing/2014/main" id="{8D6A0860-6C01-B94F-93DD-A7157E3963AF}"/>
              </a:ext>
            </a:extLst>
          </p:cNvPr>
          <p:cNvSpPr/>
          <p:nvPr/>
        </p:nvSpPr>
        <p:spPr>
          <a:xfrm>
            <a:off x="2783632" y="3933056"/>
            <a:ext cx="1944216" cy="64807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ln>
                  <a:solidFill>
                    <a:srgbClr val="FF0000"/>
                  </a:solidFill>
                </a:ln>
                <a:solidFill>
                  <a:srgbClr val="FF0000"/>
                </a:solidFill>
              </a:rPr>
              <a:t>Spreadler yükselir</a:t>
            </a:r>
          </a:p>
        </p:txBody>
      </p:sp>
      <p:sp>
        <p:nvSpPr>
          <p:cNvPr id="6" name="Oval 5">
            <a:extLst>
              <a:ext uri="{FF2B5EF4-FFF2-40B4-BE49-F238E27FC236}">
                <a16:creationId xmlns:a16="http://schemas.microsoft.com/office/drawing/2014/main" id="{26A4FDE0-EB78-A54F-97CB-FA0F3C0A162C}"/>
              </a:ext>
            </a:extLst>
          </p:cNvPr>
          <p:cNvSpPr/>
          <p:nvPr/>
        </p:nvSpPr>
        <p:spPr>
          <a:xfrm>
            <a:off x="2927648" y="4941168"/>
            <a:ext cx="1512168" cy="576064"/>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ln>
                  <a:solidFill>
                    <a:srgbClr val="FF0000"/>
                  </a:solidFill>
                </a:ln>
                <a:solidFill>
                  <a:srgbClr val="FF0000"/>
                </a:solidFill>
              </a:rPr>
              <a:t>Büyüme yavaşlar</a:t>
            </a:r>
          </a:p>
        </p:txBody>
      </p:sp>
      <p:sp>
        <p:nvSpPr>
          <p:cNvPr id="7" name="Oval 6">
            <a:extLst>
              <a:ext uri="{FF2B5EF4-FFF2-40B4-BE49-F238E27FC236}">
                <a16:creationId xmlns:a16="http://schemas.microsoft.com/office/drawing/2014/main" id="{13649993-AF0B-A248-AFC4-BF498386254C}"/>
              </a:ext>
            </a:extLst>
          </p:cNvPr>
          <p:cNvSpPr/>
          <p:nvPr/>
        </p:nvSpPr>
        <p:spPr>
          <a:xfrm>
            <a:off x="2423592" y="5949280"/>
            <a:ext cx="2736304" cy="64807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ln>
                  <a:solidFill>
                    <a:srgbClr val="FF0000"/>
                  </a:solidFill>
                </a:ln>
                <a:solidFill>
                  <a:srgbClr val="FF0000"/>
                </a:solidFill>
              </a:rPr>
              <a:t>Borç dinamikleri kötüleşir</a:t>
            </a:r>
          </a:p>
        </p:txBody>
      </p:sp>
      <p:sp>
        <p:nvSpPr>
          <p:cNvPr id="15" name="Oval 14">
            <a:extLst>
              <a:ext uri="{FF2B5EF4-FFF2-40B4-BE49-F238E27FC236}">
                <a16:creationId xmlns:a16="http://schemas.microsoft.com/office/drawing/2014/main" id="{F1656451-969A-4F4E-B019-56424800E07D}"/>
              </a:ext>
            </a:extLst>
          </p:cNvPr>
          <p:cNvSpPr/>
          <p:nvPr/>
        </p:nvSpPr>
        <p:spPr>
          <a:xfrm>
            <a:off x="6816726" y="1844675"/>
            <a:ext cx="2519363" cy="6477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tr-TR" altLang="tr-TR" sz="1800" b="1">
                <a:solidFill>
                  <a:srgbClr val="002060"/>
                </a:solidFill>
                <a:cs typeface="Arial" charset="0"/>
              </a:rPr>
              <a:t>Volatilite (oynaklık) azalır</a:t>
            </a:r>
          </a:p>
        </p:txBody>
      </p:sp>
      <p:sp>
        <p:nvSpPr>
          <p:cNvPr id="16" name="Oval 15">
            <a:extLst>
              <a:ext uri="{FF2B5EF4-FFF2-40B4-BE49-F238E27FC236}">
                <a16:creationId xmlns:a16="http://schemas.microsoft.com/office/drawing/2014/main" id="{1A354689-6724-F54D-BA6A-FCA8D05210BE}"/>
              </a:ext>
            </a:extLst>
          </p:cNvPr>
          <p:cNvSpPr/>
          <p:nvPr/>
        </p:nvSpPr>
        <p:spPr>
          <a:xfrm>
            <a:off x="7320136" y="2852936"/>
            <a:ext cx="2160240" cy="864096"/>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tr-TR" dirty="0">
                <a:ln>
                  <a:solidFill>
                    <a:srgbClr val="002060"/>
                  </a:solidFill>
                </a:ln>
                <a:solidFill>
                  <a:schemeClr val="tx1"/>
                </a:solidFill>
              </a:rPr>
              <a:t>Yatıtımlar artar</a:t>
            </a:r>
          </a:p>
        </p:txBody>
      </p:sp>
      <p:sp>
        <p:nvSpPr>
          <p:cNvPr id="17" name="Oval 16">
            <a:extLst>
              <a:ext uri="{FF2B5EF4-FFF2-40B4-BE49-F238E27FC236}">
                <a16:creationId xmlns:a16="http://schemas.microsoft.com/office/drawing/2014/main" id="{15F578EE-4AB6-3B45-8199-7B3695C4C59E}"/>
              </a:ext>
            </a:extLst>
          </p:cNvPr>
          <p:cNvSpPr/>
          <p:nvPr/>
        </p:nvSpPr>
        <p:spPr>
          <a:xfrm>
            <a:off x="7464152" y="3933056"/>
            <a:ext cx="1944216" cy="9361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tr-TR" dirty="0">
                <a:ln>
                  <a:solidFill>
                    <a:srgbClr val="002060"/>
                  </a:solidFill>
                </a:ln>
                <a:solidFill>
                  <a:schemeClr val="tx1"/>
                </a:solidFill>
              </a:rPr>
              <a:t>Speadler azalır</a:t>
            </a:r>
          </a:p>
        </p:txBody>
      </p:sp>
      <p:sp>
        <p:nvSpPr>
          <p:cNvPr id="18" name="Oval 17">
            <a:extLst>
              <a:ext uri="{FF2B5EF4-FFF2-40B4-BE49-F238E27FC236}">
                <a16:creationId xmlns:a16="http://schemas.microsoft.com/office/drawing/2014/main" id="{AB36564F-F422-1A40-9FDC-4DB604F747F6}"/>
              </a:ext>
            </a:extLst>
          </p:cNvPr>
          <p:cNvSpPr/>
          <p:nvPr/>
        </p:nvSpPr>
        <p:spPr>
          <a:xfrm>
            <a:off x="7536160" y="5157192"/>
            <a:ext cx="2016224" cy="64807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tr-TR" dirty="0">
                <a:ln>
                  <a:solidFill>
                    <a:srgbClr val="002060"/>
                  </a:solidFill>
                </a:ln>
                <a:solidFill>
                  <a:srgbClr val="002060"/>
                </a:solidFill>
              </a:rPr>
              <a:t>Büyüme güçlenir</a:t>
            </a:r>
          </a:p>
        </p:txBody>
      </p:sp>
      <p:sp>
        <p:nvSpPr>
          <p:cNvPr id="19" name="Oval 18">
            <a:extLst>
              <a:ext uri="{FF2B5EF4-FFF2-40B4-BE49-F238E27FC236}">
                <a16:creationId xmlns:a16="http://schemas.microsoft.com/office/drawing/2014/main" id="{8D78BCA0-526E-5742-890C-CF306CC13B30}"/>
              </a:ext>
            </a:extLst>
          </p:cNvPr>
          <p:cNvSpPr/>
          <p:nvPr/>
        </p:nvSpPr>
        <p:spPr>
          <a:xfrm>
            <a:off x="7176120" y="5949280"/>
            <a:ext cx="2448272" cy="648072"/>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tr-TR" dirty="0">
                <a:ln>
                  <a:solidFill>
                    <a:srgbClr val="002060"/>
                  </a:solidFill>
                </a:ln>
                <a:solidFill>
                  <a:srgbClr val="002060"/>
                </a:solidFill>
              </a:rPr>
              <a:t>Borç dinamikleri iyileşir</a:t>
            </a:r>
          </a:p>
        </p:txBody>
      </p:sp>
      <p:sp>
        <p:nvSpPr>
          <p:cNvPr id="24" name="Down Arrow 23">
            <a:extLst>
              <a:ext uri="{FF2B5EF4-FFF2-40B4-BE49-F238E27FC236}">
                <a16:creationId xmlns:a16="http://schemas.microsoft.com/office/drawing/2014/main" id="{01B50A30-02D0-FA43-9026-C1A671C09272}"/>
              </a:ext>
            </a:extLst>
          </p:cNvPr>
          <p:cNvSpPr/>
          <p:nvPr/>
        </p:nvSpPr>
        <p:spPr>
          <a:xfrm>
            <a:off x="3575050" y="2420938"/>
            <a:ext cx="460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solidFill>
                <a:srgbClr val="FFFFFF"/>
              </a:solidFill>
              <a:latin typeface="Calibri" pitchFamily="34" charset="0"/>
            </a:endParaRPr>
          </a:p>
        </p:txBody>
      </p:sp>
      <p:sp>
        <p:nvSpPr>
          <p:cNvPr id="25" name="Down Arrow 24">
            <a:extLst>
              <a:ext uri="{FF2B5EF4-FFF2-40B4-BE49-F238E27FC236}">
                <a16:creationId xmlns:a16="http://schemas.microsoft.com/office/drawing/2014/main" id="{0633BF5B-5B31-2A4D-93BD-E9D48204B954}"/>
              </a:ext>
            </a:extLst>
          </p:cNvPr>
          <p:cNvSpPr/>
          <p:nvPr/>
        </p:nvSpPr>
        <p:spPr>
          <a:xfrm>
            <a:off x="3648075" y="3573464"/>
            <a:ext cx="46038"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solidFill>
                <a:srgbClr val="FFFFFF"/>
              </a:solidFill>
              <a:latin typeface="Calibri" pitchFamily="34" charset="0"/>
            </a:endParaRPr>
          </a:p>
        </p:txBody>
      </p:sp>
      <p:sp>
        <p:nvSpPr>
          <p:cNvPr id="26" name="Down Arrow 25">
            <a:extLst>
              <a:ext uri="{FF2B5EF4-FFF2-40B4-BE49-F238E27FC236}">
                <a16:creationId xmlns:a16="http://schemas.microsoft.com/office/drawing/2014/main" id="{1EFAC3EE-D255-F647-94CE-442ABECD1B19}"/>
              </a:ext>
            </a:extLst>
          </p:cNvPr>
          <p:cNvSpPr/>
          <p:nvPr/>
        </p:nvSpPr>
        <p:spPr>
          <a:xfrm>
            <a:off x="3648075" y="4652963"/>
            <a:ext cx="71438" cy="144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solidFill>
                <a:srgbClr val="FFFFFF"/>
              </a:solidFill>
              <a:latin typeface="Calibri" pitchFamily="34" charset="0"/>
            </a:endParaRPr>
          </a:p>
        </p:txBody>
      </p:sp>
      <p:sp>
        <p:nvSpPr>
          <p:cNvPr id="27" name="Down Arrow 26">
            <a:extLst>
              <a:ext uri="{FF2B5EF4-FFF2-40B4-BE49-F238E27FC236}">
                <a16:creationId xmlns:a16="http://schemas.microsoft.com/office/drawing/2014/main" id="{6442D691-C7FD-B14D-9A61-F685FCA3A2B8}"/>
              </a:ext>
            </a:extLst>
          </p:cNvPr>
          <p:cNvSpPr/>
          <p:nvPr/>
        </p:nvSpPr>
        <p:spPr>
          <a:xfrm>
            <a:off x="3648075" y="5589589"/>
            <a:ext cx="46038"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solidFill>
                <a:srgbClr val="FFFFFF"/>
              </a:solidFill>
              <a:latin typeface="Calibri" pitchFamily="34" charset="0"/>
            </a:endParaRPr>
          </a:p>
        </p:txBody>
      </p:sp>
      <p:sp>
        <p:nvSpPr>
          <p:cNvPr id="28" name="Rectangle 27">
            <a:extLst>
              <a:ext uri="{FF2B5EF4-FFF2-40B4-BE49-F238E27FC236}">
                <a16:creationId xmlns:a16="http://schemas.microsoft.com/office/drawing/2014/main" id="{7EE74712-4303-6445-884B-F40938C0489A}"/>
              </a:ext>
            </a:extLst>
          </p:cNvPr>
          <p:cNvSpPr>
            <a:spLocks noChangeArrowheads="1"/>
          </p:cNvSpPr>
          <p:nvPr/>
        </p:nvSpPr>
        <p:spPr bwMode="auto">
          <a:xfrm>
            <a:off x="2279650" y="1052514"/>
            <a:ext cx="3168650" cy="5048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40000" dist="20000" dir="5400000" rotWithShape="0">
              <a:srgbClr val="808080">
                <a:alpha val="37999"/>
              </a:srgbClr>
            </a:outerShdw>
          </a:effectLst>
        </p:spPr>
        <p:txBody>
          <a:bodyPr anchor="ctr"/>
          <a:lstStyle/>
          <a:p>
            <a:pPr algn="ctr">
              <a:defRPr/>
            </a:pPr>
            <a:r>
              <a:rPr lang="tr-TR" dirty="0"/>
              <a:t>Negatif denge: Yetersiz politika seçenekleri</a:t>
            </a:r>
          </a:p>
        </p:txBody>
      </p:sp>
      <p:sp>
        <p:nvSpPr>
          <p:cNvPr id="29" name="Rectangle 28">
            <a:extLst>
              <a:ext uri="{FF2B5EF4-FFF2-40B4-BE49-F238E27FC236}">
                <a16:creationId xmlns:a16="http://schemas.microsoft.com/office/drawing/2014/main" id="{795EB714-060C-5049-99B0-24F5A250E7BF}"/>
              </a:ext>
            </a:extLst>
          </p:cNvPr>
          <p:cNvSpPr>
            <a:spLocks noChangeArrowheads="1"/>
          </p:cNvSpPr>
          <p:nvPr/>
        </p:nvSpPr>
        <p:spPr bwMode="auto">
          <a:xfrm>
            <a:off x="6527800" y="1052513"/>
            <a:ext cx="3384550" cy="576262"/>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tr-TR" altLang="tr-TR" sz="1800">
                <a:cs typeface="Arial" charset="0"/>
              </a:rPr>
              <a:t>Pozitif denge: Doğru politika seçenekleri</a:t>
            </a:r>
          </a:p>
        </p:txBody>
      </p:sp>
      <p:sp>
        <p:nvSpPr>
          <p:cNvPr id="30" name="Down Arrow 29">
            <a:extLst>
              <a:ext uri="{FF2B5EF4-FFF2-40B4-BE49-F238E27FC236}">
                <a16:creationId xmlns:a16="http://schemas.microsoft.com/office/drawing/2014/main" id="{73650EF2-C2D7-1042-919A-AA23C5A976FC}"/>
              </a:ext>
            </a:extLst>
          </p:cNvPr>
          <p:cNvSpPr/>
          <p:nvPr/>
        </p:nvSpPr>
        <p:spPr>
          <a:xfrm>
            <a:off x="8183564" y="2565400"/>
            <a:ext cx="460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solidFill>
                <a:srgbClr val="FFFFFF"/>
              </a:solidFill>
              <a:latin typeface="Calibri" pitchFamily="34" charset="0"/>
            </a:endParaRPr>
          </a:p>
        </p:txBody>
      </p:sp>
      <p:sp>
        <p:nvSpPr>
          <p:cNvPr id="31" name="Curved Left Arrow 30">
            <a:extLst>
              <a:ext uri="{FF2B5EF4-FFF2-40B4-BE49-F238E27FC236}">
                <a16:creationId xmlns:a16="http://schemas.microsoft.com/office/drawing/2014/main" id="{FDD14C52-B895-CB4F-962F-11E81D082CC9}"/>
              </a:ext>
            </a:extLst>
          </p:cNvPr>
          <p:cNvSpPr/>
          <p:nvPr/>
        </p:nvSpPr>
        <p:spPr>
          <a:xfrm>
            <a:off x="9480550" y="3284539"/>
            <a:ext cx="71438" cy="10810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latin typeface="Calibri" pitchFamily="34" charset="0"/>
            </a:endParaRPr>
          </a:p>
        </p:txBody>
      </p:sp>
      <p:sp>
        <p:nvSpPr>
          <p:cNvPr id="32" name="Curved Right Arrow 31">
            <a:extLst>
              <a:ext uri="{FF2B5EF4-FFF2-40B4-BE49-F238E27FC236}">
                <a16:creationId xmlns:a16="http://schemas.microsoft.com/office/drawing/2014/main" id="{5C69BB70-AE57-DA43-AE9D-DFA028C0D0D9}"/>
              </a:ext>
            </a:extLst>
          </p:cNvPr>
          <p:cNvSpPr/>
          <p:nvPr/>
        </p:nvSpPr>
        <p:spPr>
          <a:xfrm>
            <a:off x="7391401" y="4508501"/>
            <a:ext cx="144463" cy="7921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latin typeface="Calibri" pitchFamily="34" charset="0"/>
            </a:endParaRPr>
          </a:p>
        </p:txBody>
      </p:sp>
      <p:sp>
        <p:nvSpPr>
          <p:cNvPr id="33" name="Curved Left Arrow 32">
            <a:extLst>
              <a:ext uri="{FF2B5EF4-FFF2-40B4-BE49-F238E27FC236}">
                <a16:creationId xmlns:a16="http://schemas.microsoft.com/office/drawing/2014/main" id="{EFC54079-1648-F443-88E0-831C903636B6}"/>
              </a:ext>
            </a:extLst>
          </p:cNvPr>
          <p:cNvSpPr/>
          <p:nvPr/>
        </p:nvSpPr>
        <p:spPr>
          <a:xfrm>
            <a:off x="9551988" y="5589588"/>
            <a:ext cx="215900" cy="5762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tr-TR" altLang="tr-TR">
              <a:latin typeface="Calibri" pitchFamily="34" charset="0"/>
            </a:endParaRPr>
          </a:p>
        </p:txBody>
      </p:sp>
      <p:sp>
        <p:nvSpPr>
          <p:cNvPr id="69655" name="Slide Number Placeholder 33">
            <a:extLst>
              <a:ext uri="{FF2B5EF4-FFF2-40B4-BE49-F238E27FC236}">
                <a16:creationId xmlns:a16="http://schemas.microsoft.com/office/drawing/2014/main" id="{EF4A0CDA-ACA7-5041-98DB-77A22E7F17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8D2251-9217-1A4F-8009-A47E2CF78115}" type="slidenum">
              <a:rPr lang="tr-TR" altLang="tr-TR" sz="1200">
                <a:solidFill>
                  <a:srgbClr val="898989"/>
                </a:solidFill>
              </a:rPr>
              <a:pPr>
                <a:spcBef>
                  <a:spcPct val="0"/>
                </a:spcBef>
                <a:buFontTx/>
                <a:buNone/>
              </a:pPr>
              <a:t>61</a:t>
            </a:fld>
            <a:endParaRPr lang="tr-TR" altLang="tr-TR" sz="1200">
              <a:solidFill>
                <a:srgbClr val="898989"/>
              </a:solidFill>
            </a:endParaRPr>
          </a:p>
        </p:txBody>
      </p:sp>
      <p:sp>
        <p:nvSpPr>
          <p:cNvPr id="35" name="Footer Placeholder 34">
            <a:extLst>
              <a:ext uri="{FF2B5EF4-FFF2-40B4-BE49-F238E27FC236}">
                <a16:creationId xmlns:a16="http://schemas.microsoft.com/office/drawing/2014/main" id="{7B841A15-6DAD-9647-88C1-4653F0CC7866}"/>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08341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Slayt Numarası Yer Tutucusu">
            <a:extLst>
              <a:ext uri="{FF2B5EF4-FFF2-40B4-BE49-F238E27FC236}">
                <a16:creationId xmlns:a16="http://schemas.microsoft.com/office/drawing/2014/main" id="{D4AAEDE0-27C9-3447-BBB9-0D68ED78D7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E5E57E-0901-5746-BCCF-D349A41205C6}" type="slidenum">
              <a:rPr lang="tr-TR" altLang="tr-TR" sz="1200">
                <a:solidFill>
                  <a:srgbClr val="898989"/>
                </a:solidFill>
              </a:rPr>
              <a:pPr>
                <a:spcBef>
                  <a:spcPct val="0"/>
                </a:spcBef>
                <a:buFontTx/>
                <a:buNone/>
              </a:pPr>
              <a:t>7</a:t>
            </a:fld>
            <a:endParaRPr lang="tr-TR" altLang="tr-TR" sz="1200">
              <a:solidFill>
                <a:srgbClr val="898989"/>
              </a:solidFill>
            </a:endParaRPr>
          </a:p>
        </p:txBody>
      </p:sp>
      <p:sp>
        <p:nvSpPr>
          <p:cNvPr id="9219" name="Rectangle 2">
            <a:extLst>
              <a:ext uri="{FF2B5EF4-FFF2-40B4-BE49-F238E27FC236}">
                <a16:creationId xmlns:a16="http://schemas.microsoft.com/office/drawing/2014/main" id="{299BFE0B-2AC5-1741-8415-0286C4E184A9}"/>
              </a:ext>
            </a:extLst>
          </p:cNvPr>
          <p:cNvSpPr>
            <a:spLocks noGrp="1" noChangeArrowheads="1"/>
          </p:cNvSpPr>
          <p:nvPr>
            <p:ph type="title"/>
          </p:nvPr>
        </p:nvSpPr>
        <p:spPr>
          <a:xfrm>
            <a:off x="2208213" y="260350"/>
            <a:ext cx="7772400" cy="1143000"/>
          </a:xfrm>
        </p:spPr>
        <p:txBody>
          <a:bodyPr/>
          <a:lstStyle/>
          <a:p>
            <a:pPr eaLnBrk="1" hangingPunct="1"/>
            <a:r>
              <a:rPr lang="tr-TR" altLang="tr-TR" sz="4800" b="1">
                <a:solidFill>
                  <a:srgbClr val="FF0000"/>
                </a:solidFill>
              </a:rPr>
              <a:t>FONLAR</a:t>
            </a:r>
          </a:p>
        </p:txBody>
      </p:sp>
      <p:sp>
        <p:nvSpPr>
          <p:cNvPr id="9220" name="Line 3">
            <a:extLst>
              <a:ext uri="{FF2B5EF4-FFF2-40B4-BE49-F238E27FC236}">
                <a16:creationId xmlns:a16="http://schemas.microsoft.com/office/drawing/2014/main" id="{8254AAE9-BC1B-E648-83DD-BF2327247F61}"/>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9221" name="Rectangle 4">
            <a:extLst>
              <a:ext uri="{FF2B5EF4-FFF2-40B4-BE49-F238E27FC236}">
                <a16:creationId xmlns:a16="http://schemas.microsoft.com/office/drawing/2014/main" id="{71D76CCC-00CA-8543-A859-8AE0194B5522}"/>
              </a:ext>
            </a:extLst>
          </p:cNvPr>
          <p:cNvSpPr>
            <a:spLocks noGrp="1" noChangeArrowheads="1"/>
          </p:cNvSpPr>
          <p:nvPr>
            <p:ph type="body" idx="1"/>
          </p:nvPr>
        </p:nvSpPr>
        <p:spPr>
          <a:xfrm>
            <a:off x="2008189" y="1479551"/>
            <a:ext cx="8313737" cy="4975225"/>
          </a:xfrm>
        </p:spPr>
        <p:txBody>
          <a:bodyPr/>
          <a:lstStyle/>
          <a:p>
            <a:pPr lvl="1" eaLnBrk="1" hangingPunct="1">
              <a:lnSpc>
                <a:spcPct val="80000"/>
              </a:lnSpc>
            </a:pPr>
            <a:r>
              <a:rPr lang="tr-TR" altLang="tr-TR" sz="2000"/>
              <a:t>Belirli bir amacın veya birbirine yakın amaçlar grubunun gerçekleştirilmesi için belirli kaynakların, belirli hesaplarda tutulduğu ve harcandığı, bütçe ile bağlantılı veya bütünüyle bütçe dışı kamusal özelliği olan hesaplardır.</a:t>
            </a:r>
          </a:p>
          <a:p>
            <a:pPr lvl="1" eaLnBrk="1" hangingPunct="1">
              <a:lnSpc>
                <a:spcPct val="80000"/>
              </a:lnSpc>
            </a:pPr>
            <a:r>
              <a:rPr lang="tr-TR" altLang="tr-TR" sz="2000">
                <a:solidFill>
                  <a:schemeClr val="accent2"/>
                </a:solidFill>
              </a:rPr>
              <a:t>Kuruluş nedenleri, genel bütçe ilkelerine ve mali disipline bağlı kalmak zorunda olmaksızın ani ve hızlı karar verebilmek ve uygulayabilmek için gerekli imkanları hazır bulundurmaktır.</a:t>
            </a:r>
          </a:p>
          <a:p>
            <a:pPr lvl="1" eaLnBrk="1" hangingPunct="1">
              <a:lnSpc>
                <a:spcPct val="80000"/>
              </a:lnSpc>
            </a:pPr>
            <a:r>
              <a:rPr lang="tr-TR" altLang="tr-TR" sz="2000"/>
              <a:t>1999 yılından bu yana kamu hesaplarının şeffaflığı açısından 62 adet kapsam içi 7 adet kapsam dışı olmak üzere toplam 69 adet fon tasfiye edildi.</a:t>
            </a:r>
          </a:p>
          <a:p>
            <a:pPr lvl="1" eaLnBrk="1" hangingPunct="1">
              <a:lnSpc>
                <a:spcPct val="80000"/>
              </a:lnSpc>
            </a:pPr>
            <a:r>
              <a:rPr lang="tr-TR" altLang="tr-TR" sz="2000">
                <a:solidFill>
                  <a:schemeClr val="accent2"/>
                </a:solidFill>
              </a:rPr>
              <a:t>Mevcut fonlar</a:t>
            </a:r>
          </a:p>
          <a:p>
            <a:pPr lvl="3" eaLnBrk="1" hangingPunct="1">
              <a:lnSpc>
                <a:spcPct val="80000"/>
              </a:lnSpc>
            </a:pPr>
            <a:r>
              <a:rPr lang="tr-TR" altLang="tr-TR" sz="1700"/>
              <a:t>Destekleme Fiyat İstikrar Fonu  (Kapsam içi)</a:t>
            </a:r>
          </a:p>
          <a:p>
            <a:pPr lvl="3" eaLnBrk="1" hangingPunct="1">
              <a:lnSpc>
                <a:spcPct val="80000"/>
              </a:lnSpc>
            </a:pPr>
            <a:r>
              <a:rPr lang="tr-TR" altLang="tr-TR" sz="1700"/>
              <a:t>Tasarruf Mevduatı Sigorta Fonu </a:t>
            </a:r>
          </a:p>
          <a:p>
            <a:pPr lvl="3" eaLnBrk="1" hangingPunct="1">
              <a:lnSpc>
                <a:spcPct val="80000"/>
              </a:lnSpc>
            </a:pPr>
            <a:r>
              <a:rPr lang="tr-TR" altLang="tr-TR" sz="1700"/>
              <a:t>Savunma Sanayii Destekleme Fonu</a:t>
            </a:r>
          </a:p>
          <a:p>
            <a:pPr lvl="3" eaLnBrk="1" hangingPunct="1">
              <a:lnSpc>
                <a:spcPct val="80000"/>
              </a:lnSpc>
            </a:pPr>
            <a:r>
              <a:rPr lang="tr-TR" altLang="tr-TR" sz="1700"/>
              <a:t>Sosyal Yardımlaşma ve Dayanışmayı Teşvik Fonu</a:t>
            </a:r>
          </a:p>
          <a:p>
            <a:pPr lvl="3" eaLnBrk="1" hangingPunct="1">
              <a:lnSpc>
                <a:spcPct val="80000"/>
              </a:lnSpc>
            </a:pPr>
            <a:r>
              <a:rPr lang="tr-TR" altLang="tr-TR" sz="1700"/>
              <a:t>Özelleştirme Fonu</a:t>
            </a:r>
          </a:p>
          <a:p>
            <a:pPr lvl="3" eaLnBrk="1" hangingPunct="1">
              <a:lnSpc>
                <a:spcPct val="80000"/>
              </a:lnSpc>
            </a:pPr>
            <a:r>
              <a:rPr lang="tr-TR" altLang="tr-TR" sz="1700"/>
              <a:t>Tanıtma Fonu</a:t>
            </a:r>
          </a:p>
        </p:txBody>
      </p:sp>
      <p:sp>
        <p:nvSpPr>
          <p:cNvPr id="6" name="Footer Placeholder 5">
            <a:extLst>
              <a:ext uri="{FF2B5EF4-FFF2-40B4-BE49-F238E27FC236}">
                <a16:creationId xmlns:a16="http://schemas.microsoft.com/office/drawing/2014/main" id="{FD932114-5F75-0342-AA17-5E0C664752E9}"/>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2113178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5 Slayt Numarası Yer Tutucusu">
            <a:extLst>
              <a:ext uri="{FF2B5EF4-FFF2-40B4-BE49-F238E27FC236}">
                <a16:creationId xmlns:a16="http://schemas.microsoft.com/office/drawing/2014/main" id="{3AB29227-44EB-6E40-A579-27E251AE3F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BBB124-B636-CA47-A8EA-F7E987434F8D}" type="slidenum">
              <a:rPr lang="tr-TR" altLang="tr-TR" sz="1200">
                <a:solidFill>
                  <a:srgbClr val="898989"/>
                </a:solidFill>
              </a:rPr>
              <a:pPr>
                <a:spcBef>
                  <a:spcPct val="0"/>
                </a:spcBef>
                <a:buFontTx/>
                <a:buNone/>
              </a:pPr>
              <a:t>8</a:t>
            </a:fld>
            <a:endParaRPr lang="tr-TR" altLang="tr-TR" sz="1200">
              <a:solidFill>
                <a:srgbClr val="898989"/>
              </a:solidFill>
            </a:endParaRPr>
          </a:p>
        </p:txBody>
      </p:sp>
      <p:sp>
        <p:nvSpPr>
          <p:cNvPr id="10243" name="Rectangle 2">
            <a:extLst>
              <a:ext uri="{FF2B5EF4-FFF2-40B4-BE49-F238E27FC236}">
                <a16:creationId xmlns:a16="http://schemas.microsoft.com/office/drawing/2014/main" id="{6E24A89A-B37B-6B4D-90E8-5B4CD2DD6119}"/>
              </a:ext>
            </a:extLst>
          </p:cNvPr>
          <p:cNvSpPr>
            <a:spLocks noGrp="1" noChangeArrowheads="1"/>
          </p:cNvSpPr>
          <p:nvPr>
            <p:ph type="title"/>
          </p:nvPr>
        </p:nvSpPr>
        <p:spPr>
          <a:xfrm>
            <a:off x="2208213" y="188913"/>
            <a:ext cx="7772400" cy="1143000"/>
          </a:xfrm>
        </p:spPr>
        <p:txBody>
          <a:bodyPr/>
          <a:lstStyle/>
          <a:p>
            <a:pPr eaLnBrk="1" hangingPunct="1"/>
            <a:r>
              <a:rPr lang="tr-TR" altLang="tr-TR" sz="3700" b="1">
                <a:solidFill>
                  <a:srgbClr val="FF0000"/>
                </a:solidFill>
              </a:rPr>
              <a:t>DÖNER SERMAYELER</a:t>
            </a:r>
          </a:p>
        </p:txBody>
      </p:sp>
      <p:sp>
        <p:nvSpPr>
          <p:cNvPr id="10244" name="Line 3">
            <a:extLst>
              <a:ext uri="{FF2B5EF4-FFF2-40B4-BE49-F238E27FC236}">
                <a16:creationId xmlns:a16="http://schemas.microsoft.com/office/drawing/2014/main" id="{07CF6A45-67D9-B742-854E-F498B3C3DEEA}"/>
              </a:ext>
            </a:extLst>
          </p:cNvPr>
          <p:cNvSpPr>
            <a:spLocks noChangeShapeType="1"/>
          </p:cNvSpPr>
          <p:nvPr/>
        </p:nvSpPr>
        <p:spPr bwMode="auto">
          <a:xfrm>
            <a:off x="2147889" y="1344613"/>
            <a:ext cx="8035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0245" name="Rectangle 4">
            <a:extLst>
              <a:ext uri="{FF2B5EF4-FFF2-40B4-BE49-F238E27FC236}">
                <a16:creationId xmlns:a16="http://schemas.microsoft.com/office/drawing/2014/main" id="{554C136E-071B-904E-B55F-44FCE05B08BC}"/>
              </a:ext>
            </a:extLst>
          </p:cNvPr>
          <p:cNvSpPr>
            <a:spLocks noGrp="1" noChangeArrowheads="1"/>
          </p:cNvSpPr>
          <p:nvPr>
            <p:ph type="body" idx="1"/>
          </p:nvPr>
        </p:nvSpPr>
        <p:spPr>
          <a:xfrm>
            <a:off x="1939925" y="1546225"/>
            <a:ext cx="8174038" cy="4908550"/>
          </a:xfrm>
        </p:spPr>
        <p:txBody>
          <a:bodyPr/>
          <a:lstStyle/>
          <a:p>
            <a:pPr lvl="1" eaLnBrk="1" hangingPunct="1">
              <a:lnSpc>
                <a:spcPct val="90000"/>
              </a:lnSpc>
            </a:pPr>
            <a:r>
              <a:rPr lang="tr-TR" altLang="tr-TR" sz="2100"/>
              <a:t>Genel ve katma bütçeli kuruluşların yaptıkları gelir getirici hizmetlerden elde edilen gelirlerin, hizmetlerin maliyetini azaltmak ve etkinliğini artırmak amacıyla aynı hizmeti üreten birimler tarafından kullanılmasına döner sermaye denir.</a:t>
            </a:r>
          </a:p>
          <a:p>
            <a:pPr lvl="1" eaLnBrk="1" hangingPunct="1">
              <a:lnSpc>
                <a:spcPct val="90000"/>
              </a:lnSpc>
            </a:pPr>
            <a:r>
              <a:rPr lang="tr-TR" altLang="tr-TR" sz="2100">
                <a:solidFill>
                  <a:schemeClr val="accent2"/>
                </a:solidFill>
              </a:rPr>
              <a:t>Kurulmalarındaki temel amaçlar; mali disiplinden kaçabilmek, kamu hukuku kuralları dışına çıkabilmek, işletmeye daha fazla idari ve mali özerklik sağlamak ve devlete ek gelir sağlamaktır.</a:t>
            </a:r>
          </a:p>
          <a:p>
            <a:pPr lvl="1" eaLnBrk="1" hangingPunct="1">
              <a:lnSpc>
                <a:spcPct val="90000"/>
              </a:lnSpc>
            </a:pPr>
            <a:r>
              <a:rPr lang="tr-TR" altLang="tr-TR" sz="2100"/>
              <a:t>Döner sermayeli işletmelerin çalışma alanlarına göre sınıflandırılması;</a:t>
            </a:r>
          </a:p>
          <a:p>
            <a:pPr lvl="3" eaLnBrk="1" hangingPunct="1">
              <a:lnSpc>
                <a:spcPct val="90000"/>
              </a:lnSpc>
            </a:pPr>
            <a:r>
              <a:rPr lang="tr-TR" altLang="tr-TR" sz="1700"/>
              <a:t>Sağlık kurumları</a:t>
            </a:r>
          </a:p>
          <a:p>
            <a:pPr lvl="3" eaLnBrk="1" hangingPunct="1">
              <a:lnSpc>
                <a:spcPct val="90000"/>
              </a:lnSpc>
            </a:pPr>
            <a:r>
              <a:rPr lang="tr-TR" altLang="tr-TR" sz="1700"/>
              <a:t>Tarımsal işletme ve eğitim kurumları</a:t>
            </a:r>
          </a:p>
          <a:p>
            <a:pPr lvl="3" eaLnBrk="1" hangingPunct="1">
              <a:lnSpc>
                <a:spcPct val="90000"/>
              </a:lnSpc>
            </a:pPr>
            <a:r>
              <a:rPr lang="tr-TR" altLang="tr-TR" sz="1700"/>
              <a:t>MEB’ye bağlı çeşitli eğitim merkezleri</a:t>
            </a:r>
          </a:p>
          <a:p>
            <a:pPr lvl="3" eaLnBrk="1" hangingPunct="1">
              <a:lnSpc>
                <a:spcPct val="90000"/>
              </a:lnSpc>
            </a:pPr>
            <a:r>
              <a:rPr lang="tr-TR" altLang="tr-TR" sz="1700"/>
              <a:t>Cezaevleri</a:t>
            </a:r>
          </a:p>
          <a:p>
            <a:pPr lvl="3" eaLnBrk="1" hangingPunct="1">
              <a:lnSpc>
                <a:spcPct val="90000"/>
              </a:lnSpc>
            </a:pPr>
            <a:r>
              <a:rPr lang="tr-TR" altLang="tr-TR" sz="1700"/>
              <a:t>Silahlı Kuvvetler fabrikaları, tersane işletmeleri</a:t>
            </a:r>
          </a:p>
          <a:p>
            <a:pPr lvl="3" eaLnBrk="1" hangingPunct="1">
              <a:lnSpc>
                <a:spcPct val="90000"/>
              </a:lnSpc>
            </a:pPr>
            <a:r>
              <a:rPr lang="tr-TR" altLang="tr-TR" sz="1700"/>
              <a:t>Dini yayınlar, kültürel ve propaganda yayınları</a:t>
            </a:r>
          </a:p>
          <a:p>
            <a:pPr lvl="3" eaLnBrk="1" hangingPunct="1">
              <a:lnSpc>
                <a:spcPct val="90000"/>
              </a:lnSpc>
            </a:pPr>
            <a:r>
              <a:rPr lang="tr-TR" altLang="tr-TR" sz="1700"/>
              <a:t>Darphane ve Damga Matbaası</a:t>
            </a:r>
          </a:p>
        </p:txBody>
      </p:sp>
      <p:sp>
        <p:nvSpPr>
          <p:cNvPr id="6" name="Footer Placeholder 5">
            <a:extLst>
              <a:ext uri="{FF2B5EF4-FFF2-40B4-BE49-F238E27FC236}">
                <a16:creationId xmlns:a16="http://schemas.microsoft.com/office/drawing/2014/main" id="{8FFEBA19-3518-AE45-A7E8-3BAD910DC8C4}"/>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1279426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E2C6269E-67FB-5546-8F51-3656C225D487}"/>
              </a:ext>
            </a:extLst>
          </p:cNvPr>
          <p:cNvSpPr>
            <a:spLocks noChangeArrowheads="1"/>
          </p:cNvSpPr>
          <p:nvPr/>
        </p:nvSpPr>
        <p:spPr bwMode="auto">
          <a:xfrm>
            <a:off x="2286000" y="2622551"/>
            <a:ext cx="7481888" cy="961113"/>
          </a:xfrm>
          <a:prstGeom prst="rect">
            <a:avLst/>
          </a:prstGeom>
          <a:noFill/>
          <a:ln w="9525" algn="ctr">
            <a:noFill/>
            <a:miter lim="800000"/>
            <a:headEnd/>
            <a:tailEnd/>
          </a:ln>
          <a:effectLst/>
        </p:spPr>
        <p:txBody>
          <a:bodyPr lIns="82058" tIns="41029" rIns="82058" bIns="41029">
            <a:spAutoFit/>
          </a:bodyPr>
          <a:lstStyle>
            <a:lvl1pPr marL="171450" indent="-171450" defTabSz="820738">
              <a:spcBef>
                <a:spcPct val="20000"/>
              </a:spcBef>
              <a:buFont typeface="Arial" charset="0"/>
              <a:buChar char="•"/>
              <a:defRPr sz="3200">
                <a:solidFill>
                  <a:schemeClr val="tx1"/>
                </a:solidFill>
                <a:latin typeface="Calibri" pitchFamily="34" charset="0"/>
              </a:defRPr>
            </a:lvl1pPr>
            <a:lvl2pPr marL="742950" indent="-285750" defTabSz="820738">
              <a:spcBef>
                <a:spcPct val="20000"/>
              </a:spcBef>
              <a:buFont typeface="Arial" charset="0"/>
              <a:buChar char="–"/>
              <a:defRPr sz="2800">
                <a:solidFill>
                  <a:schemeClr val="tx1"/>
                </a:solidFill>
                <a:latin typeface="Calibri" pitchFamily="34" charset="0"/>
              </a:defRPr>
            </a:lvl2pPr>
            <a:lvl3pPr marL="1143000" indent="-228600" defTabSz="820738">
              <a:spcBef>
                <a:spcPct val="20000"/>
              </a:spcBef>
              <a:buFont typeface="Arial" charset="0"/>
              <a:buChar char="•"/>
              <a:defRPr sz="2400">
                <a:solidFill>
                  <a:schemeClr val="tx1"/>
                </a:solidFill>
                <a:latin typeface="Calibri" pitchFamily="34" charset="0"/>
              </a:defRPr>
            </a:lvl3pPr>
            <a:lvl4pPr marL="1600200" indent="-228600" defTabSz="820738">
              <a:spcBef>
                <a:spcPct val="20000"/>
              </a:spcBef>
              <a:buFont typeface="Arial" charset="0"/>
              <a:buChar char="–"/>
              <a:defRPr sz="2000">
                <a:solidFill>
                  <a:schemeClr val="tx1"/>
                </a:solidFill>
                <a:latin typeface="Calibri" pitchFamily="34" charset="0"/>
              </a:defRPr>
            </a:lvl4pPr>
            <a:lvl5pPr marL="2057400" indent="-228600" defTabSz="820738">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ts val="2425"/>
              </a:lnSpc>
              <a:spcBef>
                <a:spcPct val="50000"/>
              </a:spcBef>
              <a:buNone/>
              <a:defRPr/>
            </a:pPr>
            <a:r>
              <a:rPr lang="tr-TR" altLang="tr-TR" b="1">
                <a:solidFill>
                  <a:srgbClr val="FF3300"/>
                </a:solidFill>
                <a:effectLst>
                  <a:outerShdw blurRad="38100" dist="38100" dir="2700000" algn="tl">
                    <a:srgbClr val="C0C0C0"/>
                  </a:outerShdw>
                </a:effectLst>
                <a:latin typeface="Arial" charset="0"/>
                <a:cs typeface="Arial" charset="0"/>
              </a:rPr>
              <a:t>Bütçe/ Nakit Dengesi ve Finansmanı</a:t>
            </a:r>
          </a:p>
          <a:p>
            <a:pPr>
              <a:lnSpc>
                <a:spcPts val="2425"/>
              </a:lnSpc>
              <a:spcBef>
                <a:spcPct val="50000"/>
              </a:spcBef>
              <a:buNone/>
              <a:defRPr/>
            </a:pPr>
            <a:endParaRPr lang="tr-TR" altLang="tr-TR" b="1">
              <a:solidFill>
                <a:srgbClr val="FF3300"/>
              </a:solidFill>
              <a:effectLst>
                <a:outerShdw blurRad="38100" dist="38100" dir="2700000" algn="tl">
                  <a:srgbClr val="C0C0C0"/>
                </a:outerShdw>
              </a:effectLst>
              <a:latin typeface="Arial" charset="0"/>
              <a:cs typeface="Arial" charset="0"/>
            </a:endParaRPr>
          </a:p>
        </p:txBody>
      </p:sp>
      <p:sp>
        <p:nvSpPr>
          <p:cNvPr id="11267" name="Slide Number Placeholder 2">
            <a:extLst>
              <a:ext uri="{FF2B5EF4-FFF2-40B4-BE49-F238E27FC236}">
                <a16:creationId xmlns:a16="http://schemas.microsoft.com/office/drawing/2014/main" id="{7942310D-F664-3F49-AA0B-C65062D109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BB44CA-326A-7142-84C1-7AB301C3C2A4}" type="slidenum">
              <a:rPr lang="tr-TR" altLang="tr-TR" sz="1200">
                <a:solidFill>
                  <a:srgbClr val="898989"/>
                </a:solidFill>
              </a:rPr>
              <a:pPr>
                <a:spcBef>
                  <a:spcPct val="0"/>
                </a:spcBef>
                <a:buFontTx/>
                <a:buNone/>
              </a:pPr>
              <a:t>9</a:t>
            </a:fld>
            <a:endParaRPr lang="tr-TR" altLang="tr-TR" sz="1200">
              <a:solidFill>
                <a:srgbClr val="898989"/>
              </a:solidFill>
            </a:endParaRPr>
          </a:p>
        </p:txBody>
      </p:sp>
      <p:sp>
        <p:nvSpPr>
          <p:cNvPr id="4" name="Footer Placeholder 3">
            <a:extLst>
              <a:ext uri="{FF2B5EF4-FFF2-40B4-BE49-F238E27FC236}">
                <a16:creationId xmlns:a16="http://schemas.microsoft.com/office/drawing/2014/main" id="{3531923F-43C2-E14C-93C2-8F9EA722DD74}"/>
              </a:ext>
            </a:extLst>
          </p:cNvPr>
          <p:cNvSpPr>
            <a:spLocks noGrp="1"/>
          </p:cNvSpPr>
          <p:nvPr>
            <p:ph type="ftr" sz="quarter" idx="11"/>
          </p:nvPr>
        </p:nvSpPr>
        <p:spPr/>
        <p:txBody>
          <a:bodyPr/>
          <a:lstStyle/>
          <a:p>
            <a:pPr>
              <a:defRPr/>
            </a:pPr>
            <a:r>
              <a:rPr lang="tr-TR"/>
              <a:t>www.hakanozyildiz.com</a:t>
            </a:r>
          </a:p>
        </p:txBody>
      </p:sp>
    </p:spTree>
    <p:extLst>
      <p:ext uri="{BB962C8B-B14F-4D97-AF65-F5344CB8AC3E}">
        <p14:creationId xmlns:p14="http://schemas.microsoft.com/office/powerpoint/2010/main" val="27169001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LAYOUTCATEGORY" val="Navigation Pages"/>
  <p:tag name="LAYOUTDISPLAYNAME" val="Title Page"/>
  <p:tag name="ALLOWMORETHANONE" val="No"/>
  <p:tag name="ALLOWINCLUDEINTOC" val="No"/>
  <p:tag name="LAYOUTNAME" val="TitlePage"/>
  <p:tag name="PAGETYPE" val="TitlePage"/>
  <p:tag name="ALLOWPAGETITLE" val="Yes"/>
  <p:tag name="ALLOWPAGESUBTITLE" val="No"/>
</p:tagLst>
</file>

<file path=ppt/tags/tag2.xml><?xml version="1.0" encoding="utf-8"?>
<p:tagLst xmlns:a="http://schemas.openxmlformats.org/drawingml/2006/main" xmlns:r="http://schemas.openxmlformats.org/officeDocument/2006/relationships" xmlns:p="http://schemas.openxmlformats.org/presentationml/2006/main">
  <p:tag name="TYPE" val="TitlePageProjectName"/>
</p:tagLst>
</file>

<file path=ppt/tags/tag3.xml><?xml version="1.0" encoding="utf-8"?>
<p:tagLst xmlns:a="http://schemas.openxmlformats.org/drawingml/2006/main" xmlns:r="http://schemas.openxmlformats.org/officeDocument/2006/relationships" xmlns:p="http://schemas.openxmlformats.org/presentationml/2006/main">
  <p:tag name="LAYOUTCATEGORY" val="Navigation Pages"/>
  <p:tag name="LAYOUTDISPLAYNAME" val="Title Page"/>
  <p:tag name="ALLOWMORETHANONE" val="No"/>
  <p:tag name="ALLOWINCLUDEINTOC" val="No"/>
  <p:tag name="LAYOUTNAME" val="TitlePage"/>
  <p:tag name="PAGETYPE" val="TitlePage"/>
  <p:tag name="ALLOWPAGETITLE" val="Yes"/>
  <p:tag name="ALLOWPAGESUBTITLE" val="No"/>
</p:tagLst>
</file>

<file path=ppt/tags/tag4.xml><?xml version="1.0" encoding="utf-8"?>
<p:tagLst xmlns:a="http://schemas.openxmlformats.org/drawingml/2006/main" xmlns:r="http://schemas.openxmlformats.org/officeDocument/2006/relationships" xmlns:p="http://schemas.openxmlformats.org/presentationml/2006/main">
  <p:tag name="LAYOUTCATEGORY" val="Navigation Pages"/>
  <p:tag name="LAYOUTDISPLAYNAME" val="Title Page"/>
  <p:tag name="ALLOWMORETHANONE" val="No"/>
  <p:tag name="ALLOWINCLUDEINTOC" val="No"/>
  <p:tag name="LAYOUTNAME" val="TitlePage"/>
  <p:tag name="PAGETYPE" val="TitlePage"/>
  <p:tag name="ALLOWPAGETITLE" val="Yes"/>
  <p:tag name="ALLOWPAGESUBTITLE" val="No"/>
</p:tagLst>
</file>

<file path=ppt/tags/tag5.xml><?xml version="1.0" encoding="utf-8"?>
<p:tagLst xmlns:a="http://schemas.openxmlformats.org/drawingml/2006/main" xmlns:r="http://schemas.openxmlformats.org/officeDocument/2006/relationships" xmlns:p="http://schemas.openxmlformats.org/presentationml/2006/main">
  <p:tag name="LAYOUTCATEGORY" val="Navigation Pages"/>
  <p:tag name="LAYOUTDISPLAYNAME" val="Title Page"/>
  <p:tag name="ALLOWMORETHANONE" val="No"/>
  <p:tag name="ALLOWINCLUDEINTOC" val="No"/>
  <p:tag name="LAYOUTNAME" val="TitlePage"/>
  <p:tag name="PAGETYPE" val="TitlePage"/>
  <p:tag name="ALLOWPAGETITLE" val="Yes"/>
  <p:tag name="ALLOWPAGESUBTITLE" val="No"/>
</p:tagLst>
</file>

<file path=ppt/tags/tag6.xml><?xml version="1.0" encoding="utf-8"?>
<p:tagLst xmlns:a="http://schemas.openxmlformats.org/drawingml/2006/main" xmlns:r="http://schemas.openxmlformats.org/officeDocument/2006/relationships" xmlns:p="http://schemas.openxmlformats.org/presentationml/2006/main">
  <p:tag name="TYPE" val="TitlePageProjectName"/>
</p:tagLst>
</file>

<file path=ppt/tags/tag7.xml><?xml version="1.0" encoding="utf-8"?>
<p:tagLst xmlns:a="http://schemas.openxmlformats.org/drawingml/2006/main" xmlns:r="http://schemas.openxmlformats.org/officeDocument/2006/relationships" xmlns:p="http://schemas.openxmlformats.org/presentationml/2006/main">
  <p:tag name="TYPE" val="TitlePageProjectNam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3976</Words>
  <Application>Microsoft Office PowerPoint</Application>
  <PresentationFormat>Geniş ekran</PresentationFormat>
  <Paragraphs>569</Paragraphs>
  <Slides>61</Slides>
  <Notes>21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61</vt:i4>
      </vt:variant>
    </vt:vector>
  </HeadingPairs>
  <TitlesOfParts>
    <vt:vector size="66" baseType="lpstr">
      <vt:lpstr>Arial</vt:lpstr>
      <vt:lpstr>Calibri</vt:lpstr>
      <vt:lpstr>Calibri Light</vt:lpstr>
      <vt:lpstr>Wingdings</vt:lpstr>
      <vt:lpstr>Office Teması</vt:lpstr>
      <vt:lpstr>Kamu borç yönetimine giriş- İç borçlanmanın ekonomik etkileri</vt:lpstr>
      <vt:lpstr>PowerPoint Sunusu</vt:lpstr>
      <vt:lpstr>TÜRKİYE’DE KAMU KESİMİ</vt:lpstr>
      <vt:lpstr>MERKEZİ BÜTÇE</vt:lpstr>
      <vt:lpstr>Kamu İktisadi Teşebbüsleri</vt:lpstr>
      <vt:lpstr>MAHALLİ İDARELER</vt:lpstr>
      <vt:lpstr>FONLAR</vt:lpstr>
      <vt:lpstr>DÖNER SERMAYELER</vt:lpstr>
      <vt:lpstr>PowerPoint Sunusu</vt:lpstr>
      <vt:lpstr>BÜTÇE/NAKİT DENGESİ VE FİNANSMAN</vt:lpstr>
      <vt:lpstr>İÇ BORÇLANMA GEREĞİNİN HESAPLANMASI</vt:lpstr>
      <vt:lpstr>Faiz yükü arttıkça bütçe açığı ve borçlanma gereği büyüyor.</vt:lpstr>
      <vt:lpstr>PowerPoint Sunusu</vt:lpstr>
      <vt:lpstr>PowerPoint Sunusu</vt:lpstr>
      <vt:lpstr>NEDEN YENİ KANUNİ DÜZENLEME?</vt:lpstr>
      <vt:lpstr>BORÇLANMA KANUNUN AMACI</vt:lpstr>
      <vt:lpstr>BORÇLANMA KANUNUNUN AMACI</vt:lpstr>
      <vt:lpstr>BORÇLANMA KANUNUNUN AMACI</vt:lpstr>
      <vt:lpstr>BORÇ VE RİSK YÖNETİMİ</vt:lpstr>
      <vt:lpstr>PowerPoint Sunusu</vt:lpstr>
      <vt:lpstr>BORÇ YÖNETİMİNİN FELSEFESİ</vt:lpstr>
      <vt:lpstr>BORÇ YÖNETİMİNİN AMAÇLARI</vt:lpstr>
      <vt:lpstr>BORÇLANMA İLKELERİ</vt:lpstr>
      <vt:lpstr>BORÇLANMA POLİTİKASI  İLKELERİ</vt:lpstr>
      <vt:lpstr>AMAÇ VE İLKELER</vt:lpstr>
      <vt:lpstr>BORÇLANMA POLİTİKASI İLKELERİ 1-LİKİDİTE</vt:lpstr>
      <vt:lpstr>İLKELER</vt:lpstr>
      <vt:lpstr>BORÇLANMA POLİTİKASI İLKELERİ 2-ŞEFFAFLIK</vt:lpstr>
      <vt:lpstr>İLKELER</vt:lpstr>
      <vt:lpstr>BORÇLANMA POLİTİKASI İLKELERİ 3-BASİTLİK</vt:lpstr>
      <vt:lpstr>BORÇ YÖNETİMİNİ KARŞI KARŞIYA BULUNDUĞU RİSKLER</vt:lpstr>
      <vt:lpstr>BORÇ YÖNETİMİNİN KARŞI KARŞIYA BULUNDUĞU RİSKLER 1</vt:lpstr>
      <vt:lpstr>BORÇ YÖNETİMİNİN KARŞI KARŞIYA BULUNDUĞU RİSKLER 2</vt:lpstr>
      <vt:lpstr>BORÇ YÖNETİMİNİN KARŞI KARŞIYA BULUNDUĞU RİSKLER 3</vt:lpstr>
      <vt:lpstr>BORÇ YÖNETİMİNİN KISITLARI</vt:lpstr>
      <vt:lpstr>BORÇ YÖNETİMİNİN KISITLARI 1- YASAL KISIT</vt:lpstr>
      <vt:lpstr>BORÇ YÖNETİMİNİN KISITLARI 2- KREDİBİLİTE KISITLARI</vt:lpstr>
      <vt:lpstr>ÖLÇÜT İHRAÇLAR “BENCHMARK” BORÇLANMA STRATEJİSİ</vt:lpstr>
      <vt:lpstr>Koşullu Yükümlülükler</vt:lpstr>
      <vt:lpstr>PowerPoint Sunusu</vt:lpstr>
      <vt:lpstr>HAZİNE BORÇ STOKU NASIL DEĞİŞİYOR?</vt:lpstr>
      <vt:lpstr>Bütçe Sapmaları</vt:lpstr>
      <vt:lpstr>Bütçe sapması (GERÇEKLEŞME – HEDEF) (GSYH %) (2023 bütçesinde KKM yükü TCMB’ye aktarıldı)</vt:lpstr>
      <vt:lpstr>PowerPoint Sunusu</vt:lpstr>
      <vt:lpstr>MALİ PİYASALARA OLAN DOĞRUDAN ETKİLER</vt:lpstr>
      <vt:lpstr>GENEL ETKİLER-1</vt:lpstr>
      <vt:lpstr>GENEL ETKİLER-2</vt:lpstr>
      <vt:lpstr>GENEL ETKİLER-3</vt:lpstr>
      <vt:lpstr>GENEL ETKİLER-4</vt:lpstr>
      <vt:lpstr>GENEL ETKİLER-5</vt:lpstr>
      <vt:lpstr>VERİM EĞRİSİ</vt:lpstr>
      <vt:lpstr>VERİM EĞRİSİ TANIM</vt:lpstr>
      <vt:lpstr>VERİM EĞRİSİNİ BELİRLEYEN FAKTÖRLER</vt:lpstr>
      <vt:lpstr>Verim eğrisinin türleri</vt:lpstr>
      <vt:lpstr>Beklentiler karışık.  Kısa vadede riskler daha yüksek</vt:lpstr>
      <vt:lpstr>Bir günde ne değişti?  Krizin göstergesi (?!)</vt:lpstr>
      <vt:lpstr>Eğrinin şekli normal.  Ama kısa  vade ile uzun vade arasındaki getiri farkı çok fazla</vt:lpstr>
      <vt:lpstr>PowerPoint Sunusu</vt:lpstr>
      <vt:lpstr>BORÇLANMA FAİZİNİN ÖNEMİ</vt:lpstr>
      <vt:lpstr>RİSK PRİMİ VE PARANIN ZAMAN DEĞERİ</vt:lpstr>
      <vt:lpstr>Kırılganlığın yükseldiği şartlarda borç dinamikleri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borç yönetimine giriş- İç borçlanmanın ekonomik etkileri</dc:title>
  <dc:creator>Microsoft Office Kullanıcısı</dc:creator>
  <cp:lastModifiedBy>Hakan ÖZYILDIZ</cp:lastModifiedBy>
  <cp:revision>10</cp:revision>
  <dcterms:created xsi:type="dcterms:W3CDTF">2021-02-18T05:54:00Z</dcterms:created>
  <dcterms:modified xsi:type="dcterms:W3CDTF">2024-02-11T07:46:23Z</dcterms:modified>
</cp:coreProperties>
</file>