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6" r:id="rId2"/>
    <p:sldId id="257" r:id="rId3"/>
    <p:sldId id="448" r:id="rId4"/>
    <p:sldId id="436" r:id="rId5"/>
    <p:sldId id="395" r:id="rId6"/>
    <p:sldId id="258" r:id="rId7"/>
    <p:sldId id="416" r:id="rId8"/>
    <p:sldId id="417" r:id="rId9"/>
    <p:sldId id="419" r:id="rId10"/>
    <p:sldId id="420" r:id="rId11"/>
    <p:sldId id="421" r:id="rId12"/>
    <p:sldId id="422" r:id="rId13"/>
    <p:sldId id="423" r:id="rId14"/>
    <p:sldId id="259" r:id="rId15"/>
    <p:sldId id="265" r:id="rId16"/>
    <p:sldId id="445" r:id="rId17"/>
    <p:sldId id="446" r:id="rId18"/>
    <p:sldId id="447" r:id="rId19"/>
    <p:sldId id="435" r:id="rId20"/>
    <p:sldId id="264" r:id="rId21"/>
    <p:sldId id="452" r:id="rId22"/>
    <p:sldId id="453" r:id="rId23"/>
    <p:sldId id="454" r:id="rId24"/>
    <p:sldId id="404" r:id="rId25"/>
    <p:sldId id="263" r:id="rId26"/>
    <p:sldId id="409" r:id="rId27"/>
    <p:sldId id="455" r:id="rId28"/>
    <p:sldId id="45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8"/>
    <p:restoredTop sz="95477"/>
  </p:normalViewPr>
  <p:slideViewPr>
    <p:cSldViewPr snapToGrid="0" snapToObjects="1">
      <p:cViewPr varScale="1">
        <p:scale>
          <a:sx n="84" d="100"/>
          <a:sy n="84" d="100"/>
        </p:scale>
        <p:origin x="552" y="82"/>
      </p:cViewPr>
      <p:guideLst/>
    </p:cSldViewPr>
  </p:slideViewPr>
  <p:notesTextViewPr>
    <p:cViewPr>
      <p:scale>
        <a:sx n="1" d="1"/>
        <a:sy n="1" d="1"/>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D790D-DDB2-D74E-B0CF-E96BB09E3CBF}" type="datetimeFigureOut">
              <a:rPr lang="tr-TR" smtClean="0"/>
              <a:t>07.02.2024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0EE2D-438F-B34E-9762-D2BF6D22B171}" type="slidenum">
              <a:rPr lang="tr-TR" smtClean="0"/>
              <a:t>‹#›</a:t>
            </a:fld>
            <a:endParaRPr lang="tr-TR"/>
          </a:p>
        </p:txBody>
      </p:sp>
    </p:spTree>
    <p:extLst>
      <p:ext uri="{BB962C8B-B14F-4D97-AF65-F5344CB8AC3E}">
        <p14:creationId xmlns:p14="http://schemas.microsoft.com/office/powerpoint/2010/main" val="39984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3606E830-2393-E246-BABD-BFE63F4B73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6AEBBF-3A0D-034F-9E37-BC2236DCC5E9}" type="slidenum">
              <a:rPr lang="tr-TR" altLang="tr-TR" smtClean="0"/>
              <a:pPr>
                <a:spcBef>
                  <a:spcPct val="0"/>
                </a:spcBef>
              </a:pPr>
              <a:t>24</a:t>
            </a:fld>
            <a:endParaRPr lang="tr-TR" altLang="tr-TR"/>
          </a:p>
        </p:txBody>
      </p:sp>
      <p:sp>
        <p:nvSpPr>
          <p:cNvPr id="47106" name="Rectangle 2">
            <a:extLst>
              <a:ext uri="{FF2B5EF4-FFF2-40B4-BE49-F238E27FC236}">
                <a16:creationId xmlns:a16="http://schemas.microsoft.com/office/drawing/2014/main" id="{0DC5A15B-2814-1C4C-BA1F-255850EB47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F4A13BB7-589B-E249-A9BB-502F8EE20C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ea typeface="ＭＳ Ｐゴシック" panose="020B0600070205080204" pitchFamily="34" charset="-128"/>
            </a:endParaRPr>
          </a:p>
        </p:txBody>
      </p:sp>
    </p:spTree>
    <p:extLst>
      <p:ext uri="{BB962C8B-B14F-4D97-AF65-F5344CB8AC3E}">
        <p14:creationId xmlns:p14="http://schemas.microsoft.com/office/powerpoint/2010/main" val="134585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318CB9-3B39-1645-BE3A-4FA699804E5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F2DEBD9-C2B8-4243-924E-66D4D78AA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2E5950C-26AC-AE49-A651-094BC05F5747}"/>
              </a:ext>
            </a:extLst>
          </p:cNvPr>
          <p:cNvSpPr>
            <a:spLocks noGrp="1"/>
          </p:cNvSpPr>
          <p:nvPr>
            <p:ph type="dt" sz="half" idx="10"/>
          </p:nvPr>
        </p:nvSpPr>
        <p:spPr/>
        <p:txBody>
          <a:bodyPr/>
          <a:lstStyle/>
          <a:p>
            <a:fld id="{788AEC84-B542-0C47-AE0C-A838BAE57D03}" type="datetime1">
              <a:rPr lang="tr-TR" smtClean="0"/>
              <a:t>07.02.2024</a:t>
            </a:fld>
            <a:endParaRPr lang="tr-TR"/>
          </a:p>
        </p:txBody>
      </p:sp>
      <p:sp>
        <p:nvSpPr>
          <p:cNvPr id="5" name="Alt Bilgi Yer Tutucusu 4">
            <a:extLst>
              <a:ext uri="{FF2B5EF4-FFF2-40B4-BE49-F238E27FC236}">
                <a16:creationId xmlns:a16="http://schemas.microsoft.com/office/drawing/2014/main" id="{7D5A5328-6C8F-9040-A2A7-2725D34889EE}"/>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203DAE54-9F88-C945-96F2-CC93A66E7A10}"/>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356863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AA7C5A-2237-4448-AF19-EB7D82537F8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604D1B0-36C5-164D-AD41-AF9F0CA098A0}"/>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7CD2FD3-19FB-704F-AF88-07CA42D9FD71}"/>
              </a:ext>
            </a:extLst>
          </p:cNvPr>
          <p:cNvSpPr>
            <a:spLocks noGrp="1"/>
          </p:cNvSpPr>
          <p:nvPr>
            <p:ph type="dt" sz="half" idx="10"/>
          </p:nvPr>
        </p:nvSpPr>
        <p:spPr/>
        <p:txBody>
          <a:bodyPr/>
          <a:lstStyle/>
          <a:p>
            <a:fld id="{DF7B2DF2-9D4F-EC4A-85E4-42F6BF233944}" type="datetime1">
              <a:rPr lang="tr-TR" smtClean="0"/>
              <a:t>07.02.2024</a:t>
            </a:fld>
            <a:endParaRPr lang="tr-TR"/>
          </a:p>
        </p:txBody>
      </p:sp>
      <p:sp>
        <p:nvSpPr>
          <p:cNvPr id="5" name="Alt Bilgi Yer Tutucusu 4">
            <a:extLst>
              <a:ext uri="{FF2B5EF4-FFF2-40B4-BE49-F238E27FC236}">
                <a16:creationId xmlns:a16="http://schemas.microsoft.com/office/drawing/2014/main" id="{3FDC3EF5-771C-C642-B689-D035FBC48DCA}"/>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6BDD7F9A-460D-F640-BAA0-13A478740FE5}"/>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55875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0CF3BC2-EFBB-D84C-A0E5-B57E46A5799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E49A66D-295D-114E-B219-EE75C119BA42}"/>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D35CC10-DB87-D64B-8CC1-AD011FE2879A}"/>
              </a:ext>
            </a:extLst>
          </p:cNvPr>
          <p:cNvSpPr>
            <a:spLocks noGrp="1"/>
          </p:cNvSpPr>
          <p:nvPr>
            <p:ph type="dt" sz="half" idx="10"/>
          </p:nvPr>
        </p:nvSpPr>
        <p:spPr/>
        <p:txBody>
          <a:bodyPr/>
          <a:lstStyle/>
          <a:p>
            <a:fld id="{77F66EDE-59BF-4740-999C-D396E41E3395}" type="datetime1">
              <a:rPr lang="tr-TR" smtClean="0"/>
              <a:t>07.02.2024</a:t>
            </a:fld>
            <a:endParaRPr lang="tr-TR"/>
          </a:p>
        </p:txBody>
      </p:sp>
      <p:sp>
        <p:nvSpPr>
          <p:cNvPr id="5" name="Alt Bilgi Yer Tutucusu 4">
            <a:extLst>
              <a:ext uri="{FF2B5EF4-FFF2-40B4-BE49-F238E27FC236}">
                <a16:creationId xmlns:a16="http://schemas.microsoft.com/office/drawing/2014/main" id="{9E1C88EC-85FB-D44C-99D3-DAAD26E9F305}"/>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AB1013AD-A6B0-D246-86C3-26CF9589358C}"/>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29104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E73E72-956B-6D46-BE69-25309F78800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8EEBAFC-F5CA-7446-98E6-EA40AD7165CA}"/>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01C4C54E-1D17-9549-BD48-3B3E89858AC1}"/>
              </a:ext>
            </a:extLst>
          </p:cNvPr>
          <p:cNvSpPr>
            <a:spLocks noGrp="1"/>
          </p:cNvSpPr>
          <p:nvPr>
            <p:ph type="dt" sz="half" idx="10"/>
          </p:nvPr>
        </p:nvSpPr>
        <p:spPr/>
        <p:txBody>
          <a:bodyPr/>
          <a:lstStyle/>
          <a:p>
            <a:fld id="{F73A28AB-03F1-B94D-AEDF-8F591A2FA072}" type="datetime1">
              <a:rPr lang="tr-TR" smtClean="0"/>
              <a:t>07.02.2024</a:t>
            </a:fld>
            <a:endParaRPr lang="tr-TR"/>
          </a:p>
        </p:txBody>
      </p:sp>
      <p:sp>
        <p:nvSpPr>
          <p:cNvPr id="5" name="Alt Bilgi Yer Tutucusu 4">
            <a:extLst>
              <a:ext uri="{FF2B5EF4-FFF2-40B4-BE49-F238E27FC236}">
                <a16:creationId xmlns:a16="http://schemas.microsoft.com/office/drawing/2014/main" id="{59D75B9F-8F17-764C-97A2-5877ADA3BFA4}"/>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DAC1B1EB-F862-544C-BB2D-AA7482EA168E}"/>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100602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ED6FD6-FF92-6C4E-9A92-A382D4F0225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3921E15-5E91-124C-9CFB-F4D306B4F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8E400851-0BAB-854C-B677-7D09319068C0}"/>
              </a:ext>
            </a:extLst>
          </p:cNvPr>
          <p:cNvSpPr>
            <a:spLocks noGrp="1"/>
          </p:cNvSpPr>
          <p:nvPr>
            <p:ph type="dt" sz="half" idx="10"/>
          </p:nvPr>
        </p:nvSpPr>
        <p:spPr/>
        <p:txBody>
          <a:bodyPr/>
          <a:lstStyle/>
          <a:p>
            <a:fld id="{0A945581-C6C4-B942-B645-FC1195A55A36}" type="datetime1">
              <a:rPr lang="tr-TR" smtClean="0"/>
              <a:t>07.02.2024</a:t>
            </a:fld>
            <a:endParaRPr lang="tr-TR"/>
          </a:p>
        </p:txBody>
      </p:sp>
      <p:sp>
        <p:nvSpPr>
          <p:cNvPr id="5" name="Alt Bilgi Yer Tutucusu 4">
            <a:extLst>
              <a:ext uri="{FF2B5EF4-FFF2-40B4-BE49-F238E27FC236}">
                <a16:creationId xmlns:a16="http://schemas.microsoft.com/office/drawing/2014/main" id="{AAA77A22-85F6-8349-A695-3B64955AEA64}"/>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7F914BE5-6D07-6F46-B30A-4AD898F75A61}"/>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178638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6CE021-4028-2E49-95A4-2CB02AD394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E559D02-6A7A-CB47-8042-4ACBC6A7FC3D}"/>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9784B615-0DD6-AE4C-BAA6-8C39311C258D}"/>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3F0E1AF7-A5F0-374C-81CA-6CFB87EDA630}"/>
              </a:ext>
            </a:extLst>
          </p:cNvPr>
          <p:cNvSpPr>
            <a:spLocks noGrp="1"/>
          </p:cNvSpPr>
          <p:nvPr>
            <p:ph type="dt" sz="half" idx="10"/>
          </p:nvPr>
        </p:nvSpPr>
        <p:spPr/>
        <p:txBody>
          <a:bodyPr/>
          <a:lstStyle/>
          <a:p>
            <a:fld id="{14CE2253-5AEF-B547-BE56-68E0DA705297}" type="datetime1">
              <a:rPr lang="tr-TR" smtClean="0"/>
              <a:t>07.02.2024</a:t>
            </a:fld>
            <a:endParaRPr lang="tr-TR"/>
          </a:p>
        </p:txBody>
      </p:sp>
      <p:sp>
        <p:nvSpPr>
          <p:cNvPr id="6" name="Alt Bilgi Yer Tutucusu 5">
            <a:extLst>
              <a:ext uri="{FF2B5EF4-FFF2-40B4-BE49-F238E27FC236}">
                <a16:creationId xmlns:a16="http://schemas.microsoft.com/office/drawing/2014/main" id="{7DFD10B0-2153-3B44-86BD-F7963810DF85}"/>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CFECB35E-154A-9845-9A67-A3F5A209CAC9}"/>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298193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55C69A-F750-0E49-997C-4E47533EBE2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CC548-5B8B-3B41-BC49-244CE2E4D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7D9A924-6E33-2D4E-879C-C58132B64090}"/>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04390F4E-E09E-D246-A857-502A06966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2F9468AE-DBB1-1C48-B5F2-2B2EECB4A632}"/>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0B931C6A-603C-D246-AC81-BBF96FD8EDC4}"/>
              </a:ext>
            </a:extLst>
          </p:cNvPr>
          <p:cNvSpPr>
            <a:spLocks noGrp="1"/>
          </p:cNvSpPr>
          <p:nvPr>
            <p:ph type="dt" sz="half" idx="10"/>
          </p:nvPr>
        </p:nvSpPr>
        <p:spPr/>
        <p:txBody>
          <a:bodyPr/>
          <a:lstStyle/>
          <a:p>
            <a:fld id="{B86E8FD9-F21C-EC46-914E-A1074EBF2738}" type="datetime1">
              <a:rPr lang="tr-TR" smtClean="0"/>
              <a:t>07.02.2024</a:t>
            </a:fld>
            <a:endParaRPr lang="tr-TR"/>
          </a:p>
        </p:txBody>
      </p:sp>
      <p:sp>
        <p:nvSpPr>
          <p:cNvPr id="8" name="Alt Bilgi Yer Tutucusu 7">
            <a:extLst>
              <a:ext uri="{FF2B5EF4-FFF2-40B4-BE49-F238E27FC236}">
                <a16:creationId xmlns:a16="http://schemas.microsoft.com/office/drawing/2014/main" id="{52ABAC8F-E0D0-5249-8454-225636702BAB}"/>
              </a:ext>
            </a:extLst>
          </p:cNvPr>
          <p:cNvSpPr>
            <a:spLocks noGrp="1"/>
          </p:cNvSpPr>
          <p:nvPr>
            <p:ph type="ftr" sz="quarter" idx="11"/>
          </p:nvPr>
        </p:nvSpPr>
        <p:spPr/>
        <p:txBody>
          <a:bodyPr/>
          <a:lstStyle/>
          <a:p>
            <a:r>
              <a:rPr lang="tr-TR"/>
              <a:t>hakanozyildiz@gmail.com</a:t>
            </a:r>
          </a:p>
        </p:txBody>
      </p:sp>
      <p:sp>
        <p:nvSpPr>
          <p:cNvPr id="9" name="Slayt Numarası Yer Tutucusu 8">
            <a:extLst>
              <a:ext uri="{FF2B5EF4-FFF2-40B4-BE49-F238E27FC236}">
                <a16:creationId xmlns:a16="http://schemas.microsoft.com/office/drawing/2014/main" id="{B5C7B821-0745-9F40-98FB-8F6727A4D767}"/>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367317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CED816-A31E-5141-BB9D-195C66581A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D776489-9998-264F-9A2F-0FDC5A518EF3}"/>
              </a:ext>
            </a:extLst>
          </p:cNvPr>
          <p:cNvSpPr>
            <a:spLocks noGrp="1"/>
          </p:cNvSpPr>
          <p:nvPr>
            <p:ph type="dt" sz="half" idx="10"/>
          </p:nvPr>
        </p:nvSpPr>
        <p:spPr/>
        <p:txBody>
          <a:bodyPr/>
          <a:lstStyle/>
          <a:p>
            <a:fld id="{EF6F194D-FA38-F844-9C0E-4A0E1C970C6C}" type="datetime1">
              <a:rPr lang="tr-TR" smtClean="0"/>
              <a:t>07.02.2024</a:t>
            </a:fld>
            <a:endParaRPr lang="tr-TR"/>
          </a:p>
        </p:txBody>
      </p:sp>
      <p:sp>
        <p:nvSpPr>
          <p:cNvPr id="4" name="Alt Bilgi Yer Tutucusu 3">
            <a:extLst>
              <a:ext uri="{FF2B5EF4-FFF2-40B4-BE49-F238E27FC236}">
                <a16:creationId xmlns:a16="http://schemas.microsoft.com/office/drawing/2014/main" id="{9CCFC39C-5156-954C-89D5-51794F8316EE}"/>
              </a:ext>
            </a:extLst>
          </p:cNvPr>
          <p:cNvSpPr>
            <a:spLocks noGrp="1"/>
          </p:cNvSpPr>
          <p:nvPr>
            <p:ph type="ftr" sz="quarter" idx="11"/>
          </p:nvPr>
        </p:nvSpPr>
        <p:spPr/>
        <p:txBody>
          <a:bodyPr/>
          <a:lstStyle/>
          <a:p>
            <a:r>
              <a:rPr lang="tr-TR"/>
              <a:t>hakanozyildiz@gmail.com</a:t>
            </a:r>
          </a:p>
        </p:txBody>
      </p:sp>
      <p:sp>
        <p:nvSpPr>
          <p:cNvPr id="5" name="Slayt Numarası Yer Tutucusu 4">
            <a:extLst>
              <a:ext uri="{FF2B5EF4-FFF2-40B4-BE49-F238E27FC236}">
                <a16:creationId xmlns:a16="http://schemas.microsoft.com/office/drawing/2014/main" id="{1D9F4817-ED8D-DE4B-8E2A-42CD8712B785}"/>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370913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067CBDA-E287-DA4A-BCE0-686193FDF5F0}"/>
              </a:ext>
            </a:extLst>
          </p:cNvPr>
          <p:cNvSpPr>
            <a:spLocks noGrp="1"/>
          </p:cNvSpPr>
          <p:nvPr>
            <p:ph type="dt" sz="half" idx="10"/>
          </p:nvPr>
        </p:nvSpPr>
        <p:spPr/>
        <p:txBody>
          <a:bodyPr/>
          <a:lstStyle/>
          <a:p>
            <a:fld id="{49BF482D-3836-7140-B5CF-80A49FE2B42B}" type="datetime1">
              <a:rPr lang="tr-TR" smtClean="0"/>
              <a:t>07.02.2024</a:t>
            </a:fld>
            <a:endParaRPr lang="tr-TR"/>
          </a:p>
        </p:txBody>
      </p:sp>
      <p:sp>
        <p:nvSpPr>
          <p:cNvPr id="3" name="Alt Bilgi Yer Tutucusu 2">
            <a:extLst>
              <a:ext uri="{FF2B5EF4-FFF2-40B4-BE49-F238E27FC236}">
                <a16:creationId xmlns:a16="http://schemas.microsoft.com/office/drawing/2014/main" id="{D4F205B2-8860-EE40-98DF-6F0102DD5C65}"/>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9DAD2073-A953-CC44-8786-61A2FDCB1012}"/>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215764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FF2947-5050-3949-B2A3-B23D2A55071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6322D86-74E9-EB41-888E-EB23851B1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E6A47E30-8ABC-FF4B-A123-8AEF7614A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A8C8BFD8-9E0D-EB48-B48C-8A8DD4AE69B6}"/>
              </a:ext>
            </a:extLst>
          </p:cNvPr>
          <p:cNvSpPr>
            <a:spLocks noGrp="1"/>
          </p:cNvSpPr>
          <p:nvPr>
            <p:ph type="dt" sz="half" idx="10"/>
          </p:nvPr>
        </p:nvSpPr>
        <p:spPr/>
        <p:txBody>
          <a:bodyPr/>
          <a:lstStyle/>
          <a:p>
            <a:fld id="{BC818770-699E-7F4F-BBFE-2BBA779AD9BF}" type="datetime1">
              <a:rPr lang="tr-TR" smtClean="0"/>
              <a:t>07.02.2024</a:t>
            </a:fld>
            <a:endParaRPr lang="tr-TR"/>
          </a:p>
        </p:txBody>
      </p:sp>
      <p:sp>
        <p:nvSpPr>
          <p:cNvPr id="6" name="Alt Bilgi Yer Tutucusu 5">
            <a:extLst>
              <a:ext uri="{FF2B5EF4-FFF2-40B4-BE49-F238E27FC236}">
                <a16:creationId xmlns:a16="http://schemas.microsoft.com/office/drawing/2014/main" id="{EB83A5B1-6F26-E348-9638-05A5EB7BE05D}"/>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1F0F2410-C646-3641-A049-227667A559F7}"/>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152370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4910AF-0E78-9545-8640-A3E868281F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769FEAE-9C20-D346-8F31-D6F9F3E62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3B49AF9-4324-0343-BCD0-C805004A6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2CBFA99D-D0EA-C145-A48F-B6EB5842FF68}"/>
              </a:ext>
            </a:extLst>
          </p:cNvPr>
          <p:cNvSpPr>
            <a:spLocks noGrp="1"/>
          </p:cNvSpPr>
          <p:nvPr>
            <p:ph type="dt" sz="half" idx="10"/>
          </p:nvPr>
        </p:nvSpPr>
        <p:spPr/>
        <p:txBody>
          <a:bodyPr/>
          <a:lstStyle/>
          <a:p>
            <a:fld id="{D35C7B6C-7CF6-4A46-B631-9FC5801A715A}" type="datetime1">
              <a:rPr lang="tr-TR" smtClean="0"/>
              <a:t>07.02.2024</a:t>
            </a:fld>
            <a:endParaRPr lang="tr-TR"/>
          </a:p>
        </p:txBody>
      </p:sp>
      <p:sp>
        <p:nvSpPr>
          <p:cNvPr id="6" name="Alt Bilgi Yer Tutucusu 5">
            <a:extLst>
              <a:ext uri="{FF2B5EF4-FFF2-40B4-BE49-F238E27FC236}">
                <a16:creationId xmlns:a16="http://schemas.microsoft.com/office/drawing/2014/main" id="{F235C174-255D-FD49-AABE-372E3EA2136C}"/>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ECE6E4DE-A000-0C4F-BA0D-B055CF3A614F}"/>
              </a:ext>
            </a:extLst>
          </p:cNvPr>
          <p:cNvSpPr>
            <a:spLocks noGrp="1"/>
          </p:cNvSpPr>
          <p:nvPr>
            <p:ph type="sldNum" sz="quarter" idx="12"/>
          </p:nvPr>
        </p:nvSpPr>
        <p:spPr/>
        <p:txBody>
          <a:bodyPr/>
          <a:lstStyle/>
          <a:p>
            <a:fld id="{A123FEB1-88E8-F542-AC42-419101EC38D0}" type="slidenum">
              <a:rPr lang="tr-TR" smtClean="0"/>
              <a:t>‹#›</a:t>
            </a:fld>
            <a:endParaRPr lang="tr-TR"/>
          </a:p>
        </p:txBody>
      </p:sp>
    </p:spTree>
    <p:extLst>
      <p:ext uri="{BB962C8B-B14F-4D97-AF65-F5344CB8AC3E}">
        <p14:creationId xmlns:p14="http://schemas.microsoft.com/office/powerpoint/2010/main" val="49602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94C0A66-1DC4-E041-8AD9-04BA4A263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F1EB9D-55A8-D94F-A620-7FF4FAEBF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0CDF51B9-2BD1-5345-925A-4181CD378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9D431-F45A-7342-B6A3-1F5A4868DA7A}" type="datetime1">
              <a:rPr lang="tr-TR" smtClean="0"/>
              <a:t>07.02.2024</a:t>
            </a:fld>
            <a:endParaRPr lang="tr-TR"/>
          </a:p>
        </p:txBody>
      </p:sp>
      <p:sp>
        <p:nvSpPr>
          <p:cNvPr id="5" name="Alt Bilgi Yer Tutucusu 4">
            <a:extLst>
              <a:ext uri="{FF2B5EF4-FFF2-40B4-BE49-F238E27FC236}">
                <a16:creationId xmlns:a16="http://schemas.microsoft.com/office/drawing/2014/main" id="{D331F75F-2F3F-384F-BF53-ADB193743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hakanozyildiz@gmail.com</a:t>
            </a:r>
          </a:p>
        </p:txBody>
      </p:sp>
      <p:sp>
        <p:nvSpPr>
          <p:cNvPr id="6" name="Slayt Numarası Yer Tutucusu 5">
            <a:extLst>
              <a:ext uri="{FF2B5EF4-FFF2-40B4-BE49-F238E27FC236}">
                <a16:creationId xmlns:a16="http://schemas.microsoft.com/office/drawing/2014/main" id="{41D92FCA-16C7-F741-ACED-E302B0781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3FEB1-88E8-F542-AC42-419101EC38D0}" type="slidenum">
              <a:rPr lang="tr-TR" smtClean="0"/>
              <a:t>‹#›</a:t>
            </a:fld>
            <a:endParaRPr lang="tr-TR"/>
          </a:p>
        </p:txBody>
      </p:sp>
    </p:spTree>
    <p:extLst>
      <p:ext uri="{BB962C8B-B14F-4D97-AF65-F5344CB8AC3E}">
        <p14:creationId xmlns:p14="http://schemas.microsoft.com/office/powerpoint/2010/main" val="157955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05E0AE-D842-FC45-9A57-F57120319F98}"/>
              </a:ext>
            </a:extLst>
          </p:cNvPr>
          <p:cNvSpPr>
            <a:spLocks noGrp="1"/>
          </p:cNvSpPr>
          <p:nvPr>
            <p:ph type="ctrTitle"/>
          </p:nvPr>
        </p:nvSpPr>
        <p:spPr/>
        <p:txBody>
          <a:bodyPr/>
          <a:lstStyle/>
          <a:p>
            <a:r>
              <a:rPr lang="tr-TR" dirty="0"/>
              <a:t>Devlet, Bütçe ve Borç Üzerine</a:t>
            </a:r>
          </a:p>
        </p:txBody>
      </p:sp>
      <p:sp>
        <p:nvSpPr>
          <p:cNvPr id="3" name="Alt Başlık 2">
            <a:extLst>
              <a:ext uri="{FF2B5EF4-FFF2-40B4-BE49-F238E27FC236}">
                <a16:creationId xmlns:a16="http://schemas.microsoft.com/office/drawing/2014/main" id="{462F9E75-EF8F-7742-B163-E2D8611CFDC1}"/>
              </a:ext>
            </a:extLst>
          </p:cNvPr>
          <p:cNvSpPr>
            <a:spLocks noGrp="1"/>
          </p:cNvSpPr>
          <p:nvPr>
            <p:ph type="subTitle" idx="1"/>
          </p:nvPr>
        </p:nvSpPr>
        <p:spPr/>
        <p:txBody>
          <a:bodyPr/>
          <a:lstStyle/>
          <a:p>
            <a:r>
              <a:rPr lang="tr-TR" sz="3600" b="1" dirty="0">
                <a:solidFill>
                  <a:srgbClr val="FF0000"/>
                </a:solidFill>
              </a:rPr>
              <a:t>R. Hakan ÖZYILDIZ</a:t>
            </a:r>
          </a:p>
          <a:p>
            <a:r>
              <a:rPr lang="tr-TR" dirty="0" err="1"/>
              <a:t>hakanozyildiz@gmail.com</a:t>
            </a:r>
            <a:endParaRPr lang="tr-TR" dirty="0"/>
          </a:p>
        </p:txBody>
      </p:sp>
    </p:spTree>
    <p:extLst>
      <p:ext uri="{BB962C8B-B14F-4D97-AF65-F5344CB8AC3E}">
        <p14:creationId xmlns:p14="http://schemas.microsoft.com/office/powerpoint/2010/main" val="104704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A8F9E34-4543-994A-9ECC-EB8E45317F32}"/>
              </a:ext>
            </a:extLst>
          </p:cNvPr>
          <p:cNvSpPr>
            <a:spLocks noGrp="1"/>
          </p:cNvSpPr>
          <p:nvPr>
            <p:ph type="title"/>
          </p:nvPr>
        </p:nvSpPr>
        <p:spPr/>
        <p:txBody>
          <a:bodyPr/>
          <a:lstStyle/>
          <a:p>
            <a:pPr eaLnBrk="1" hangingPunct="1"/>
            <a:r>
              <a:rPr lang="tr-TR" altLang="tr-TR">
                <a:ea typeface="ＭＳ Ｐゴシック" panose="020B0600070205080204" pitchFamily="34" charset="-128"/>
              </a:rPr>
              <a:t>ROUND 2</a:t>
            </a:r>
            <a:endParaRPr lang="en-US" altLang="tr-TR">
              <a:ea typeface="ＭＳ Ｐゴシック" panose="020B0600070205080204" pitchFamily="34" charset="-128"/>
            </a:endParaRPr>
          </a:p>
        </p:txBody>
      </p:sp>
      <p:sp>
        <p:nvSpPr>
          <p:cNvPr id="26626" name="Rectangle 3">
            <a:extLst>
              <a:ext uri="{FF2B5EF4-FFF2-40B4-BE49-F238E27FC236}">
                <a16:creationId xmlns:a16="http://schemas.microsoft.com/office/drawing/2014/main" id="{24A073C4-293F-EF45-9908-22CB3F6C099F}"/>
              </a:ext>
            </a:extLst>
          </p:cNvPr>
          <p:cNvSpPr>
            <a:spLocks noGrp="1"/>
          </p:cNvSpPr>
          <p:nvPr>
            <p:ph sz="quarter" idx="1"/>
          </p:nvPr>
        </p:nvSpPr>
        <p:spPr/>
        <p:txBody>
          <a:bodyPr/>
          <a:lstStyle/>
          <a:p>
            <a:pPr eaLnBrk="1" hangingPunct="1">
              <a:lnSpc>
                <a:spcPct val="80000"/>
              </a:lnSpc>
            </a:pPr>
            <a:r>
              <a:rPr lang="tr-TR" altLang="tr-TR" sz="2000" b="1">
                <a:latin typeface="Times New Roman" panose="02020603050405020304" pitchFamily="18" charset="0"/>
                <a:ea typeface="ＭＳ Ｐゴシック" panose="020B0600070205080204" pitchFamily="34" charset="-128"/>
              </a:rPr>
              <a:t>PİYASALAR NEDEN BAŞARISIZ (Veya Devlet niye müdahale etmeli)</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Mülkiyet ve Sözleşme Güvencesi</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Rekabet başarısızlığı ( tekelller, oligopoller)</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Kamu malları (bireysel fayda &lt; bireysel maliyet)</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Dışsallıklar ( Negatif-Pozitif)</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Eksik (Incomplete markets) (Bankacılık-Sigortacılık) (Kollektif açmazlar) </a:t>
            </a:r>
          </a:p>
          <a:p>
            <a:pPr lvl="4" eaLnBrk="1" hangingPunct="1">
              <a:lnSpc>
                <a:spcPct val="80000"/>
              </a:lnSpc>
            </a:pPr>
            <a:r>
              <a:rPr lang="tr-TR" altLang="tr-TR" sz="1600" b="1">
                <a:latin typeface="Times New Roman" panose="02020603050405020304" pitchFamily="18" charset="0"/>
                <a:ea typeface="ＭＳ Ｐゴシック" panose="020B0600070205080204" pitchFamily="34" charset="-128"/>
              </a:rPr>
              <a:t>Yaratıcı ürünler</a:t>
            </a:r>
          </a:p>
          <a:p>
            <a:pPr lvl="4" eaLnBrk="1" hangingPunct="1">
              <a:lnSpc>
                <a:spcPct val="80000"/>
              </a:lnSpc>
            </a:pPr>
            <a:r>
              <a:rPr lang="tr-TR" altLang="tr-TR" sz="1600" b="1">
                <a:latin typeface="Times New Roman" panose="02020603050405020304" pitchFamily="18" charset="0"/>
                <a:ea typeface="ＭＳ Ｐゴシック" panose="020B0600070205080204" pitchFamily="34" charset="-128"/>
              </a:rPr>
              <a:t>İşlem maliyetleri</a:t>
            </a:r>
          </a:p>
          <a:p>
            <a:pPr lvl="4" eaLnBrk="1" hangingPunct="1">
              <a:lnSpc>
                <a:spcPct val="80000"/>
              </a:lnSpc>
            </a:pPr>
            <a:r>
              <a:rPr lang="tr-TR" altLang="tr-TR" sz="1600" b="1">
                <a:latin typeface="Times New Roman" panose="02020603050405020304" pitchFamily="18" charset="0"/>
                <a:ea typeface="ＭＳ Ｐゴシック" panose="020B0600070205080204" pitchFamily="34" charset="-128"/>
              </a:rPr>
              <a:t>Enformasyon asimetrisi</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Bilgi noksanlığı</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Makroekonomik istikrarsızlık</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Özel sektör yetersizliği (Bizim gibi ülkelerde)</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Gelir dağılımı adaleti</a:t>
            </a:r>
          </a:p>
          <a:p>
            <a:pPr lvl="2" eaLnBrk="1" hangingPunct="1">
              <a:lnSpc>
                <a:spcPct val="80000"/>
              </a:lnSpc>
            </a:pPr>
            <a:r>
              <a:rPr lang="tr-TR" altLang="tr-TR" sz="1700" b="1">
                <a:latin typeface="Times New Roman" panose="02020603050405020304" pitchFamily="18" charset="0"/>
                <a:ea typeface="ＭＳ Ｐゴシック" panose="020B0600070205080204" pitchFamily="34" charset="-128"/>
              </a:rPr>
              <a:t>Baba devlet argümanı (Birey çıkarını her zaman bilemez-Devlet bilir)</a:t>
            </a:r>
            <a:endParaRPr lang="en-US" altLang="tr-TR" sz="1700" b="1">
              <a:latin typeface="Times New Roman" panose="02020603050405020304" pitchFamily="18" charset="0"/>
              <a:ea typeface="ＭＳ Ｐゴシック" panose="020B0600070205080204" pitchFamily="34" charset="-128"/>
            </a:endParaRPr>
          </a:p>
        </p:txBody>
      </p:sp>
      <p:sp>
        <p:nvSpPr>
          <p:cNvPr id="26627" name="3 Slayt Numarası Yer Tutucusu">
            <a:extLst>
              <a:ext uri="{FF2B5EF4-FFF2-40B4-BE49-F238E27FC236}">
                <a16:creationId xmlns:a16="http://schemas.microsoft.com/office/drawing/2014/main" id="{93AA1CF3-2FD4-AC40-9A17-2A63AC4573A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93F0644E-F41A-7B45-B7EC-D24E9F1A4256}" type="slidenum">
              <a:rPr lang="tr-TR" altLang="tr-TR" sz="1400">
                <a:solidFill>
                  <a:srgbClr val="FFFFFF"/>
                </a:solidFill>
                <a:latin typeface="Franklin Gothic Book" panose="020B0503020102020204" pitchFamily="34" charset="0"/>
              </a:rPr>
              <a:pPr>
                <a:spcBef>
                  <a:spcPct val="0"/>
                </a:spcBef>
                <a:buClrTx/>
                <a:buSzTx/>
                <a:buFontTx/>
                <a:buNone/>
              </a:pPr>
              <a:t>10</a:t>
            </a:fld>
            <a:endParaRPr lang="tr-TR" altLang="tr-TR" sz="1400">
              <a:solidFill>
                <a:srgbClr val="FFFFFF"/>
              </a:solidFill>
              <a:latin typeface="Franklin Gothic Book" panose="020B0503020102020204" pitchFamily="34" charset="0"/>
            </a:endParaRPr>
          </a:p>
        </p:txBody>
      </p:sp>
      <p:sp>
        <p:nvSpPr>
          <p:cNvPr id="26628" name="4 Altbilgi Yer Tutucusu">
            <a:extLst>
              <a:ext uri="{FF2B5EF4-FFF2-40B4-BE49-F238E27FC236}">
                <a16:creationId xmlns:a16="http://schemas.microsoft.com/office/drawing/2014/main" id="{A78DD142-3036-A443-92E2-C152C99CA8A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Tree>
    <p:extLst>
      <p:ext uri="{BB962C8B-B14F-4D97-AF65-F5344CB8AC3E}">
        <p14:creationId xmlns:p14="http://schemas.microsoft.com/office/powerpoint/2010/main" val="36156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269F1DB-A9E9-E844-A619-9243C3627668}"/>
              </a:ext>
            </a:extLst>
          </p:cNvPr>
          <p:cNvSpPr>
            <a:spLocks noGrp="1"/>
          </p:cNvSpPr>
          <p:nvPr>
            <p:ph type="title"/>
          </p:nvPr>
        </p:nvSpPr>
        <p:spPr/>
        <p:txBody>
          <a:bodyPr/>
          <a:lstStyle/>
          <a:p>
            <a:pPr eaLnBrk="1" hangingPunct="1"/>
            <a:r>
              <a:rPr lang="tr-TR" altLang="tr-TR">
                <a:ea typeface="ＭＳ Ｐゴシック" panose="020B0600070205080204" pitchFamily="34" charset="-128"/>
              </a:rPr>
              <a:t>ROUND 3 </a:t>
            </a:r>
            <a:endParaRPr lang="en-US" altLang="tr-TR">
              <a:ea typeface="ＭＳ Ｐゴシック" panose="020B0600070205080204" pitchFamily="34" charset="-128"/>
            </a:endParaRPr>
          </a:p>
        </p:txBody>
      </p:sp>
      <p:sp>
        <p:nvSpPr>
          <p:cNvPr id="18435" name="Rectangle 3">
            <a:extLst>
              <a:ext uri="{FF2B5EF4-FFF2-40B4-BE49-F238E27FC236}">
                <a16:creationId xmlns:a16="http://schemas.microsoft.com/office/drawing/2014/main" id="{7AD8A802-3CCD-F04C-82A9-DE5D95B942C4}"/>
              </a:ext>
            </a:extLst>
          </p:cNvPr>
          <p:cNvSpPr>
            <a:spLocks noGrp="1" noChangeArrowheads="1"/>
          </p:cNvSpPr>
          <p:nvPr>
            <p:ph sz="quarter" idx="1"/>
          </p:nvPr>
        </p:nvSpPr>
        <p:spPr/>
        <p:txBody>
          <a:bodyPr/>
          <a:lstStyle/>
          <a:p>
            <a:pPr eaLnBrk="1" hangingPunct="1">
              <a:buFont typeface="Wingdings 2" panose="05020102010507070707" pitchFamily="18" charset="2"/>
              <a:buChar char=""/>
              <a:defRPr/>
            </a:pPr>
            <a:r>
              <a:rPr lang="tr-TR" altLang="tr-TR" b="1" dirty="0">
                <a:latin typeface="Times New Roman" pitchFamily="18" charset="0"/>
                <a:ea typeface="ＭＳ Ｐゴシック" pitchFamily="34" charset="-128"/>
              </a:rPr>
              <a:t>Devlet başarısızlığı</a:t>
            </a:r>
          </a:p>
          <a:p>
            <a:pPr lvl="1" eaLnBrk="1" hangingPunct="1">
              <a:buFont typeface="Wingdings 2" panose="05020102010507070707" pitchFamily="18" charset="2"/>
              <a:buChar char=""/>
              <a:defRPr/>
            </a:pPr>
            <a:r>
              <a:rPr lang="tr-TR" altLang="tr-TR" b="1" dirty="0">
                <a:latin typeface="Times New Roman" pitchFamily="18" charset="0"/>
                <a:ea typeface="ＭＳ Ｐゴシック" pitchFamily="34" charset="-128"/>
              </a:rPr>
              <a:t>Sınırlı Bilgi</a:t>
            </a:r>
          </a:p>
          <a:p>
            <a:pPr lvl="1" eaLnBrk="1" hangingPunct="1">
              <a:buFont typeface="Wingdings 2" panose="05020102010507070707" pitchFamily="18" charset="2"/>
              <a:buChar char=""/>
              <a:defRPr/>
            </a:pPr>
            <a:r>
              <a:rPr lang="tr-TR" altLang="tr-TR" b="1" dirty="0">
                <a:latin typeface="Times New Roman" pitchFamily="18" charset="0"/>
                <a:ea typeface="ＭＳ Ｐゴシック" pitchFamily="34" charset="-128"/>
              </a:rPr>
              <a:t>Piyasanın tepkisini ölçememe</a:t>
            </a:r>
          </a:p>
          <a:p>
            <a:pPr lvl="1" eaLnBrk="1" hangingPunct="1">
              <a:buFont typeface="Wingdings 2" panose="05020102010507070707" pitchFamily="18" charset="2"/>
              <a:buChar char=""/>
              <a:defRPr/>
            </a:pPr>
            <a:r>
              <a:rPr lang="tr-TR" altLang="tr-TR" b="1" dirty="0">
                <a:latin typeface="Times New Roman" pitchFamily="18" charset="0"/>
                <a:ea typeface="ＭＳ Ｐゴシック" pitchFamily="34" charset="-128"/>
              </a:rPr>
              <a:t>Bürokrasinin yetersizliği</a:t>
            </a:r>
          </a:p>
          <a:p>
            <a:pPr lvl="1" eaLnBrk="1" hangingPunct="1">
              <a:buFont typeface="Wingdings 2" panose="05020102010507070707" pitchFamily="18" charset="2"/>
              <a:buChar char=""/>
              <a:defRPr/>
            </a:pPr>
            <a:r>
              <a:rPr lang="tr-TR" altLang="tr-TR" b="1" dirty="0">
                <a:latin typeface="Times New Roman" pitchFamily="18" charset="0"/>
                <a:ea typeface="ＭＳ Ｐゴシック" pitchFamily="34" charset="-128"/>
              </a:rPr>
              <a:t>Siyaset kurumunun etkileri</a:t>
            </a:r>
          </a:p>
          <a:p>
            <a:pPr lvl="1" eaLnBrk="1" hangingPunct="1">
              <a:buFont typeface="Wingdings 2" panose="05020102010507070707" pitchFamily="18" charset="2"/>
              <a:buChar char=""/>
              <a:defRPr/>
            </a:pPr>
            <a:r>
              <a:rPr lang="tr-TR" altLang="tr-TR" b="1" dirty="0">
                <a:latin typeface="Times New Roman" pitchFamily="18" charset="0"/>
                <a:ea typeface="ＭＳ Ｐゴシック" pitchFamily="34" charset="-128"/>
              </a:rPr>
              <a:t>Neo liberal yaklaşım- Devlet çıkarların örgütüdür.</a:t>
            </a:r>
          </a:p>
          <a:p>
            <a:pPr marL="319088" lvl="1" indent="0">
              <a:buNone/>
              <a:defRPr/>
            </a:pPr>
            <a:endParaRPr lang="tr-TR" altLang="tr-TR" b="1" dirty="0">
              <a:latin typeface="Times New Roman" pitchFamily="18" charset="0"/>
              <a:ea typeface="ＭＳ Ｐゴシック" pitchFamily="34" charset="-128"/>
            </a:endParaRPr>
          </a:p>
          <a:p>
            <a:pPr lvl="1" eaLnBrk="1" hangingPunct="1">
              <a:buFont typeface="Wingdings" pitchFamily="2" charset="2"/>
              <a:buNone/>
              <a:defRPr/>
            </a:pPr>
            <a:r>
              <a:rPr lang="tr-TR" altLang="tr-TR" b="1" dirty="0">
                <a:latin typeface="Times New Roman" pitchFamily="18" charset="0"/>
                <a:ea typeface="ＭＳ Ｐゴシック" pitchFamily="34" charset="-128"/>
              </a:rPr>
              <a:t> 3. </a:t>
            </a:r>
            <a:r>
              <a:rPr lang="tr-TR" altLang="tr-TR" b="1" dirty="0" err="1">
                <a:latin typeface="Times New Roman" pitchFamily="18" charset="0"/>
                <a:ea typeface="ＭＳ Ｐゴシック" pitchFamily="34" charset="-128"/>
              </a:rPr>
              <a:t>Round</a:t>
            </a:r>
            <a:r>
              <a:rPr lang="tr-TR" altLang="tr-TR" b="1" dirty="0">
                <a:latin typeface="Times New Roman" pitchFamily="18" charset="0"/>
                <a:ea typeface="ＭＳ Ｐゴシック" pitchFamily="34" charset="-128"/>
              </a:rPr>
              <a:t> Piyasanın !!!!!</a:t>
            </a:r>
            <a:endParaRPr lang="en-US" altLang="tr-TR" b="1" dirty="0">
              <a:latin typeface="Times New Roman" pitchFamily="18" charset="0"/>
              <a:ea typeface="ＭＳ Ｐゴシック" pitchFamily="34" charset="-128"/>
            </a:endParaRPr>
          </a:p>
        </p:txBody>
      </p:sp>
      <p:sp>
        <p:nvSpPr>
          <p:cNvPr id="27651" name="3 Slayt Numarası Yer Tutucusu">
            <a:extLst>
              <a:ext uri="{FF2B5EF4-FFF2-40B4-BE49-F238E27FC236}">
                <a16:creationId xmlns:a16="http://schemas.microsoft.com/office/drawing/2014/main" id="{3C18CC07-7DD8-1347-97CB-24FC44006B7A}"/>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70DAD8ED-DDC2-B54E-A3E6-6E6BA3F9A6FF}" type="slidenum">
              <a:rPr lang="tr-TR" altLang="tr-TR" sz="1400">
                <a:solidFill>
                  <a:srgbClr val="FFFFFF"/>
                </a:solidFill>
                <a:latin typeface="Franklin Gothic Book" panose="020B0503020102020204" pitchFamily="34" charset="0"/>
              </a:rPr>
              <a:pPr>
                <a:spcBef>
                  <a:spcPct val="0"/>
                </a:spcBef>
                <a:buClrTx/>
                <a:buSzTx/>
                <a:buFontTx/>
                <a:buNone/>
              </a:pPr>
              <a:t>11</a:t>
            </a:fld>
            <a:endParaRPr lang="tr-TR" altLang="tr-TR" sz="1400">
              <a:solidFill>
                <a:srgbClr val="FFFFFF"/>
              </a:solidFill>
              <a:latin typeface="Franklin Gothic Book" panose="020B0503020102020204" pitchFamily="34" charset="0"/>
            </a:endParaRPr>
          </a:p>
        </p:txBody>
      </p:sp>
      <p:sp>
        <p:nvSpPr>
          <p:cNvPr id="27652" name="4 Altbilgi Yer Tutucusu">
            <a:extLst>
              <a:ext uri="{FF2B5EF4-FFF2-40B4-BE49-F238E27FC236}">
                <a16:creationId xmlns:a16="http://schemas.microsoft.com/office/drawing/2014/main" id="{2ADF8174-197D-194C-A305-5B78E0C1E07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Tree>
    <p:extLst>
      <p:ext uri="{BB962C8B-B14F-4D97-AF65-F5344CB8AC3E}">
        <p14:creationId xmlns:p14="http://schemas.microsoft.com/office/powerpoint/2010/main" val="5515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4F63990-B3C8-0E4C-8DEA-66BADF20B203}"/>
              </a:ext>
            </a:extLst>
          </p:cNvPr>
          <p:cNvSpPr>
            <a:spLocks noGrp="1"/>
          </p:cNvSpPr>
          <p:nvPr>
            <p:ph type="title"/>
          </p:nvPr>
        </p:nvSpPr>
        <p:spPr/>
        <p:txBody>
          <a:bodyPr/>
          <a:lstStyle/>
          <a:p>
            <a:pPr eaLnBrk="1" hangingPunct="1"/>
            <a:r>
              <a:rPr lang="tr-TR" altLang="tr-TR">
                <a:ea typeface="ＭＳ Ｐゴシック" panose="020B0600070205080204" pitchFamily="34" charset="-128"/>
              </a:rPr>
              <a:t>ROUND 4 </a:t>
            </a:r>
            <a:endParaRPr lang="en-US" altLang="tr-TR">
              <a:ea typeface="ＭＳ Ｐゴシック" panose="020B0600070205080204" pitchFamily="34" charset="-128"/>
            </a:endParaRPr>
          </a:p>
        </p:txBody>
      </p:sp>
      <p:sp>
        <p:nvSpPr>
          <p:cNvPr id="28674" name="Rectangle 3">
            <a:extLst>
              <a:ext uri="{FF2B5EF4-FFF2-40B4-BE49-F238E27FC236}">
                <a16:creationId xmlns:a16="http://schemas.microsoft.com/office/drawing/2014/main" id="{5F369B6D-08A5-6049-BB76-EFAA6EFCC6C7}"/>
              </a:ext>
            </a:extLst>
          </p:cNvPr>
          <p:cNvSpPr>
            <a:spLocks noGrp="1"/>
          </p:cNvSpPr>
          <p:nvPr>
            <p:ph sz="quarter" idx="1"/>
          </p:nvPr>
        </p:nvSpPr>
        <p:spPr/>
        <p:txBody>
          <a:bodyPr/>
          <a:lstStyle/>
          <a:p>
            <a:pPr eaLnBrk="1" hangingPunct="1"/>
            <a:endParaRPr lang="tr-TR" altLang="tr-TR" sz="2400">
              <a:ea typeface="ＭＳ Ｐゴシック" panose="020B0600070205080204" pitchFamily="34" charset="-128"/>
            </a:endParaRPr>
          </a:p>
          <a:p>
            <a:pPr eaLnBrk="1" hangingPunct="1">
              <a:buFont typeface="Wingdings" pitchFamily="2" charset="2"/>
              <a:buNone/>
            </a:pPr>
            <a:r>
              <a:rPr lang="ja-JP" altLang="tr-TR" sz="2400">
                <a:ea typeface="ＭＳ Ｐゴシック" panose="020B0600070205080204" pitchFamily="34" charset="-128"/>
              </a:rPr>
              <a:t>“</a:t>
            </a:r>
            <a:r>
              <a:rPr lang="tr-TR" altLang="ja-JP" sz="2400">
                <a:ea typeface="ＭＳ Ｐゴシック" panose="020B0600070205080204" pitchFamily="34" charset="-128"/>
              </a:rPr>
              <a:t> </a:t>
            </a:r>
            <a:r>
              <a:rPr lang="tr-TR" altLang="ja-JP" sz="2400">
                <a:latin typeface="Times New Roman" panose="02020603050405020304" pitchFamily="18" charset="0"/>
                <a:ea typeface="ＭＳ Ｐゴシック" panose="020B0600070205080204" pitchFamily="34" charset="-128"/>
              </a:rPr>
              <a:t>Devlet kanun ve düzeni sağlayacak kadar güçlü iktisadi hayatı düzenleyemeyecek kadar güçsüz olduğu zaman optimaldir</a:t>
            </a:r>
            <a:r>
              <a:rPr lang="ja-JP" altLang="tr-TR" sz="2400">
                <a:latin typeface="Times New Roman" panose="02020603050405020304" pitchFamily="18" charset="0"/>
                <a:ea typeface="ＭＳ Ｐゴシック" panose="020B0600070205080204" pitchFamily="34" charset="-128"/>
              </a:rPr>
              <a:t>”</a:t>
            </a:r>
            <a:endParaRPr lang="tr-TR" altLang="ja-JP" sz="2400">
              <a:latin typeface="Times New Roman" panose="02020603050405020304" pitchFamily="18" charset="0"/>
              <a:ea typeface="ＭＳ Ｐゴシック" panose="020B0600070205080204" pitchFamily="34" charset="-128"/>
            </a:endParaRPr>
          </a:p>
          <a:p>
            <a:pPr eaLnBrk="1" hangingPunct="1">
              <a:buFont typeface="Wingdings" pitchFamily="2" charset="2"/>
              <a:buNone/>
            </a:pPr>
            <a:r>
              <a:rPr lang="tr-TR" altLang="tr-TR" sz="2400">
                <a:latin typeface="Times New Roman" panose="02020603050405020304" pitchFamily="18" charset="0"/>
                <a:ea typeface="ＭＳ Ｐゴシック" panose="020B0600070205080204" pitchFamily="34" charset="-128"/>
              </a:rPr>
              <a:t> </a:t>
            </a:r>
            <a:r>
              <a:rPr lang="tr-TR" altLang="tr-TR" sz="2400" u="sng">
                <a:latin typeface="Times New Roman" panose="02020603050405020304" pitchFamily="18" charset="0"/>
                <a:ea typeface="ＭＳ Ｐゴシック" panose="020B0600070205080204" pitchFamily="34" charset="-128"/>
              </a:rPr>
              <a:t>O halde;</a:t>
            </a:r>
          </a:p>
          <a:p>
            <a:pPr lvl="1" eaLnBrk="1" hangingPunct="1"/>
            <a:r>
              <a:rPr lang="tr-TR" altLang="tr-TR" sz="2200">
                <a:latin typeface="Times New Roman" panose="02020603050405020304" pitchFamily="18" charset="0"/>
                <a:ea typeface="ＭＳ Ｐゴシック" panose="020B0600070205080204" pitchFamily="34" charset="-128"/>
              </a:rPr>
              <a:t>Kamu yönetimin kapsamını daralmalı (kadro şişkinliği)</a:t>
            </a:r>
          </a:p>
          <a:p>
            <a:pPr lvl="1" eaLnBrk="1" hangingPunct="1"/>
            <a:r>
              <a:rPr lang="tr-TR" altLang="tr-TR" sz="2200">
                <a:latin typeface="Times New Roman" panose="02020603050405020304" pitchFamily="18" charset="0"/>
                <a:ea typeface="ＭＳ Ｐゴシック" panose="020B0600070205080204" pitchFamily="34" charset="-128"/>
              </a:rPr>
              <a:t>Kamu sektörünün kapsamı daralmalı</a:t>
            </a:r>
          </a:p>
          <a:p>
            <a:pPr lvl="1" eaLnBrk="1" hangingPunct="1"/>
            <a:r>
              <a:rPr lang="tr-TR" altLang="tr-TR" sz="2200">
                <a:latin typeface="Times New Roman" panose="02020603050405020304" pitchFamily="18" charset="0"/>
                <a:ea typeface="ＭＳ Ｐゴシック" panose="020B0600070205080204" pitchFamily="34" charset="-128"/>
              </a:rPr>
              <a:t>Devlet özel çıkar gruplarının baskısından arınmalı</a:t>
            </a:r>
          </a:p>
          <a:p>
            <a:pPr lvl="1" eaLnBrk="1" hangingPunct="1"/>
            <a:r>
              <a:rPr lang="tr-TR" altLang="tr-TR" sz="2200">
                <a:latin typeface="Times New Roman" panose="02020603050405020304" pitchFamily="18" charset="0"/>
                <a:ea typeface="ＭＳ Ｐゴシック" panose="020B0600070205080204" pitchFamily="34" charset="-128"/>
              </a:rPr>
              <a:t>Kural egemenliği</a:t>
            </a:r>
          </a:p>
          <a:p>
            <a:pPr lvl="1" eaLnBrk="1" hangingPunct="1"/>
            <a:r>
              <a:rPr lang="tr-TR" altLang="tr-TR" sz="2200">
                <a:latin typeface="Times New Roman" panose="02020603050405020304" pitchFamily="18" charset="0"/>
                <a:ea typeface="ＭＳ Ｐゴシック" panose="020B0600070205080204" pitchFamily="34" charset="-128"/>
              </a:rPr>
              <a:t>Siyasi baskıdan uzak kurullar kurulmalı</a:t>
            </a:r>
          </a:p>
          <a:p>
            <a:pPr eaLnBrk="1" hangingPunct="1">
              <a:buFont typeface="Wingdings" pitchFamily="2" charset="2"/>
              <a:buNone/>
            </a:pPr>
            <a:r>
              <a:rPr lang="tr-TR" altLang="tr-TR" sz="2400">
                <a:latin typeface="Times New Roman" panose="02020603050405020304" pitchFamily="18" charset="0"/>
                <a:ea typeface="ＭＳ Ｐゴシック" panose="020B0600070205080204" pitchFamily="34" charset="-128"/>
              </a:rPr>
              <a:t>Round devam ediyor...</a:t>
            </a:r>
          </a:p>
          <a:p>
            <a:pPr eaLnBrk="1" hangingPunct="1">
              <a:buFont typeface="Wingdings" pitchFamily="2" charset="2"/>
              <a:buNone/>
            </a:pPr>
            <a:endParaRPr lang="en-US" altLang="tr-TR" sz="2400">
              <a:ea typeface="ＭＳ Ｐゴシック" panose="020B0600070205080204" pitchFamily="34" charset="-128"/>
            </a:endParaRPr>
          </a:p>
        </p:txBody>
      </p:sp>
      <p:sp>
        <p:nvSpPr>
          <p:cNvPr id="28675" name="3 Slayt Numarası Yer Tutucusu">
            <a:extLst>
              <a:ext uri="{FF2B5EF4-FFF2-40B4-BE49-F238E27FC236}">
                <a16:creationId xmlns:a16="http://schemas.microsoft.com/office/drawing/2014/main" id="{63626A27-D1FB-5A4B-A0B0-B8CCDEA7749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AB84AA1A-A1EC-3949-90FF-BEDCBB3085DF}" type="slidenum">
              <a:rPr lang="tr-TR" altLang="tr-TR" sz="1400">
                <a:solidFill>
                  <a:srgbClr val="FFFFFF"/>
                </a:solidFill>
                <a:latin typeface="Franklin Gothic Book" panose="020B0503020102020204" pitchFamily="34" charset="0"/>
              </a:rPr>
              <a:pPr>
                <a:spcBef>
                  <a:spcPct val="0"/>
                </a:spcBef>
                <a:buClrTx/>
                <a:buSzTx/>
                <a:buFontTx/>
                <a:buNone/>
              </a:pPr>
              <a:t>12</a:t>
            </a:fld>
            <a:endParaRPr lang="tr-TR" altLang="tr-TR" sz="1400">
              <a:solidFill>
                <a:srgbClr val="FFFFFF"/>
              </a:solidFill>
              <a:latin typeface="Franklin Gothic Book" panose="020B0503020102020204" pitchFamily="34" charset="0"/>
            </a:endParaRPr>
          </a:p>
        </p:txBody>
      </p:sp>
      <p:sp>
        <p:nvSpPr>
          <p:cNvPr id="28676" name="4 Altbilgi Yer Tutucusu">
            <a:extLst>
              <a:ext uri="{FF2B5EF4-FFF2-40B4-BE49-F238E27FC236}">
                <a16:creationId xmlns:a16="http://schemas.microsoft.com/office/drawing/2014/main" id="{03271E68-F0A7-4D4A-8C54-164CC2FB4D7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Tree>
    <p:extLst>
      <p:ext uri="{BB962C8B-B14F-4D97-AF65-F5344CB8AC3E}">
        <p14:creationId xmlns:p14="http://schemas.microsoft.com/office/powerpoint/2010/main" val="200874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78829E5C-E073-8744-86EC-89AEF6CC3773}"/>
              </a:ext>
            </a:extLst>
          </p:cNvPr>
          <p:cNvSpPr>
            <a:spLocks noGrp="1"/>
          </p:cNvSpPr>
          <p:nvPr>
            <p:ph type="title"/>
          </p:nvPr>
        </p:nvSpPr>
        <p:spPr/>
        <p:txBody>
          <a:bodyPr/>
          <a:lstStyle/>
          <a:p>
            <a:pPr eaLnBrk="1" hangingPunct="1"/>
            <a:r>
              <a:rPr lang="tr-TR" altLang="tr-TR">
                <a:ea typeface="ＭＳ Ｐゴシック" panose="020B0600070205080204" pitchFamily="34" charset="-128"/>
              </a:rPr>
              <a:t>ROUND 4 </a:t>
            </a:r>
            <a:endParaRPr lang="en-US" altLang="tr-TR">
              <a:ea typeface="ＭＳ Ｐゴシック" panose="020B0600070205080204" pitchFamily="34" charset="-128"/>
            </a:endParaRPr>
          </a:p>
        </p:txBody>
      </p:sp>
      <p:sp>
        <p:nvSpPr>
          <p:cNvPr id="29698" name="Rectangle 3">
            <a:extLst>
              <a:ext uri="{FF2B5EF4-FFF2-40B4-BE49-F238E27FC236}">
                <a16:creationId xmlns:a16="http://schemas.microsoft.com/office/drawing/2014/main" id="{BDAAFA30-4CBB-8248-AFC4-709FA011E234}"/>
              </a:ext>
            </a:extLst>
          </p:cNvPr>
          <p:cNvSpPr>
            <a:spLocks noGrp="1"/>
          </p:cNvSpPr>
          <p:nvPr>
            <p:ph sz="quarter" idx="1"/>
          </p:nvPr>
        </p:nvSpPr>
        <p:spPr/>
        <p:txBody>
          <a:bodyPr/>
          <a:lstStyle/>
          <a:p>
            <a:pPr eaLnBrk="1" hangingPunct="1">
              <a:lnSpc>
                <a:spcPct val="90000"/>
              </a:lnSpc>
            </a:pPr>
            <a:r>
              <a:rPr lang="tr-TR" altLang="tr-TR" sz="2400">
                <a:latin typeface="Times New Roman" panose="02020603050405020304" pitchFamily="18" charset="0"/>
                <a:ea typeface="ＭＳ Ｐゴシック" panose="020B0600070205080204" pitchFamily="34" charset="-128"/>
              </a:rPr>
              <a:t>Bilgi eksikliği hala devam ediyor </a:t>
            </a:r>
          </a:p>
          <a:p>
            <a:pPr eaLnBrk="1" hangingPunct="1">
              <a:lnSpc>
                <a:spcPct val="90000"/>
              </a:lnSpc>
            </a:pPr>
            <a:r>
              <a:rPr lang="tr-TR" altLang="tr-TR" sz="2400">
                <a:latin typeface="Times New Roman" panose="02020603050405020304" pitchFamily="18" charset="0"/>
                <a:ea typeface="ＭＳ Ｐゴシック" panose="020B0600070205080204" pitchFamily="34" charset="-128"/>
              </a:rPr>
              <a:t>Bankacılık alanında fiyat rekabeti – Ahlaki çöküntü (müdahale etsen bir türlü-etmesen bir türlü) </a:t>
            </a:r>
          </a:p>
          <a:p>
            <a:pPr eaLnBrk="1" hangingPunct="1">
              <a:lnSpc>
                <a:spcPct val="90000"/>
              </a:lnSpc>
            </a:pPr>
            <a:r>
              <a:rPr lang="tr-TR" altLang="tr-TR" sz="2400">
                <a:latin typeface="Times New Roman" panose="02020603050405020304" pitchFamily="18" charset="0"/>
                <a:ea typeface="ＭＳ Ｐゴシック" panose="020B0600070205080204" pitchFamily="34" charset="-128"/>
              </a:rPr>
              <a:t>SON KRİZE KADAR BU ROUND BERABERE GÖZÜKÜYORDU</a:t>
            </a:r>
          </a:p>
          <a:p>
            <a:pPr eaLnBrk="1" hangingPunct="1">
              <a:lnSpc>
                <a:spcPct val="90000"/>
              </a:lnSpc>
            </a:pPr>
            <a:r>
              <a:rPr lang="tr-TR" altLang="tr-TR" sz="2400">
                <a:latin typeface="Times New Roman" panose="02020603050405020304" pitchFamily="18" charset="0"/>
                <a:ea typeface="ＭＳ Ｐゴシック" panose="020B0600070205080204" pitchFamily="34" charset="-128"/>
              </a:rPr>
              <a:t>Ancak, merkez bankalarının sınırsız müdaheleleri, devletin özel sektör bilançolarındaki bir çok olumsuz kalemi/zararı üstlenmesi SON RAUNDU TEKRAR DEVLETİN KAZANDIĞINI GÖSTERİYOR.</a:t>
            </a:r>
          </a:p>
          <a:p>
            <a:pPr eaLnBrk="1" hangingPunct="1">
              <a:lnSpc>
                <a:spcPct val="90000"/>
              </a:lnSpc>
            </a:pPr>
            <a:r>
              <a:rPr lang="tr-TR" altLang="tr-TR" sz="2400">
                <a:latin typeface="Times New Roman" panose="02020603050405020304" pitchFamily="18" charset="0"/>
                <a:ea typeface="ＭＳ Ｐゴシック" panose="020B0600070205080204" pitchFamily="34" charset="-128"/>
              </a:rPr>
              <a:t>Acaba şu sonuç çıkar mı? Krizlere devlet müdahele etmeli, yoksa karışmamalı. Daha açıkçası: Karlar sermayedarın, zararlar devletin olmalı. </a:t>
            </a:r>
            <a:endParaRPr lang="en-US" altLang="tr-TR" sz="2400">
              <a:latin typeface="Times New Roman" panose="02020603050405020304" pitchFamily="18" charset="0"/>
              <a:ea typeface="ＭＳ Ｐゴシック" panose="020B0600070205080204" pitchFamily="34" charset="-128"/>
            </a:endParaRPr>
          </a:p>
        </p:txBody>
      </p:sp>
      <p:sp>
        <p:nvSpPr>
          <p:cNvPr id="29699" name="3 Slayt Numarası Yer Tutucusu">
            <a:extLst>
              <a:ext uri="{FF2B5EF4-FFF2-40B4-BE49-F238E27FC236}">
                <a16:creationId xmlns:a16="http://schemas.microsoft.com/office/drawing/2014/main" id="{7787C0FA-4FA8-A34C-825C-1F8C9894ED10}"/>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3DDBE0D9-CF1C-7B4A-854A-FA06427466EA}" type="slidenum">
              <a:rPr lang="tr-TR" altLang="tr-TR" sz="1400">
                <a:solidFill>
                  <a:srgbClr val="FFFFFF"/>
                </a:solidFill>
                <a:latin typeface="Franklin Gothic Book" panose="020B0503020102020204" pitchFamily="34" charset="0"/>
              </a:rPr>
              <a:pPr>
                <a:spcBef>
                  <a:spcPct val="0"/>
                </a:spcBef>
                <a:buClrTx/>
                <a:buSzTx/>
                <a:buFontTx/>
                <a:buNone/>
              </a:pPr>
              <a:t>13</a:t>
            </a:fld>
            <a:endParaRPr lang="tr-TR" altLang="tr-TR" sz="1400">
              <a:solidFill>
                <a:srgbClr val="FFFFFF"/>
              </a:solidFill>
              <a:latin typeface="Franklin Gothic Book" panose="020B0503020102020204" pitchFamily="34" charset="0"/>
            </a:endParaRPr>
          </a:p>
        </p:txBody>
      </p:sp>
      <p:sp>
        <p:nvSpPr>
          <p:cNvPr id="29700" name="4 Altbilgi Yer Tutucusu">
            <a:extLst>
              <a:ext uri="{FF2B5EF4-FFF2-40B4-BE49-F238E27FC236}">
                <a16:creationId xmlns:a16="http://schemas.microsoft.com/office/drawing/2014/main" id="{1BE99041-3536-524B-8B76-B1DE1B2BEBF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Tree>
    <p:extLst>
      <p:ext uri="{BB962C8B-B14F-4D97-AF65-F5344CB8AC3E}">
        <p14:creationId xmlns:p14="http://schemas.microsoft.com/office/powerpoint/2010/main" val="76030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9153A699-64D9-E247-8742-063FCDF1E9C2}"/>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EEC8A02B-A33A-3B43-940F-E9601927CD7F}"/>
              </a:ext>
            </a:extLst>
          </p:cNvPr>
          <p:cNvSpPr>
            <a:spLocks noGrp="1"/>
          </p:cNvSpPr>
          <p:nvPr>
            <p:ph type="sldNum" sz="quarter" idx="12"/>
          </p:nvPr>
        </p:nvSpPr>
        <p:spPr/>
        <p:txBody>
          <a:bodyPr/>
          <a:lstStyle/>
          <a:p>
            <a:fld id="{A123FEB1-88E8-F542-AC42-419101EC38D0}" type="slidenum">
              <a:rPr lang="tr-TR" smtClean="0"/>
              <a:t>14</a:t>
            </a:fld>
            <a:endParaRPr lang="tr-TR"/>
          </a:p>
        </p:txBody>
      </p:sp>
      <p:pic>
        <p:nvPicPr>
          <p:cNvPr id="5" name="Resim 4">
            <a:extLst>
              <a:ext uri="{FF2B5EF4-FFF2-40B4-BE49-F238E27FC236}">
                <a16:creationId xmlns:a16="http://schemas.microsoft.com/office/drawing/2014/main" id="{919E4D15-4E0F-A243-B4FC-406ED9188647}"/>
              </a:ext>
            </a:extLst>
          </p:cNvPr>
          <p:cNvPicPr>
            <a:picLocks noChangeAspect="1"/>
          </p:cNvPicPr>
          <p:nvPr/>
        </p:nvPicPr>
        <p:blipFill>
          <a:blip r:embed="rId2"/>
          <a:stretch>
            <a:fillRect/>
          </a:stretch>
        </p:blipFill>
        <p:spPr>
          <a:xfrm>
            <a:off x="963827" y="951469"/>
            <a:ext cx="10231395" cy="5276335"/>
          </a:xfrm>
          <a:prstGeom prst="rect">
            <a:avLst/>
          </a:prstGeom>
        </p:spPr>
      </p:pic>
    </p:spTree>
    <p:extLst>
      <p:ext uri="{BB962C8B-B14F-4D97-AF65-F5344CB8AC3E}">
        <p14:creationId xmlns:p14="http://schemas.microsoft.com/office/powerpoint/2010/main" val="353223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0E86F81-7257-3445-BD6F-CDCA3067F549}"/>
              </a:ext>
            </a:extLst>
          </p:cNvPr>
          <p:cNvSpPr>
            <a:spLocks noGrp="1"/>
          </p:cNvSpPr>
          <p:nvPr>
            <p:ph type="ftr" sz="quarter" idx="11"/>
          </p:nvPr>
        </p:nvSpPr>
        <p:spPr/>
        <p:txBody>
          <a:bodyPr/>
          <a:lstStyle/>
          <a:p>
            <a:r>
              <a:rPr lang="tr-TR"/>
              <a:t>hakanozyildiz@gmail.com</a:t>
            </a:r>
          </a:p>
        </p:txBody>
      </p:sp>
      <p:sp>
        <p:nvSpPr>
          <p:cNvPr id="3" name="Slayt Numarası Yer Tutucusu 2">
            <a:extLst>
              <a:ext uri="{FF2B5EF4-FFF2-40B4-BE49-F238E27FC236}">
                <a16:creationId xmlns:a16="http://schemas.microsoft.com/office/drawing/2014/main" id="{2D7A3CD2-FD8E-5044-9D46-B6F8FC46E066}"/>
              </a:ext>
            </a:extLst>
          </p:cNvPr>
          <p:cNvSpPr>
            <a:spLocks noGrp="1"/>
          </p:cNvSpPr>
          <p:nvPr>
            <p:ph type="sldNum" sz="quarter" idx="12"/>
          </p:nvPr>
        </p:nvSpPr>
        <p:spPr/>
        <p:txBody>
          <a:bodyPr/>
          <a:lstStyle/>
          <a:p>
            <a:fld id="{A123FEB1-88E8-F542-AC42-419101EC38D0}" type="slidenum">
              <a:rPr lang="tr-TR" smtClean="0"/>
              <a:t>15</a:t>
            </a:fld>
            <a:endParaRPr lang="tr-TR"/>
          </a:p>
        </p:txBody>
      </p:sp>
      <p:pic>
        <p:nvPicPr>
          <p:cNvPr id="4" name="Resim 3">
            <a:extLst>
              <a:ext uri="{FF2B5EF4-FFF2-40B4-BE49-F238E27FC236}">
                <a16:creationId xmlns:a16="http://schemas.microsoft.com/office/drawing/2014/main" id="{DFB17BCB-54E3-534C-988C-09A75638DEDD}"/>
              </a:ext>
            </a:extLst>
          </p:cNvPr>
          <p:cNvPicPr>
            <a:picLocks noChangeAspect="1"/>
          </p:cNvPicPr>
          <p:nvPr/>
        </p:nvPicPr>
        <p:blipFill>
          <a:blip r:embed="rId2"/>
          <a:stretch>
            <a:fillRect/>
          </a:stretch>
        </p:blipFill>
        <p:spPr>
          <a:xfrm>
            <a:off x="864973" y="698500"/>
            <a:ext cx="10488827" cy="5461000"/>
          </a:xfrm>
          <a:prstGeom prst="rect">
            <a:avLst/>
          </a:prstGeom>
        </p:spPr>
      </p:pic>
    </p:spTree>
    <p:extLst>
      <p:ext uri="{BB962C8B-B14F-4D97-AF65-F5344CB8AC3E}">
        <p14:creationId xmlns:p14="http://schemas.microsoft.com/office/powerpoint/2010/main" val="350062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0F0EBEFC-2A6B-4F4A-B210-3230AA8E6956}"/>
              </a:ext>
            </a:extLst>
          </p:cNvPr>
          <p:cNvSpPr>
            <a:spLocks noGrp="1"/>
          </p:cNvSpPr>
          <p:nvPr>
            <p:ph type="title"/>
          </p:nvPr>
        </p:nvSpPr>
        <p:spPr/>
        <p:txBody>
          <a:bodyPr/>
          <a:lstStyle/>
          <a:p>
            <a:r>
              <a:rPr lang="tr-TR" altLang="tr-TR">
                <a:ea typeface="ＭＳ Ｐゴシック" panose="020B0600070205080204" pitchFamily="34" charset="-128"/>
              </a:rPr>
              <a:t>Borç devleti</a:t>
            </a:r>
          </a:p>
        </p:txBody>
      </p:sp>
      <p:sp>
        <p:nvSpPr>
          <p:cNvPr id="61442" name="Content Placeholder 2">
            <a:extLst>
              <a:ext uri="{FF2B5EF4-FFF2-40B4-BE49-F238E27FC236}">
                <a16:creationId xmlns:a16="http://schemas.microsoft.com/office/drawing/2014/main" id="{BDA19DBD-D7D7-AA4B-B7A4-D2999B648B9A}"/>
              </a:ext>
            </a:extLst>
          </p:cNvPr>
          <p:cNvSpPr>
            <a:spLocks noGrp="1"/>
          </p:cNvSpPr>
          <p:nvPr>
            <p:ph idx="1"/>
          </p:nvPr>
        </p:nvSpPr>
        <p:spPr/>
        <p:txBody>
          <a:bodyPr/>
          <a:lstStyle/>
          <a:p>
            <a:r>
              <a:rPr lang="tr-TR" altLang="tr-TR">
                <a:ea typeface="ＭＳ Ｐゴシック" panose="020B0600070205080204" pitchFamily="34" charset="-128"/>
              </a:rPr>
              <a:t>Anayasa değil medeni (borçlar) hukuk,</a:t>
            </a:r>
          </a:p>
          <a:p>
            <a:r>
              <a:rPr lang="tr-TR" altLang="tr-TR">
                <a:ea typeface="ＭＳ Ｐゴシック" panose="020B0600070205080204" pitchFamily="34" charset="-128"/>
              </a:rPr>
              <a:t>Borç veren olarak bir hükümeti seçimle uzaklaştıramazlar ancak ellerindeki tahvilleri satabilir veya yeni tahvil ihalelerine katılmazlar,</a:t>
            </a:r>
          </a:p>
          <a:p>
            <a:r>
              <a:rPr lang="tr-TR" altLang="tr-TR">
                <a:ea typeface="ＭＳ Ｐゴシック" panose="020B0600070205080204" pitchFamily="34" charset="-128"/>
              </a:rPr>
              <a:t>Faiz oranları (verim eğrisi) piyasa halkının kamuoyudur. </a:t>
            </a:r>
          </a:p>
          <a:p>
            <a:endParaRPr lang="tr-TR" altLang="tr-TR">
              <a:ea typeface="ＭＳ Ｐゴシック" panose="020B0600070205080204" pitchFamily="34" charset="-128"/>
            </a:endParaRPr>
          </a:p>
        </p:txBody>
      </p:sp>
      <p:sp>
        <p:nvSpPr>
          <p:cNvPr id="61443" name="Footer Placeholder 3">
            <a:extLst>
              <a:ext uri="{FF2B5EF4-FFF2-40B4-BE49-F238E27FC236}">
                <a16:creationId xmlns:a16="http://schemas.microsoft.com/office/drawing/2014/main" id="{F792B35B-556A-C54C-9A82-FDB24B2AAF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a:solidFill>
                  <a:schemeClr val="tx2"/>
                </a:solidFill>
                <a:latin typeface="Perpetua" panose="02020502060401020303" pitchFamily="18" charset="0"/>
              </a:rPr>
              <a:t>www.hakanozyildiz.com</a:t>
            </a:r>
          </a:p>
        </p:txBody>
      </p:sp>
      <p:sp>
        <p:nvSpPr>
          <p:cNvPr id="61444" name="Slide Number Placeholder 4">
            <a:extLst>
              <a:ext uri="{FF2B5EF4-FFF2-40B4-BE49-F238E27FC236}">
                <a16:creationId xmlns:a16="http://schemas.microsoft.com/office/drawing/2014/main" id="{EE508A94-4314-2B44-AD74-664758C4771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24AE1B-175E-D944-9252-98B8EA27D552}" type="slidenum">
              <a:rPr lang="tr-TR" altLang="tr-TR" smtClean="0">
                <a:solidFill>
                  <a:srgbClr val="FFFFFF"/>
                </a:solidFill>
                <a:latin typeface="Franklin Gothic Book" panose="020B0503020102020204" pitchFamily="34" charset="0"/>
              </a:rPr>
              <a:pPr/>
              <a:t>16</a:t>
            </a:fld>
            <a:endParaRPr lang="tr-TR" altLang="tr-TR">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40260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4EF71EB5-8B9F-C643-9BA6-49348A82DC4C}"/>
              </a:ext>
            </a:extLst>
          </p:cNvPr>
          <p:cNvSpPr>
            <a:spLocks noGrp="1"/>
          </p:cNvSpPr>
          <p:nvPr>
            <p:ph type="title"/>
          </p:nvPr>
        </p:nvSpPr>
        <p:spPr/>
        <p:txBody>
          <a:bodyPr/>
          <a:lstStyle/>
          <a:p>
            <a:r>
              <a:rPr lang="tr-TR" altLang="tr-TR">
                <a:ea typeface="ＭＳ Ｐゴシック" panose="020B0600070205080204" pitchFamily="34" charset="-128"/>
              </a:rPr>
              <a:t>Aşırı borçluluk nelere yol açtı?</a:t>
            </a:r>
          </a:p>
        </p:txBody>
      </p:sp>
      <p:sp>
        <p:nvSpPr>
          <p:cNvPr id="3" name="Content Placeholder 2">
            <a:extLst>
              <a:ext uri="{FF2B5EF4-FFF2-40B4-BE49-F238E27FC236}">
                <a16:creationId xmlns:a16="http://schemas.microsoft.com/office/drawing/2014/main" id="{5D763377-6CDF-8644-ACF5-3A0A9015EE92}"/>
              </a:ext>
            </a:extLst>
          </p:cNvPr>
          <p:cNvSpPr>
            <a:spLocks noGrp="1"/>
          </p:cNvSpPr>
          <p:nvPr>
            <p:ph idx="1"/>
          </p:nvPr>
        </p:nvSpPr>
        <p:spPr/>
        <p:txBody>
          <a:bodyPr>
            <a:normAutofit fontScale="92500" lnSpcReduction="10000"/>
          </a:bodyPr>
          <a:lstStyle/>
          <a:p>
            <a:pPr>
              <a:buFont typeface="Wingdings 2" panose="05020102010507070707" pitchFamily="18" charset="2"/>
              <a:buChar char=""/>
              <a:defRPr/>
            </a:pPr>
            <a:r>
              <a:rPr lang="tr-TR" dirty="0"/>
              <a:t>Zengin ülkelerdeki borçlardaki artışlar, hükümet politikalarını giderek finans piyasalarının disiplini altına sokarak devletlerin fiili egemenliği budanmaya başladı,</a:t>
            </a:r>
          </a:p>
          <a:p>
            <a:pPr>
              <a:buFont typeface="Wingdings 2" panose="05020102010507070707" pitchFamily="18" charset="2"/>
              <a:buChar char=""/>
              <a:defRPr/>
            </a:pPr>
            <a:r>
              <a:rPr lang="tr-TR" dirty="0"/>
              <a:t>Devletlerden alacaklılar, bir kriz anında kendi taleplerini öne çıkarabilmek için borç geri ödemelerini kamunun öncelikleri arasına soktular,</a:t>
            </a:r>
          </a:p>
          <a:p>
            <a:pPr>
              <a:buFont typeface="Wingdings 2" panose="05020102010507070707" pitchFamily="18" charset="2"/>
              <a:buChar char=""/>
              <a:defRPr/>
            </a:pPr>
            <a:r>
              <a:rPr lang="tr-TR" dirty="0"/>
              <a:t>Piyasaya güven vermek için verilen mücadelede borçlu devletler, medeni kanun ve sözleşmelerden doğan yükümlülüklerini yerine getirmeye ve her daim hazır bulunmak için çabaladıklarına dair inandırıcı olmak zorunda kaldılar.</a:t>
            </a:r>
          </a:p>
          <a:p>
            <a:pPr>
              <a:buFont typeface="Wingdings 2" panose="05020102010507070707" pitchFamily="18" charset="2"/>
              <a:buChar char=""/>
              <a:defRPr/>
            </a:pPr>
            <a:r>
              <a:rPr lang="tr-TR" dirty="0"/>
              <a:t>Kurucu halk için yapılan harcamalardaki kesintilerin fazla ileri götürüldüğü taktirde ulusal ekonomik büyümeye engel olması ihtimali piyasalar açısından önemli bir sorundur.</a:t>
            </a:r>
          </a:p>
          <a:p>
            <a:pPr>
              <a:buFont typeface="Wingdings 2" panose="05020102010507070707" pitchFamily="18" charset="2"/>
              <a:buChar char=""/>
              <a:defRPr/>
            </a:pPr>
            <a:endParaRPr lang="tr-TR" dirty="0"/>
          </a:p>
        </p:txBody>
      </p:sp>
      <p:sp>
        <p:nvSpPr>
          <p:cNvPr id="62467" name="Footer Placeholder 3">
            <a:extLst>
              <a:ext uri="{FF2B5EF4-FFF2-40B4-BE49-F238E27FC236}">
                <a16:creationId xmlns:a16="http://schemas.microsoft.com/office/drawing/2014/main" id="{C2D1E570-0265-F740-9C61-5E18237780E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a:solidFill>
                  <a:schemeClr val="tx2"/>
                </a:solidFill>
                <a:latin typeface="Perpetua" panose="02020502060401020303" pitchFamily="18" charset="0"/>
              </a:rPr>
              <a:t>www.hakanozyildiz.com</a:t>
            </a:r>
          </a:p>
        </p:txBody>
      </p:sp>
      <p:sp>
        <p:nvSpPr>
          <p:cNvPr id="62468" name="Slide Number Placeholder 4">
            <a:extLst>
              <a:ext uri="{FF2B5EF4-FFF2-40B4-BE49-F238E27FC236}">
                <a16:creationId xmlns:a16="http://schemas.microsoft.com/office/drawing/2014/main" id="{9E9C2D06-810C-6044-90D9-07BD5751C500}"/>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32C6BD-EB18-9A43-B098-72EADCF02CB3}" type="slidenum">
              <a:rPr lang="tr-TR" altLang="tr-TR" smtClean="0">
                <a:solidFill>
                  <a:srgbClr val="FFFFFF"/>
                </a:solidFill>
                <a:latin typeface="Franklin Gothic Book" panose="020B0503020102020204" pitchFamily="34" charset="0"/>
              </a:rPr>
              <a:pPr/>
              <a:t>17</a:t>
            </a:fld>
            <a:endParaRPr lang="tr-TR" altLang="tr-TR">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501374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1AC309F-D20F-184A-B86C-FEC1E267D88D}"/>
              </a:ext>
            </a:extLst>
          </p:cNvPr>
          <p:cNvSpPr>
            <a:spLocks noGrp="1"/>
          </p:cNvSpPr>
          <p:nvPr>
            <p:ph type="title"/>
          </p:nvPr>
        </p:nvSpPr>
        <p:spPr/>
        <p:txBody>
          <a:bodyPr/>
          <a:lstStyle/>
          <a:p>
            <a:r>
              <a:rPr lang="tr-TR" altLang="tr-TR">
                <a:ea typeface="ＭＳ Ｐゴシック" panose="020B0600070205080204" pitchFamily="34" charset="-128"/>
              </a:rPr>
              <a:t>devam</a:t>
            </a:r>
          </a:p>
        </p:txBody>
      </p:sp>
      <p:sp>
        <p:nvSpPr>
          <p:cNvPr id="3" name="Content Placeholder 2">
            <a:extLst>
              <a:ext uri="{FF2B5EF4-FFF2-40B4-BE49-F238E27FC236}">
                <a16:creationId xmlns:a16="http://schemas.microsoft.com/office/drawing/2014/main" id="{CB0C9F56-6028-134E-BBDB-4F1EB4B9725B}"/>
              </a:ext>
            </a:extLst>
          </p:cNvPr>
          <p:cNvSpPr>
            <a:spLocks noGrp="1"/>
          </p:cNvSpPr>
          <p:nvPr>
            <p:ph idx="1"/>
          </p:nvPr>
        </p:nvSpPr>
        <p:spPr/>
        <p:txBody>
          <a:bodyPr>
            <a:normAutofit lnSpcReduction="10000"/>
          </a:bodyPr>
          <a:lstStyle/>
          <a:p>
            <a:pPr>
              <a:buFont typeface="Wingdings 2" panose="05020102010507070707" pitchFamily="18" charset="2"/>
              <a:buChar char=""/>
              <a:defRPr/>
            </a:pPr>
            <a:r>
              <a:rPr lang="tr-TR" dirty="0"/>
              <a:t>Piyasa halkının giderek artan bir bölümünün aynı zamanda kurucu halkın sıradan yurttaşı olması ve sadece devlet borçlarının ödenmesini değil, kamu hizmetlerinin de mümkün olduğu kadar eksiksiz sunulmasını da istemesi, durumu daha da karışık hale getiriyor.</a:t>
            </a:r>
          </a:p>
          <a:p>
            <a:pPr>
              <a:buFont typeface="Wingdings 2" panose="05020102010507070707" pitchFamily="18" charset="2"/>
              <a:buChar char=""/>
              <a:defRPr/>
            </a:pPr>
            <a:r>
              <a:rPr lang="tr-TR" dirty="0"/>
              <a:t>Kurucu halklarla piyasa halkı arasındaki güç ilişkileri ve bu ilişkilerin iki halk arasındaki ilişki kuralları üzerindeki etkisi hakkında az şey biliniyor. Yatırımcıların gücü her şeyden önce ileri düzeydeki uluslararası entegrasyonların ve verimli işleyen küresel piyasaların varlığından besleniyor.</a:t>
            </a:r>
          </a:p>
          <a:p>
            <a:pPr>
              <a:buFont typeface="Wingdings 2" panose="05020102010507070707" pitchFamily="18" charset="2"/>
              <a:buChar char=""/>
              <a:defRPr/>
            </a:pPr>
            <a:r>
              <a:rPr lang="tr-TR" dirty="0"/>
              <a:t>»Piyasalar» borç devletlerine karşı taleplerin güvence altına almak için «uluslararası toplumu» ve kendi örgütlerini </a:t>
            </a:r>
            <a:r>
              <a:rPr lang="tr-TR"/>
              <a:t>devreye sokabilir. </a:t>
            </a:r>
            <a:endParaRPr lang="tr-TR" dirty="0"/>
          </a:p>
        </p:txBody>
      </p:sp>
      <p:sp>
        <p:nvSpPr>
          <p:cNvPr id="63491" name="Footer Placeholder 3">
            <a:extLst>
              <a:ext uri="{FF2B5EF4-FFF2-40B4-BE49-F238E27FC236}">
                <a16:creationId xmlns:a16="http://schemas.microsoft.com/office/drawing/2014/main" id="{A8150DFD-7CCF-2742-8C1C-C7530A62FCA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a:solidFill>
                  <a:schemeClr val="tx2"/>
                </a:solidFill>
                <a:latin typeface="Perpetua" panose="02020502060401020303" pitchFamily="18" charset="0"/>
              </a:rPr>
              <a:t>www.hakanozyildiz.com</a:t>
            </a:r>
          </a:p>
        </p:txBody>
      </p:sp>
      <p:sp>
        <p:nvSpPr>
          <p:cNvPr id="63492" name="Slide Number Placeholder 4">
            <a:extLst>
              <a:ext uri="{FF2B5EF4-FFF2-40B4-BE49-F238E27FC236}">
                <a16:creationId xmlns:a16="http://schemas.microsoft.com/office/drawing/2014/main" id="{EDB855C4-6430-6D41-B56E-D7AA168F891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01BD00-FE81-6B4D-9EF8-56A98407B8F9}" type="slidenum">
              <a:rPr lang="tr-TR" altLang="tr-TR" smtClean="0">
                <a:solidFill>
                  <a:srgbClr val="FFFFFF"/>
                </a:solidFill>
                <a:latin typeface="Franklin Gothic Book" panose="020B0503020102020204" pitchFamily="34" charset="0"/>
              </a:rPr>
              <a:pPr/>
              <a:t>18</a:t>
            </a:fld>
            <a:endParaRPr lang="tr-TR" altLang="tr-TR">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70027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6">
            <a:extLst>
              <a:ext uri="{FF2B5EF4-FFF2-40B4-BE49-F238E27FC236}">
                <a16:creationId xmlns:a16="http://schemas.microsoft.com/office/drawing/2014/main" id="{124734E9-84B4-C549-9042-85572D639F5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
        <p:nvSpPr>
          <p:cNvPr id="50178" name="Slide Number Placeholder 7">
            <a:extLst>
              <a:ext uri="{FF2B5EF4-FFF2-40B4-BE49-F238E27FC236}">
                <a16:creationId xmlns:a16="http://schemas.microsoft.com/office/drawing/2014/main" id="{8C653D01-F574-4340-A1BE-D85C94AEF62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C58F6AAA-B11D-9741-8D52-F6DDE4D60C37}" type="slidenum">
              <a:rPr lang="tr-TR" altLang="tr-TR" sz="1400">
                <a:solidFill>
                  <a:srgbClr val="FFFFFF"/>
                </a:solidFill>
                <a:latin typeface="Franklin Gothic Book" panose="020B0503020102020204" pitchFamily="34" charset="0"/>
              </a:rPr>
              <a:pPr>
                <a:spcBef>
                  <a:spcPct val="0"/>
                </a:spcBef>
                <a:buClrTx/>
                <a:buSzTx/>
                <a:buFontTx/>
                <a:buNone/>
              </a:pPr>
              <a:t>19</a:t>
            </a:fld>
            <a:endParaRPr lang="tr-TR" altLang="tr-TR" sz="1400">
              <a:solidFill>
                <a:srgbClr val="FFFFFF"/>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ACA8A7D9-B343-B24F-8BDE-7F7A27D7D6A9}"/>
              </a:ext>
            </a:extLst>
          </p:cNvPr>
          <p:cNvSpPr/>
          <p:nvPr/>
        </p:nvSpPr>
        <p:spPr>
          <a:xfrm>
            <a:off x="2640014" y="1412876"/>
            <a:ext cx="201612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tr-TR" altLang="tr-TR" b="1">
                <a:latin typeface="Perpetua" pitchFamily="18" charset="0"/>
              </a:rPr>
              <a:t>Maliye Politikası</a:t>
            </a:r>
          </a:p>
        </p:txBody>
      </p:sp>
      <p:sp>
        <p:nvSpPr>
          <p:cNvPr id="13" name="Rectangle 12">
            <a:extLst>
              <a:ext uri="{FF2B5EF4-FFF2-40B4-BE49-F238E27FC236}">
                <a16:creationId xmlns:a16="http://schemas.microsoft.com/office/drawing/2014/main" id="{704AB970-BC97-CE48-B8C7-39148F2E50C3}"/>
              </a:ext>
            </a:extLst>
          </p:cNvPr>
          <p:cNvSpPr/>
          <p:nvPr/>
        </p:nvSpPr>
        <p:spPr>
          <a:xfrm>
            <a:off x="5303838" y="1484314"/>
            <a:ext cx="2087562"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tr-TR" altLang="tr-TR" b="1">
                <a:latin typeface="Perpetua" pitchFamily="18" charset="0"/>
              </a:rPr>
              <a:t>Para Politikası</a:t>
            </a:r>
          </a:p>
        </p:txBody>
      </p:sp>
      <p:sp>
        <p:nvSpPr>
          <p:cNvPr id="14" name="Rectangle 13">
            <a:extLst>
              <a:ext uri="{FF2B5EF4-FFF2-40B4-BE49-F238E27FC236}">
                <a16:creationId xmlns:a16="http://schemas.microsoft.com/office/drawing/2014/main" id="{627A9E49-FA73-AB43-8A2C-5637D6D7B917}"/>
              </a:ext>
            </a:extLst>
          </p:cNvPr>
          <p:cNvSpPr/>
          <p:nvPr/>
        </p:nvSpPr>
        <p:spPr>
          <a:xfrm>
            <a:off x="7896226" y="1484314"/>
            <a:ext cx="2303463"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tr-TR" altLang="tr-TR" b="1">
                <a:latin typeface="Perpetua" pitchFamily="18" charset="0"/>
              </a:rPr>
              <a:t>Finansal Sektör Politikası</a:t>
            </a:r>
          </a:p>
        </p:txBody>
      </p:sp>
      <p:sp>
        <p:nvSpPr>
          <p:cNvPr id="15" name="Rounded Rectangle 14">
            <a:extLst>
              <a:ext uri="{FF2B5EF4-FFF2-40B4-BE49-F238E27FC236}">
                <a16:creationId xmlns:a16="http://schemas.microsoft.com/office/drawing/2014/main" id="{19F31E14-01CB-0E4B-B3B8-705B3A236B19}"/>
              </a:ext>
            </a:extLst>
          </p:cNvPr>
          <p:cNvSpPr/>
          <p:nvPr/>
        </p:nvSpPr>
        <p:spPr>
          <a:xfrm>
            <a:off x="2640013" y="2636838"/>
            <a:ext cx="2087562" cy="36004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tr-TR" altLang="tr-TR" sz="2400" b="1">
                <a:latin typeface="Perpetua" pitchFamily="18" charset="0"/>
              </a:rPr>
              <a:t>Faiz Dışı Fazla</a:t>
            </a:r>
          </a:p>
          <a:p>
            <a:pPr algn="ctr" eaLnBrk="1" hangingPunct="1">
              <a:defRPr/>
            </a:pPr>
            <a:endParaRPr lang="tr-TR" altLang="tr-TR" sz="2400" b="1">
              <a:latin typeface="Perpetua" pitchFamily="18" charset="0"/>
            </a:endParaRPr>
          </a:p>
          <a:p>
            <a:pPr algn="ctr" eaLnBrk="1" hangingPunct="1">
              <a:defRPr/>
            </a:pPr>
            <a:r>
              <a:rPr lang="tr-TR" altLang="tr-TR" sz="2400" b="1">
                <a:latin typeface="Perpetua" pitchFamily="18" charset="0"/>
              </a:rPr>
              <a:t>Bütçe Açığı</a:t>
            </a:r>
          </a:p>
          <a:p>
            <a:pPr algn="ctr" eaLnBrk="1" hangingPunct="1">
              <a:defRPr/>
            </a:pPr>
            <a:endParaRPr lang="tr-TR" altLang="tr-TR" sz="2400" b="1">
              <a:latin typeface="Perpetua" pitchFamily="18" charset="0"/>
            </a:endParaRPr>
          </a:p>
          <a:p>
            <a:pPr algn="ctr" eaLnBrk="1" hangingPunct="1">
              <a:defRPr/>
            </a:pPr>
            <a:r>
              <a:rPr lang="tr-TR" altLang="tr-TR" sz="2400" b="1">
                <a:latin typeface="Perpetua" pitchFamily="18" charset="0"/>
              </a:rPr>
              <a:t>Kamu Borcu</a:t>
            </a:r>
          </a:p>
        </p:txBody>
      </p:sp>
      <p:sp>
        <p:nvSpPr>
          <p:cNvPr id="16" name="Rounded Rectangle 15">
            <a:extLst>
              <a:ext uri="{FF2B5EF4-FFF2-40B4-BE49-F238E27FC236}">
                <a16:creationId xmlns:a16="http://schemas.microsoft.com/office/drawing/2014/main" id="{F1625743-D7E3-114D-B5FD-24196EA9114D}"/>
              </a:ext>
            </a:extLst>
          </p:cNvPr>
          <p:cNvSpPr/>
          <p:nvPr/>
        </p:nvSpPr>
        <p:spPr>
          <a:xfrm>
            <a:off x="5375275" y="2708276"/>
            <a:ext cx="2089150" cy="35290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tr-TR" altLang="tr-TR" sz="1600" b="1">
                <a:latin typeface="Perpetua" pitchFamily="18" charset="0"/>
              </a:rPr>
              <a:t>Politika Faizi</a:t>
            </a:r>
          </a:p>
          <a:p>
            <a:pPr algn="ctr" eaLnBrk="1" hangingPunct="1">
              <a:defRPr/>
            </a:pPr>
            <a:endParaRPr lang="tr-TR" altLang="tr-TR" sz="1600" b="1">
              <a:latin typeface="Perpetua" pitchFamily="18" charset="0"/>
            </a:endParaRPr>
          </a:p>
          <a:p>
            <a:pPr algn="ctr" eaLnBrk="1" hangingPunct="1">
              <a:defRPr/>
            </a:pPr>
            <a:r>
              <a:rPr lang="tr-TR" altLang="tr-TR" sz="1600" b="1">
                <a:latin typeface="Perpetua" pitchFamily="18" charset="0"/>
              </a:rPr>
              <a:t>Faiz Koridoru</a:t>
            </a:r>
          </a:p>
          <a:p>
            <a:pPr algn="ctr" eaLnBrk="1" hangingPunct="1">
              <a:defRPr/>
            </a:pPr>
            <a:endParaRPr lang="tr-TR" altLang="tr-TR" sz="1600" b="1">
              <a:latin typeface="Perpetua" pitchFamily="18" charset="0"/>
            </a:endParaRPr>
          </a:p>
          <a:p>
            <a:pPr algn="ctr" eaLnBrk="1" hangingPunct="1">
              <a:defRPr/>
            </a:pPr>
            <a:r>
              <a:rPr lang="tr-TR" altLang="tr-TR" sz="1600" b="1">
                <a:latin typeface="Perpetua" pitchFamily="18" charset="0"/>
              </a:rPr>
              <a:t>Zorunlu Karşılıklar</a:t>
            </a:r>
          </a:p>
          <a:p>
            <a:pPr algn="ctr" eaLnBrk="1" hangingPunct="1">
              <a:defRPr/>
            </a:pPr>
            <a:endParaRPr lang="tr-TR" altLang="tr-TR" sz="1600" b="1">
              <a:latin typeface="Perpetua" pitchFamily="18" charset="0"/>
            </a:endParaRPr>
          </a:p>
          <a:p>
            <a:pPr algn="ctr" eaLnBrk="1" hangingPunct="1">
              <a:defRPr/>
            </a:pPr>
            <a:r>
              <a:rPr lang="tr-TR" altLang="tr-TR" sz="1600" b="1">
                <a:latin typeface="Perpetua" pitchFamily="18" charset="0"/>
              </a:rPr>
              <a:t>Rezerv Politikası</a:t>
            </a:r>
          </a:p>
          <a:p>
            <a:pPr algn="ctr" eaLnBrk="1" hangingPunct="1">
              <a:defRPr/>
            </a:pPr>
            <a:endParaRPr lang="tr-TR" altLang="tr-TR" sz="1600" b="1">
              <a:latin typeface="Perpetua" pitchFamily="18" charset="0"/>
            </a:endParaRPr>
          </a:p>
          <a:p>
            <a:pPr algn="ctr" eaLnBrk="1" hangingPunct="1">
              <a:defRPr/>
            </a:pPr>
            <a:r>
              <a:rPr lang="tr-TR" altLang="tr-TR" sz="1600" b="1">
                <a:latin typeface="Perpetua" pitchFamily="18" charset="0"/>
              </a:rPr>
              <a:t>Döviz Depo Piyasası</a:t>
            </a:r>
          </a:p>
        </p:txBody>
      </p:sp>
      <p:sp>
        <p:nvSpPr>
          <p:cNvPr id="17" name="Rounded Rectangle 16">
            <a:extLst>
              <a:ext uri="{FF2B5EF4-FFF2-40B4-BE49-F238E27FC236}">
                <a16:creationId xmlns:a16="http://schemas.microsoft.com/office/drawing/2014/main" id="{6AFA9EA3-F4F7-A944-BF22-4C698069D48B}"/>
              </a:ext>
            </a:extLst>
          </p:cNvPr>
          <p:cNvSpPr/>
          <p:nvPr/>
        </p:nvSpPr>
        <p:spPr>
          <a:xfrm>
            <a:off x="7967664" y="2708276"/>
            <a:ext cx="2232025" cy="32416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tr-TR" altLang="tr-TR" sz="2000" b="1">
                <a:latin typeface="Perpetua" pitchFamily="18" charset="0"/>
              </a:rPr>
              <a:t>Sermaye Yeterliliği</a:t>
            </a:r>
          </a:p>
          <a:p>
            <a:pPr algn="ctr" eaLnBrk="1" hangingPunct="1">
              <a:defRPr/>
            </a:pPr>
            <a:endParaRPr lang="tr-TR" altLang="tr-TR" sz="2000" b="1">
              <a:latin typeface="Perpetua" pitchFamily="18" charset="0"/>
            </a:endParaRPr>
          </a:p>
          <a:p>
            <a:pPr algn="ctr" eaLnBrk="1" hangingPunct="1">
              <a:defRPr/>
            </a:pPr>
            <a:r>
              <a:rPr lang="tr-TR" altLang="tr-TR" sz="2000" b="1">
                <a:latin typeface="Perpetua" pitchFamily="18" charset="0"/>
              </a:rPr>
              <a:t>Likidite Yeterliliği</a:t>
            </a:r>
          </a:p>
          <a:p>
            <a:pPr algn="ctr" eaLnBrk="1" hangingPunct="1">
              <a:defRPr/>
            </a:pPr>
            <a:endParaRPr lang="tr-TR" altLang="tr-TR" sz="2000" b="1">
              <a:latin typeface="Perpetua" pitchFamily="18" charset="0"/>
            </a:endParaRPr>
          </a:p>
          <a:p>
            <a:pPr algn="ctr" eaLnBrk="1" hangingPunct="1">
              <a:defRPr/>
            </a:pPr>
            <a:r>
              <a:rPr lang="tr-TR" altLang="tr-TR" sz="2000" b="1">
                <a:latin typeface="Perpetua" pitchFamily="18" charset="0"/>
              </a:rPr>
              <a:t>Kredi/ Değer Düzenlemesi</a:t>
            </a:r>
          </a:p>
        </p:txBody>
      </p:sp>
    </p:spTree>
    <p:extLst>
      <p:ext uri="{BB962C8B-B14F-4D97-AF65-F5344CB8AC3E}">
        <p14:creationId xmlns:p14="http://schemas.microsoft.com/office/powerpoint/2010/main" val="295843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0E18840E-73BE-E742-AD55-2505EAF11FBE}"/>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E67F8E0B-1D00-F043-8A3D-BA49CAFD477D}"/>
              </a:ext>
            </a:extLst>
          </p:cNvPr>
          <p:cNvSpPr>
            <a:spLocks noGrp="1"/>
          </p:cNvSpPr>
          <p:nvPr>
            <p:ph type="sldNum" sz="quarter" idx="12"/>
          </p:nvPr>
        </p:nvSpPr>
        <p:spPr/>
        <p:txBody>
          <a:bodyPr/>
          <a:lstStyle/>
          <a:p>
            <a:fld id="{A123FEB1-88E8-F542-AC42-419101EC38D0}" type="slidenum">
              <a:rPr lang="tr-TR" smtClean="0"/>
              <a:t>2</a:t>
            </a:fld>
            <a:endParaRPr lang="tr-TR"/>
          </a:p>
        </p:txBody>
      </p:sp>
      <p:sp>
        <p:nvSpPr>
          <p:cNvPr id="5" name="Dikdörtgen 4">
            <a:extLst>
              <a:ext uri="{FF2B5EF4-FFF2-40B4-BE49-F238E27FC236}">
                <a16:creationId xmlns:a16="http://schemas.microsoft.com/office/drawing/2014/main" id="{D8361DC6-E28C-974A-99F9-DDEB5AC0E8C6}"/>
              </a:ext>
            </a:extLst>
          </p:cNvPr>
          <p:cNvSpPr/>
          <p:nvPr/>
        </p:nvSpPr>
        <p:spPr>
          <a:xfrm>
            <a:off x="838200" y="724037"/>
            <a:ext cx="10515600" cy="1631216"/>
          </a:xfrm>
          <a:prstGeom prst="rect">
            <a:avLst/>
          </a:prstGeom>
        </p:spPr>
        <p:txBody>
          <a:bodyPr wrap="square">
            <a:spAutoFit/>
          </a:bodyPr>
          <a:lstStyle/>
          <a:p>
            <a:r>
              <a:rPr lang="tr-TR" sz="2000" dirty="0">
                <a:effectLst/>
                <a:latin typeface="Times" pitchFamily="2" charset="0"/>
              </a:rPr>
              <a:t>Falih Rıfkı </a:t>
            </a:r>
            <a:r>
              <a:rPr lang="tr-TR" sz="2000" dirty="0" err="1">
                <a:effectLst/>
                <a:latin typeface="Times" pitchFamily="2" charset="0"/>
              </a:rPr>
              <a:t>Zeytindağı</a:t>
            </a:r>
            <a:r>
              <a:rPr lang="tr-TR" sz="2000" dirty="0">
                <a:effectLst/>
                <a:latin typeface="Times" pitchFamily="2" charset="0"/>
              </a:rPr>
              <a:t> Romanında aktarır. I. Dünya Savaşı bitmiştir. Halep, Filistin cephelerinin komutanı Cemal Paşa mağlup bir ordunun komutanı olarak İstanbul’da şehir hatları vapurunda seyahat ederken sorulur: </a:t>
            </a:r>
            <a:r>
              <a:rPr lang="tr-TR" sz="2000" i="1" dirty="0">
                <a:effectLst/>
                <a:latin typeface="Times" pitchFamily="2" charset="0"/>
              </a:rPr>
              <a:t>“Paşam bu harbe niçin girdik? Cevap ilginçtir. Aylık vermek için! Hazine tamtakırdı. Para bulabilmek için ya bir tarafa boyun eğmeli ya öbür tarafla birleşmeli idik.” </a:t>
            </a:r>
            <a:r>
              <a:rPr lang="tr-TR" sz="2000" dirty="0">
                <a:effectLst/>
                <a:latin typeface="Times" pitchFamily="2" charset="0"/>
              </a:rPr>
              <a:t>(Atay, 2010) </a:t>
            </a:r>
          </a:p>
        </p:txBody>
      </p:sp>
      <p:sp>
        <p:nvSpPr>
          <p:cNvPr id="6" name="Dikdörtgen 5">
            <a:extLst>
              <a:ext uri="{FF2B5EF4-FFF2-40B4-BE49-F238E27FC236}">
                <a16:creationId xmlns:a16="http://schemas.microsoft.com/office/drawing/2014/main" id="{3B95428E-5CC5-5440-BA82-6D7940E0842F}"/>
              </a:ext>
            </a:extLst>
          </p:cNvPr>
          <p:cNvSpPr/>
          <p:nvPr/>
        </p:nvSpPr>
        <p:spPr>
          <a:xfrm>
            <a:off x="895618" y="2604658"/>
            <a:ext cx="10400763" cy="1938992"/>
          </a:xfrm>
          <a:prstGeom prst="rect">
            <a:avLst/>
          </a:prstGeom>
        </p:spPr>
        <p:txBody>
          <a:bodyPr wrap="square">
            <a:spAutoFit/>
          </a:bodyPr>
          <a:lstStyle/>
          <a:p>
            <a:r>
              <a:rPr lang="tr-TR" sz="2000" dirty="0">
                <a:effectLst/>
                <a:latin typeface="Times" pitchFamily="2" charset="0"/>
              </a:rPr>
              <a:t>Kamu borçları benzer tarihsel süreci yaşamakla beraber, özünde kamunun topladığı gelirden fazla harcamasıdır. Yurttaşlar/seçmenler her zaman ve her yerde devletin daha fazla harcamasını ama daha az vergi almasını isterler. Özellikle popülistler ama genelde her politikacı vergi almayı oy kaybı olarak gördüğü için, gelir olmadan harcama yapmayı bir meziyet olarak kabul etmektedir. Öyle ki bu topraklarda “Borç yiğidin kamçısıdır” gibi özdeyiş, politikacıların ağzında pelesenk olmuştur. </a:t>
            </a:r>
          </a:p>
        </p:txBody>
      </p:sp>
      <p:sp>
        <p:nvSpPr>
          <p:cNvPr id="7" name="Dikdörtgen 6">
            <a:extLst>
              <a:ext uri="{FF2B5EF4-FFF2-40B4-BE49-F238E27FC236}">
                <a16:creationId xmlns:a16="http://schemas.microsoft.com/office/drawing/2014/main" id="{3E8656FB-61E0-2243-8F18-77E30BD0899A}"/>
              </a:ext>
            </a:extLst>
          </p:cNvPr>
          <p:cNvSpPr/>
          <p:nvPr/>
        </p:nvSpPr>
        <p:spPr>
          <a:xfrm rot="10800000" flipV="1">
            <a:off x="895618" y="4746889"/>
            <a:ext cx="9697792" cy="1015663"/>
          </a:xfrm>
          <a:prstGeom prst="rect">
            <a:avLst/>
          </a:prstGeom>
        </p:spPr>
        <p:txBody>
          <a:bodyPr wrap="square">
            <a:spAutoFit/>
          </a:bodyPr>
          <a:lstStyle/>
          <a:p>
            <a:r>
              <a:rPr lang="tr-TR" sz="2000" dirty="0">
                <a:effectLst/>
                <a:latin typeface="Times" pitchFamily="2" charset="0"/>
              </a:rPr>
              <a:t>Kamu borçlanması aynı zamanda bir kaynak aktarımıdır. Bugünkü nesil uzun vadeli borçlanarak gelecek neslin gelirine el koymakta ve harcamaktadır. Diğer bir deyimle kendi rahatı için çocuğunun, torununun parasını yiyen bir toplumdan bahsediyoruz. </a:t>
            </a:r>
          </a:p>
        </p:txBody>
      </p:sp>
    </p:spTree>
    <p:extLst>
      <p:ext uri="{BB962C8B-B14F-4D97-AF65-F5344CB8AC3E}">
        <p14:creationId xmlns:p14="http://schemas.microsoft.com/office/powerpoint/2010/main" val="338944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89CF16BC-ED85-3A40-AA18-8D00157EC8D6}"/>
              </a:ext>
            </a:extLst>
          </p:cNvPr>
          <p:cNvSpPr>
            <a:spLocks noGrp="1"/>
          </p:cNvSpPr>
          <p:nvPr>
            <p:ph type="ftr" sz="quarter" idx="11"/>
          </p:nvPr>
        </p:nvSpPr>
        <p:spPr/>
        <p:txBody>
          <a:bodyPr/>
          <a:lstStyle/>
          <a:p>
            <a:r>
              <a:rPr lang="tr-TR"/>
              <a:t>hakanozyildiz@gmail.com</a:t>
            </a:r>
          </a:p>
        </p:txBody>
      </p:sp>
      <p:sp>
        <p:nvSpPr>
          <p:cNvPr id="3" name="Slayt Numarası Yer Tutucusu 2">
            <a:extLst>
              <a:ext uri="{FF2B5EF4-FFF2-40B4-BE49-F238E27FC236}">
                <a16:creationId xmlns:a16="http://schemas.microsoft.com/office/drawing/2014/main" id="{000241A8-F221-F445-B52D-DD088D8646DC}"/>
              </a:ext>
            </a:extLst>
          </p:cNvPr>
          <p:cNvSpPr>
            <a:spLocks noGrp="1"/>
          </p:cNvSpPr>
          <p:nvPr>
            <p:ph type="sldNum" sz="quarter" idx="12"/>
          </p:nvPr>
        </p:nvSpPr>
        <p:spPr/>
        <p:txBody>
          <a:bodyPr/>
          <a:lstStyle/>
          <a:p>
            <a:fld id="{A123FEB1-88E8-F542-AC42-419101EC38D0}" type="slidenum">
              <a:rPr lang="tr-TR" smtClean="0"/>
              <a:t>20</a:t>
            </a:fld>
            <a:endParaRPr lang="tr-TR"/>
          </a:p>
        </p:txBody>
      </p:sp>
      <p:pic>
        <p:nvPicPr>
          <p:cNvPr id="4" name="Resim 3">
            <a:extLst>
              <a:ext uri="{FF2B5EF4-FFF2-40B4-BE49-F238E27FC236}">
                <a16:creationId xmlns:a16="http://schemas.microsoft.com/office/drawing/2014/main" id="{78D0545C-8DA0-DF4D-8A00-1BB3B8619017}"/>
              </a:ext>
            </a:extLst>
          </p:cNvPr>
          <p:cNvPicPr>
            <a:picLocks noChangeAspect="1"/>
          </p:cNvPicPr>
          <p:nvPr/>
        </p:nvPicPr>
        <p:blipFill>
          <a:blip r:embed="rId2"/>
          <a:stretch>
            <a:fillRect/>
          </a:stretch>
        </p:blipFill>
        <p:spPr>
          <a:xfrm>
            <a:off x="247136" y="472346"/>
            <a:ext cx="5486399" cy="5884004"/>
          </a:xfrm>
          <a:prstGeom prst="rect">
            <a:avLst/>
          </a:prstGeom>
        </p:spPr>
      </p:pic>
      <p:pic>
        <p:nvPicPr>
          <p:cNvPr id="5" name="Resim 4">
            <a:extLst>
              <a:ext uri="{FF2B5EF4-FFF2-40B4-BE49-F238E27FC236}">
                <a16:creationId xmlns:a16="http://schemas.microsoft.com/office/drawing/2014/main" id="{E1A4C302-E613-1B45-88AA-18687C620D90}"/>
              </a:ext>
            </a:extLst>
          </p:cNvPr>
          <p:cNvPicPr>
            <a:picLocks noChangeAspect="1"/>
          </p:cNvPicPr>
          <p:nvPr/>
        </p:nvPicPr>
        <p:blipFill>
          <a:blip r:embed="rId3"/>
          <a:stretch>
            <a:fillRect/>
          </a:stretch>
        </p:blipFill>
        <p:spPr>
          <a:xfrm>
            <a:off x="5634681" y="3099315"/>
            <a:ext cx="5719119" cy="3257035"/>
          </a:xfrm>
          <a:prstGeom prst="rect">
            <a:avLst/>
          </a:prstGeom>
        </p:spPr>
      </p:pic>
    </p:spTree>
    <p:extLst>
      <p:ext uri="{BB962C8B-B14F-4D97-AF65-F5344CB8AC3E}">
        <p14:creationId xmlns:p14="http://schemas.microsoft.com/office/powerpoint/2010/main" val="371081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a:extLst>
              <a:ext uri="{FF2B5EF4-FFF2-40B4-BE49-F238E27FC236}">
                <a16:creationId xmlns:a16="http://schemas.microsoft.com/office/drawing/2014/main" id="{6EAA03B4-9FC9-8044-85E6-56D9465CBBC6}"/>
              </a:ext>
            </a:extLst>
          </p:cNvPr>
          <p:cNvSpPr>
            <a:spLocks noGrp="1"/>
          </p:cNvSpPr>
          <p:nvPr>
            <p:ph type="title"/>
          </p:nvPr>
        </p:nvSpPr>
        <p:spPr/>
        <p:txBody>
          <a:bodyPr/>
          <a:lstStyle/>
          <a:p>
            <a:r>
              <a:rPr lang="tr-TR" altLang="tr-TR" sz="3600">
                <a:ea typeface="ＭＳ Ｐゴシック" panose="020B0600070205080204" pitchFamily="34" charset="-128"/>
              </a:rPr>
              <a:t>Bütçe maliye politikasının en temel aracıdır.</a:t>
            </a:r>
          </a:p>
        </p:txBody>
      </p:sp>
      <p:sp>
        <p:nvSpPr>
          <p:cNvPr id="51202" name="Content Placeholder 4">
            <a:extLst>
              <a:ext uri="{FF2B5EF4-FFF2-40B4-BE49-F238E27FC236}">
                <a16:creationId xmlns:a16="http://schemas.microsoft.com/office/drawing/2014/main" id="{D80C2D2F-0CA9-6644-B1AE-733151C03981}"/>
              </a:ext>
            </a:extLst>
          </p:cNvPr>
          <p:cNvSpPr>
            <a:spLocks noGrp="1"/>
          </p:cNvSpPr>
          <p:nvPr>
            <p:ph sz="quarter" idx="1"/>
          </p:nvPr>
        </p:nvSpPr>
        <p:spPr/>
        <p:txBody>
          <a:bodyPr/>
          <a:lstStyle/>
          <a:p>
            <a:r>
              <a:rPr lang="tr-TR" altLang="tr-TR">
                <a:ea typeface="ＭＳ Ｐゴシック" panose="020B0600070205080204" pitchFamily="34" charset="-128"/>
              </a:rPr>
              <a:t>Gelirler</a:t>
            </a:r>
          </a:p>
          <a:p>
            <a:pPr lvl="1"/>
            <a:r>
              <a:rPr lang="tr-TR" altLang="tr-TR">
                <a:ea typeface="ＭＳ Ｐゴシック" panose="020B0600070205080204" pitchFamily="34" charset="-128"/>
              </a:rPr>
              <a:t>Vergi gelirleri</a:t>
            </a:r>
          </a:p>
          <a:p>
            <a:pPr lvl="2"/>
            <a:r>
              <a:rPr lang="tr-TR" altLang="tr-TR">
                <a:ea typeface="ＭＳ Ｐゴシック" panose="020B0600070205080204" pitchFamily="34" charset="-128"/>
              </a:rPr>
              <a:t>Dolaysız vergiler (Kurumlar vergisi, gelir vergisi, servet vergisi vb.)</a:t>
            </a:r>
          </a:p>
          <a:p>
            <a:pPr lvl="2"/>
            <a:r>
              <a:rPr lang="tr-TR" altLang="tr-TR">
                <a:ea typeface="ＭＳ Ｐゴシック" panose="020B0600070205080204" pitchFamily="34" charset="-128"/>
              </a:rPr>
              <a:t>Dolaylı vergiler ( KDV, ÖTV, Damga vergileri, harçlar vb.)</a:t>
            </a:r>
          </a:p>
          <a:p>
            <a:pPr lvl="1"/>
            <a:r>
              <a:rPr lang="tr-TR" altLang="tr-TR">
                <a:ea typeface="ＭＳ Ｐゴシック" panose="020B0600070205080204" pitchFamily="34" charset="-128"/>
              </a:rPr>
              <a:t>Vergi dışı gelirler</a:t>
            </a:r>
          </a:p>
          <a:p>
            <a:pPr lvl="2"/>
            <a:r>
              <a:rPr lang="tr-TR" altLang="tr-TR">
                <a:ea typeface="ＭＳ Ｐゴシック" panose="020B0600070205080204" pitchFamily="34" charset="-128"/>
              </a:rPr>
              <a:t>Özelleştirme,</a:t>
            </a:r>
          </a:p>
          <a:p>
            <a:pPr lvl="2"/>
            <a:r>
              <a:rPr lang="tr-TR" altLang="tr-TR">
                <a:ea typeface="ＭＳ Ｐゴシック" panose="020B0600070205080204" pitchFamily="34" charset="-128"/>
              </a:rPr>
              <a:t>Bedelli askerlik,</a:t>
            </a:r>
          </a:p>
          <a:p>
            <a:pPr lvl="2"/>
            <a:r>
              <a:rPr lang="tr-TR" altLang="tr-TR">
                <a:ea typeface="ＭＳ Ｐゴシック" panose="020B0600070205080204" pitchFamily="34" charset="-128"/>
              </a:rPr>
              <a:t>2B Arazilerinin satışı,</a:t>
            </a:r>
          </a:p>
          <a:p>
            <a:pPr lvl="2"/>
            <a:r>
              <a:rPr lang="tr-TR" altLang="tr-TR">
                <a:ea typeface="ＭＳ Ｐゴシック" panose="020B0600070205080204" pitchFamily="34" charset="-128"/>
              </a:rPr>
              <a:t>İmar barışı,</a:t>
            </a:r>
          </a:p>
          <a:p>
            <a:pPr lvl="2"/>
            <a:r>
              <a:rPr lang="tr-TR" altLang="tr-TR">
                <a:ea typeface="ＭＳ Ｐゴシック" panose="020B0600070205080204" pitchFamily="34" charset="-128"/>
              </a:rPr>
              <a:t>Kamu bankalarının temettüleri (TCMB. TCZB, Halkbank)</a:t>
            </a:r>
          </a:p>
          <a:p>
            <a:pPr lvl="2"/>
            <a:endParaRPr lang="tr-TR" altLang="tr-TR">
              <a:ea typeface="ＭＳ Ｐゴシック" panose="020B0600070205080204" pitchFamily="34" charset="-128"/>
            </a:endParaRPr>
          </a:p>
        </p:txBody>
      </p:sp>
      <p:sp>
        <p:nvSpPr>
          <p:cNvPr id="51203" name="Footer Placeholder 1">
            <a:extLst>
              <a:ext uri="{FF2B5EF4-FFF2-40B4-BE49-F238E27FC236}">
                <a16:creationId xmlns:a16="http://schemas.microsoft.com/office/drawing/2014/main" id="{F6D36461-DF37-4440-AF5E-5A32E67FA34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a:solidFill>
                  <a:schemeClr val="tx2"/>
                </a:solidFill>
                <a:latin typeface="Perpetua" panose="02020502060401020303" pitchFamily="18" charset="0"/>
              </a:rPr>
              <a:t>www.hakanozyildiz.com</a:t>
            </a:r>
          </a:p>
        </p:txBody>
      </p:sp>
      <p:sp>
        <p:nvSpPr>
          <p:cNvPr id="51204" name="Slide Number Placeholder 2">
            <a:extLst>
              <a:ext uri="{FF2B5EF4-FFF2-40B4-BE49-F238E27FC236}">
                <a16:creationId xmlns:a16="http://schemas.microsoft.com/office/drawing/2014/main" id="{DC35DDAB-2BC3-204B-B0F1-F8ACE77C41F3}"/>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F508B9-807C-8C42-A629-EE0005283F47}" type="slidenum">
              <a:rPr lang="tr-TR" altLang="tr-TR" smtClean="0">
                <a:solidFill>
                  <a:srgbClr val="FFFFFF"/>
                </a:solidFill>
                <a:latin typeface="Franklin Gothic Book" panose="020B0503020102020204" pitchFamily="34" charset="0"/>
              </a:rPr>
              <a:pPr/>
              <a:t>21</a:t>
            </a:fld>
            <a:endParaRPr lang="tr-TR" altLang="tr-TR">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66669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55F24231-DA82-3143-9322-636BEB001C3D}"/>
              </a:ext>
            </a:extLst>
          </p:cNvPr>
          <p:cNvSpPr>
            <a:spLocks noGrp="1"/>
          </p:cNvSpPr>
          <p:nvPr>
            <p:ph type="title"/>
          </p:nvPr>
        </p:nvSpPr>
        <p:spPr>
          <a:xfrm>
            <a:off x="2438400" y="274639"/>
            <a:ext cx="7772400" cy="777875"/>
          </a:xfrm>
        </p:spPr>
        <p:txBody>
          <a:bodyPr/>
          <a:lstStyle/>
          <a:p>
            <a:r>
              <a:rPr lang="tr-TR" altLang="tr-TR">
                <a:ea typeface="ＭＳ Ｐゴシック" panose="020B0600070205080204" pitchFamily="34" charset="-128"/>
              </a:rPr>
              <a:t>Harcamalar</a:t>
            </a:r>
          </a:p>
        </p:txBody>
      </p:sp>
      <p:sp>
        <p:nvSpPr>
          <p:cNvPr id="52226" name="Content Placeholder 2">
            <a:extLst>
              <a:ext uri="{FF2B5EF4-FFF2-40B4-BE49-F238E27FC236}">
                <a16:creationId xmlns:a16="http://schemas.microsoft.com/office/drawing/2014/main" id="{0157457A-E1B4-E04C-A549-8BBB257354D8}"/>
              </a:ext>
            </a:extLst>
          </p:cNvPr>
          <p:cNvSpPr>
            <a:spLocks noGrp="1"/>
          </p:cNvSpPr>
          <p:nvPr>
            <p:ph sz="quarter" idx="1"/>
          </p:nvPr>
        </p:nvSpPr>
        <p:spPr>
          <a:xfrm>
            <a:off x="2438400" y="1268414"/>
            <a:ext cx="7772400" cy="4751387"/>
          </a:xfrm>
        </p:spPr>
        <p:txBody>
          <a:bodyPr/>
          <a:lstStyle/>
          <a:p>
            <a:r>
              <a:rPr lang="tr-TR" altLang="tr-TR">
                <a:ea typeface="ＭＳ Ｐゴシック" panose="020B0600070205080204" pitchFamily="34" charset="-128"/>
              </a:rPr>
              <a:t>Personel,</a:t>
            </a:r>
          </a:p>
          <a:p>
            <a:r>
              <a:rPr lang="tr-TR" altLang="tr-TR">
                <a:ea typeface="ＭＳ Ｐゴシック" panose="020B0600070205080204" pitchFamily="34" charset="-128"/>
              </a:rPr>
              <a:t>Yatırımlar,</a:t>
            </a:r>
          </a:p>
          <a:p>
            <a:r>
              <a:rPr lang="tr-TR" altLang="tr-TR">
                <a:ea typeface="ＭＳ Ｐゴシック" panose="020B0600070205080204" pitchFamily="34" charset="-128"/>
              </a:rPr>
              <a:t>Cari transferler,</a:t>
            </a:r>
          </a:p>
          <a:p>
            <a:pPr lvl="1"/>
            <a:r>
              <a:rPr lang="tr-TR" altLang="tr-TR">
                <a:ea typeface="ＭＳ Ｐゴシック" panose="020B0600070205080204" pitchFamily="34" charset="-128"/>
              </a:rPr>
              <a:t>Görev zararları,</a:t>
            </a:r>
          </a:p>
          <a:p>
            <a:pPr lvl="1"/>
            <a:r>
              <a:rPr lang="tr-TR" altLang="tr-TR">
                <a:ea typeface="ＭＳ Ｐゴシック" panose="020B0600070205080204" pitchFamily="34" charset="-128"/>
              </a:rPr>
              <a:t>KİT’lere sermaye transferleri,</a:t>
            </a:r>
          </a:p>
          <a:p>
            <a:pPr lvl="1"/>
            <a:r>
              <a:rPr lang="tr-TR" altLang="tr-TR">
                <a:ea typeface="ＭＳ Ｐゴシック" panose="020B0600070205080204" pitchFamily="34" charset="-128"/>
              </a:rPr>
              <a:t>Hanelere sosyal yardımlar</a:t>
            </a:r>
          </a:p>
          <a:p>
            <a:pPr lvl="1"/>
            <a:r>
              <a:rPr lang="tr-TR" altLang="tr-TR">
                <a:ea typeface="ＭＳ Ｐゴシック" panose="020B0600070205080204" pitchFamily="34" charset="-128"/>
              </a:rPr>
              <a:t>Tarımsal destekler</a:t>
            </a:r>
          </a:p>
          <a:p>
            <a:pPr lvl="1"/>
            <a:r>
              <a:rPr lang="tr-TR" altLang="tr-TR">
                <a:ea typeface="ＭＳ Ｐゴシック" panose="020B0600070205080204" pitchFamily="34" charset="-128"/>
              </a:rPr>
              <a:t>Sosyal Güvenlik Kurumu’na transferler</a:t>
            </a:r>
          </a:p>
          <a:p>
            <a:pPr lvl="1"/>
            <a:r>
              <a:rPr lang="tr-TR" altLang="tr-TR">
                <a:ea typeface="ＭＳ Ｐゴシック" panose="020B0600070205080204" pitchFamily="34" charset="-128"/>
              </a:rPr>
              <a:t>Mahalli idarelere yardımlar</a:t>
            </a:r>
          </a:p>
          <a:p>
            <a:pPr lvl="1"/>
            <a:r>
              <a:rPr lang="tr-TR" altLang="tr-TR">
                <a:ea typeface="ＭＳ Ｐゴシック" panose="020B0600070205080204" pitchFamily="34" charset="-128"/>
              </a:rPr>
              <a:t>Teşvik politikası</a:t>
            </a:r>
          </a:p>
        </p:txBody>
      </p:sp>
      <p:sp>
        <p:nvSpPr>
          <p:cNvPr id="52227" name="Footer Placeholder 3">
            <a:extLst>
              <a:ext uri="{FF2B5EF4-FFF2-40B4-BE49-F238E27FC236}">
                <a16:creationId xmlns:a16="http://schemas.microsoft.com/office/drawing/2014/main" id="{3ABC2D14-A16F-3744-AC9F-7CF240ED1C0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a:solidFill>
                  <a:schemeClr val="tx2"/>
                </a:solidFill>
                <a:latin typeface="Perpetua" panose="02020502060401020303" pitchFamily="18" charset="0"/>
              </a:rPr>
              <a:t>www.hakanozyildiz.com</a:t>
            </a:r>
          </a:p>
        </p:txBody>
      </p:sp>
      <p:sp>
        <p:nvSpPr>
          <p:cNvPr id="52228" name="Slide Number Placeholder 4">
            <a:extLst>
              <a:ext uri="{FF2B5EF4-FFF2-40B4-BE49-F238E27FC236}">
                <a16:creationId xmlns:a16="http://schemas.microsoft.com/office/drawing/2014/main" id="{26A28890-CDCD-0244-B919-5AFB7B8D325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EAAC5F-15D1-024A-A26F-EE82655EA9A3}" type="slidenum">
              <a:rPr lang="tr-TR" altLang="tr-TR" smtClean="0">
                <a:solidFill>
                  <a:srgbClr val="FFFFFF"/>
                </a:solidFill>
                <a:latin typeface="Franklin Gothic Book" panose="020B0503020102020204" pitchFamily="34" charset="0"/>
              </a:rPr>
              <a:pPr/>
              <a:t>22</a:t>
            </a:fld>
            <a:endParaRPr lang="tr-TR" altLang="tr-TR">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20266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A5B5CE35-B776-8046-B201-4A48B6235EDD}"/>
              </a:ext>
            </a:extLst>
          </p:cNvPr>
          <p:cNvSpPr>
            <a:spLocks noGrp="1"/>
          </p:cNvSpPr>
          <p:nvPr>
            <p:ph type="title"/>
          </p:nvPr>
        </p:nvSpPr>
        <p:spPr/>
        <p:txBody>
          <a:bodyPr/>
          <a:lstStyle/>
          <a:p>
            <a:r>
              <a:rPr lang="tr-TR" altLang="tr-TR">
                <a:ea typeface="ＭＳ Ｐゴシック" panose="020B0600070205080204" pitchFamily="34" charset="-128"/>
              </a:rPr>
              <a:t>Açık verince</a:t>
            </a:r>
          </a:p>
        </p:txBody>
      </p:sp>
      <p:sp>
        <p:nvSpPr>
          <p:cNvPr id="3" name="Content Placeholder 2">
            <a:extLst>
              <a:ext uri="{FF2B5EF4-FFF2-40B4-BE49-F238E27FC236}">
                <a16:creationId xmlns:a16="http://schemas.microsoft.com/office/drawing/2014/main" id="{5667E170-CA63-3B44-9AAF-6107B5D40E26}"/>
              </a:ext>
            </a:extLst>
          </p:cNvPr>
          <p:cNvSpPr>
            <a:spLocks noGrp="1"/>
          </p:cNvSpPr>
          <p:nvPr>
            <p:ph sz="quarter" idx="1"/>
          </p:nvPr>
        </p:nvSpPr>
        <p:spPr/>
        <p:txBody>
          <a:bodyPr/>
          <a:lstStyle/>
          <a:p>
            <a:pPr>
              <a:buFont typeface="Wingdings 2" panose="05020102010507070707" pitchFamily="18" charset="2"/>
              <a:buChar char=""/>
              <a:defRPr/>
            </a:pPr>
            <a:r>
              <a:rPr lang="tr-TR" dirty="0"/>
              <a:t>Borçlanma gereği</a:t>
            </a:r>
          </a:p>
          <a:p>
            <a:pPr lvl="1">
              <a:buFont typeface="Wingdings 2" panose="05020102010507070707" pitchFamily="18" charset="2"/>
              <a:buChar char=""/>
              <a:defRPr/>
            </a:pPr>
            <a:r>
              <a:rPr lang="tr-TR" dirty="0"/>
              <a:t>İç piyasalardan borçlanma (TL, döviz)</a:t>
            </a:r>
          </a:p>
          <a:p>
            <a:pPr lvl="1">
              <a:buFont typeface="Wingdings 2" panose="05020102010507070707" pitchFamily="18" charset="2"/>
              <a:buChar char=""/>
              <a:defRPr/>
            </a:pPr>
            <a:r>
              <a:rPr lang="tr-TR" dirty="0"/>
              <a:t>Dışarıdan borçlanma (döviz)</a:t>
            </a:r>
          </a:p>
          <a:p>
            <a:pPr marL="319088" lvl="1" indent="0">
              <a:buNone/>
              <a:defRPr/>
            </a:pPr>
            <a:endParaRPr lang="tr-TR" dirty="0"/>
          </a:p>
        </p:txBody>
      </p:sp>
      <p:sp>
        <p:nvSpPr>
          <p:cNvPr id="53251" name="Footer Placeholder 3">
            <a:extLst>
              <a:ext uri="{FF2B5EF4-FFF2-40B4-BE49-F238E27FC236}">
                <a16:creationId xmlns:a16="http://schemas.microsoft.com/office/drawing/2014/main" id="{01210CC7-CF0E-F649-AC9F-D175994DC04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a:solidFill>
                  <a:schemeClr val="tx2"/>
                </a:solidFill>
                <a:latin typeface="Perpetua" panose="02020502060401020303" pitchFamily="18" charset="0"/>
              </a:rPr>
              <a:t>www.hakanozyildiz.com</a:t>
            </a:r>
          </a:p>
        </p:txBody>
      </p:sp>
      <p:sp>
        <p:nvSpPr>
          <p:cNvPr id="53252" name="Slide Number Placeholder 4">
            <a:extLst>
              <a:ext uri="{FF2B5EF4-FFF2-40B4-BE49-F238E27FC236}">
                <a16:creationId xmlns:a16="http://schemas.microsoft.com/office/drawing/2014/main" id="{F1704CA4-7BE1-1A46-9E78-F46EB7B135E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FCBBDCD-5E0C-C342-AD15-F6B06DB1E2E0}" type="slidenum">
              <a:rPr lang="tr-TR" altLang="tr-TR" smtClean="0">
                <a:solidFill>
                  <a:srgbClr val="FFFFFF"/>
                </a:solidFill>
                <a:latin typeface="Franklin Gothic Book" panose="020B0503020102020204" pitchFamily="34" charset="0"/>
              </a:rPr>
              <a:pPr/>
              <a:t>23</a:t>
            </a:fld>
            <a:endParaRPr lang="tr-TR" altLang="tr-TR">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4744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622FA06-D639-504D-A363-638BC018CFB9}"/>
              </a:ext>
            </a:extLst>
          </p:cNvPr>
          <p:cNvSpPr>
            <a:spLocks noGrp="1" noChangeArrowheads="1"/>
          </p:cNvSpPr>
          <p:nvPr>
            <p:ph type="title"/>
          </p:nvPr>
        </p:nvSpPr>
        <p:spPr>
          <a:xfrm>
            <a:off x="2266951" y="457200"/>
            <a:ext cx="8202613" cy="1143000"/>
          </a:xfrm>
        </p:spPr>
        <p:txBody>
          <a:bodyPr>
            <a:normAutofit/>
          </a:bodyPr>
          <a:lstStyle/>
          <a:p>
            <a:pPr eaLnBrk="1" hangingPunct="1">
              <a:defRPr/>
            </a:pPr>
            <a:r>
              <a:rPr lang="tr-TR" sz="3600" b="1" dirty="0">
                <a:effectLst>
                  <a:outerShdw blurRad="38100" dist="38100" dir="2700000" algn="tl">
                    <a:srgbClr val="C0C0C0"/>
                  </a:outerShdw>
                </a:effectLst>
                <a:latin typeface="Arial" pitchFamily="34" charset="0"/>
                <a:ea typeface="ＭＳ Ｐゴシック" pitchFamily="34" charset="-128"/>
              </a:rPr>
              <a:t>Kamu sektörünü nasıl tanımlarız?</a:t>
            </a:r>
          </a:p>
        </p:txBody>
      </p:sp>
      <p:sp>
        <p:nvSpPr>
          <p:cNvPr id="46082" name="Footer Placeholder 4">
            <a:extLst>
              <a:ext uri="{FF2B5EF4-FFF2-40B4-BE49-F238E27FC236}">
                <a16:creationId xmlns:a16="http://schemas.microsoft.com/office/drawing/2014/main" id="{635BF99C-719A-EF42-B935-025F9BB1B10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
        <p:nvSpPr>
          <p:cNvPr id="46083" name="Slide Number Placeholder 3">
            <a:extLst>
              <a:ext uri="{FF2B5EF4-FFF2-40B4-BE49-F238E27FC236}">
                <a16:creationId xmlns:a16="http://schemas.microsoft.com/office/drawing/2014/main" id="{A34736EC-5F74-3142-A798-DCC4922A313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61DEC1D4-7D92-6945-B5CB-9AB809014A45}" type="slidenum">
              <a:rPr lang="tr-TR" altLang="tr-TR" sz="1400">
                <a:solidFill>
                  <a:srgbClr val="FFFFFF"/>
                </a:solidFill>
                <a:latin typeface="Franklin Gothic Book" panose="020B0503020102020204" pitchFamily="34" charset="0"/>
              </a:rPr>
              <a:pPr>
                <a:spcBef>
                  <a:spcPct val="0"/>
                </a:spcBef>
                <a:buClrTx/>
                <a:buSzTx/>
                <a:buFontTx/>
                <a:buNone/>
              </a:pPr>
              <a:t>24</a:t>
            </a:fld>
            <a:endParaRPr lang="tr-TR" altLang="tr-TR" sz="1400">
              <a:solidFill>
                <a:srgbClr val="FFFFFF"/>
              </a:solidFill>
              <a:latin typeface="Franklin Gothic Book" panose="020B0503020102020204" pitchFamily="34" charset="0"/>
            </a:endParaRPr>
          </a:p>
        </p:txBody>
      </p:sp>
      <p:sp>
        <p:nvSpPr>
          <p:cNvPr id="46084" name="Rectangle 3">
            <a:extLst>
              <a:ext uri="{FF2B5EF4-FFF2-40B4-BE49-F238E27FC236}">
                <a16:creationId xmlns:a16="http://schemas.microsoft.com/office/drawing/2014/main" id="{0783AFFC-8B84-484F-9C4A-94738A3524F3}"/>
              </a:ext>
            </a:extLst>
          </p:cNvPr>
          <p:cNvSpPr>
            <a:spLocks noGrp="1"/>
          </p:cNvSpPr>
          <p:nvPr>
            <p:ph sz="quarter" idx="1"/>
          </p:nvPr>
        </p:nvSpPr>
        <p:spPr>
          <a:xfrm>
            <a:off x="2287589" y="1643064"/>
            <a:ext cx="7959725" cy="4378325"/>
          </a:xfrm>
        </p:spPr>
        <p:txBody>
          <a:bodyPr/>
          <a:lstStyle/>
          <a:p>
            <a:pPr marL="84138" indent="0">
              <a:buNone/>
            </a:pPr>
            <a:r>
              <a:rPr lang="tr-TR" altLang="tr-TR" b="1">
                <a:latin typeface="Times New Roman" panose="02020603050405020304" pitchFamily="18" charset="0"/>
                <a:ea typeface="ＭＳ Ｐゴシック" panose="020B0600070205080204" pitchFamily="34" charset="-128"/>
              </a:rPr>
              <a:t>Bir çok kavram var; devlet, kamu sektörü, genel yönetim, merkezi yönetim, bütçe gibi..</a:t>
            </a:r>
          </a:p>
          <a:p>
            <a:pPr marL="84138" indent="0">
              <a:buNone/>
            </a:pPr>
            <a:endParaRPr lang="tr-TR" altLang="tr-TR" b="1">
              <a:latin typeface="Times New Roman" panose="02020603050405020304" pitchFamily="18" charset="0"/>
              <a:ea typeface="ＭＳ Ｐゴシック" panose="020B0600070205080204" pitchFamily="34" charset="-128"/>
            </a:endParaRPr>
          </a:p>
          <a:p>
            <a:pPr marL="84138" indent="0">
              <a:buNone/>
            </a:pPr>
            <a:r>
              <a:rPr lang="tr-TR" altLang="tr-TR" b="1">
                <a:latin typeface="Times New Roman" panose="02020603050405020304" pitchFamily="18" charset="0"/>
                <a:ea typeface="ＭＳ Ｐゴシック" panose="020B0600070205080204" pitchFamily="34" charset="-128"/>
              </a:rPr>
              <a:t>Bunların karşılaştırılabilir standart tanımlarına ihtiyaç var..</a:t>
            </a:r>
          </a:p>
          <a:p>
            <a:pPr marL="84138" indent="0">
              <a:buNone/>
            </a:pPr>
            <a:endParaRPr lang="tr-TR" altLang="tr-TR" b="1">
              <a:latin typeface="Times New Roman" panose="02020603050405020304" pitchFamily="18" charset="0"/>
              <a:ea typeface="ＭＳ Ｐゴシック" panose="020B0600070205080204" pitchFamily="34" charset="-128"/>
            </a:endParaRPr>
          </a:p>
          <a:p>
            <a:pPr marL="84138" indent="0">
              <a:buNone/>
            </a:pPr>
            <a:r>
              <a:rPr lang="tr-TR" altLang="tr-TR" b="1">
                <a:latin typeface="Times New Roman" panose="02020603050405020304" pitchFamily="18" charset="0"/>
                <a:ea typeface="ＭＳ Ｐゴシック" panose="020B0600070205080204" pitchFamily="34" charset="-128"/>
              </a:rPr>
              <a:t>Farklı ülkelerde farklı dönemlerde bu tanımlar değişebilir, kapsam değişebilir …</a:t>
            </a:r>
          </a:p>
          <a:p>
            <a:pPr marL="84138" indent="0">
              <a:buNone/>
            </a:pPr>
            <a:endParaRPr lang="tr-TR" altLang="tr-TR" b="1">
              <a:ea typeface="ＭＳ Ｐゴシック" panose="020B0600070205080204" pitchFamily="34" charset="-128"/>
            </a:endParaRPr>
          </a:p>
          <a:p>
            <a:pPr marL="84138" indent="0">
              <a:buNone/>
            </a:pPr>
            <a:endParaRPr lang="tr-TR" altLang="tr-TR" b="1">
              <a:solidFill>
                <a:schemeClr val="bg1"/>
              </a:solidFill>
              <a:ea typeface="ＭＳ Ｐゴシック" panose="020B0600070205080204" pitchFamily="34" charset="-128"/>
            </a:endParaRPr>
          </a:p>
          <a:p>
            <a:pPr marL="84138" indent="0">
              <a:buNone/>
            </a:pPr>
            <a:endParaRPr lang="tr-TR" altLang="tr-TR" b="1">
              <a:solidFill>
                <a:schemeClr val="bg1"/>
              </a:solidFill>
              <a:ea typeface="ＭＳ Ｐゴシック" panose="020B0600070205080204" pitchFamily="34" charset="-128"/>
            </a:endParaRPr>
          </a:p>
          <a:p>
            <a:pPr marL="84138" indent="0">
              <a:buNone/>
            </a:pPr>
            <a:endParaRPr lang="tr-TR" altLang="tr-TR">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19714293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0FBFF86C-FAC2-CA4F-B824-D4F83F36709A}"/>
              </a:ext>
            </a:extLst>
          </p:cNvPr>
          <p:cNvSpPr>
            <a:spLocks noGrp="1"/>
          </p:cNvSpPr>
          <p:nvPr>
            <p:ph type="ftr" sz="quarter" idx="11"/>
          </p:nvPr>
        </p:nvSpPr>
        <p:spPr/>
        <p:txBody>
          <a:bodyPr/>
          <a:lstStyle/>
          <a:p>
            <a:r>
              <a:rPr lang="tr-TR"/>
              <a:t>hakanozyildiz@gmail.com</a:t>
            </a:r>
          </a:p>
        </p:txBody>
      </p:sp>
      <p:sp>
        <p:nvSpPr>
          <p:cNvPr id="3" name="Slayt Numarası Yer Tutucusu 2">
            <a:extLst>
              <a:ext uri="{FF2B5EF4-FFF2-40B4-BE49-F238E27FC236}">
                <a16:creationId xmlns:a16="http://schemas.microsoft.com/office/drawing/2014/main" id="{2B779A5C-1831-244E-9BAF-DD0B634DBC2D}"/>
              </a:ext>
            </a:extLst>
          </p:cNvPr>
          <p:cNvSpPr>
            <a:spLocks noGrp="1"/>
          </p:cNvSpPr>
          <p:nvPr>
            <p:ph type="sldNum" sz="quarter" idx="12"/>
          </p:nvPr>
        </p:nvSpPr>
        <p:spPr/>
        <p:txBody>
          <a:bodyPr/>
          <a:lstStyle/>
          <a:p>
            <a:fld id="{A123FEB1-88E8-F542-AC42-419101EC38D0}" type="slidenum">
              <a:rPr lang="tr-TR" smtClean="0"/>
              <a:t>25</a:t>
            </a:fld>
            <a:endParaRPr lang="tr-TR"/>
          </a:p>
        </p:txBody>
      </p:sp>
      <p:pic>
        <p:nvPicPr>
          <p:cNvPr id="4" name="Resim 3">
            <a:extLst>
              <a:ext uri="{FF2B5EF4-FFF2-40B4-BE49-F238E27FC236}">
                <a16:creationId xmlns:a16="http://schemas.microsoft.com/office/drawing/2014/main" id="{A85BB78E-DCA8-0749-8D58-C4FCE0DE80DA}"/>
              </a:ext>
            </a:extLst>
          </p:cNvPr>
          <p:cNvPicPr>
            <a:picLocks noChangeAspect="1"/>
          </p:cNvPicPr>
          <p:nvPr/>
        </p:nvPicPr>
        <p:blipFill>
          <a:blip r:embed="rId2"/>
          <a:stretch>
            <a:fillRect/>
          </a:stretch>
        </p:blipFill>
        <p:spPr>
          <a:xfrm>
            <a:off x="1223318" y="568411"/>
            <a:ext cx="8958649" cy="5894174"/>
          </a:xfrm>
          <a:prstGeom prst="rect">
            <a:avLst/>
          </a:prstGeom>
        </p:spPr>
      </p:pic>
    </p:spTree>
    <p:extLst>
      <p:ext uri="{BB962C8B-B14F-4D97-AF65-F5344CB8AC3E}">
        <p14:creationId xmlns:p14="http://schemas.microsoft.com/office/powerpoint/2010/main" val="1396858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6AA91B99-AF9C-9147-AD50-21C3766B3F0A}"/>
              </a:ext>
            </a:extLst>
          </p:cNvPr>
          <p:cNvSpPr>
            <a:spLocks noGrp="1"/>
          </p:cNvSpPr>
          <p:nvPr>
            <p:ph type="title"/>
          </p:nvPr>
        </p:nvSpPr>
        <p:spPr>
          <a:xfrm>
            <a:off x="1981200" y="1143000"/>
            <a:ext cx="8229600" cy="1143000"/>
          </a:xfrm>
        </p:spPr>
        <p:txBody>
          <a:bodyPr>
            <a:normAutofit fontScale="90000"/>
          </a:bodyPr>
          <a:lstStyle/>
          <a:p>
            <a:pPr eaLnBrk="1" hangingPunct="1"/>
            <a:r>
              <a:rPr lang="tr-TR" altLang="tr-TR" sz="2300">
                <a:ea typeface="ＭＳ Ｐゴシック" panose="020B0600070205080204" pitchFamily="34" charset="-128"/>
              </a:rPr>
              <a:t>ÜLKEMİZDE DEVLET MÜDAHALESİ VE KAMU FİNANSMANI</a:t>
            </a:r>
            <a:br>
              <a:rPr lang="tr-TR" altLang="tr-TR" sz="2300">
                <a:ea typeface="ＭＳ Ｐゴシック" panose="020B0600070205080204" pitchFamily="34" charset="-128"/>
              </a:rPr>
            </a:br>
            <a:r>
              <a:rPr lang="tr-TR" altLang="tr-TR" sz="3400">
                <a:ea typeface="ＭＳ Ｐゴシック" panose="020B0600070205080204" pitchFamily="34" charset="-128"/>
              </a:rPr>
              <a:t/>
            </a:r>
            <a:br>
              <a:rPr lang="tr-TR" altLang="tr-TR" sz="3400">
                <a:ea typeface="ＭＳ Ｐゴシック" panose="020B0600070205080204" pitchFamily="34" charset="-128"/>
              </a:rPr>
            </a:br>
            <a:r>
              <a:rPr lang="tr-TR" altLang="tr-TR" sz="1900">
                <a:ea typeface="ＭＳ Ｐゴシック" panose="020B0600070205080204" pitchFamily="34" charset="-128"/>
              </a:rPr>
              <a:t/>
            </a:r>
            <a:br>
              <a:rPr lang="tr-TR" altLang="tr-TR" sz="1900">
                <a:ea typeface="ＭＳ Ｐゴシック" panose="020B0600070205080204" pitchFamily="34" charset="-128"/>
              </a:rPr>
            </a:br>
            <a:endParaRPr lang="en-US" altLang="tr-TR" sz="3400">
              <a:ea typeface="ＭＳ Ｐゴシック" panose="020B0600070205080204" pitchFamily="34" charset="-128"/>
            </a:endParaRPr>
          </a:p>
        </p:txBody>
      </p:sp>
      <p:sp>
        <p:nvSpPr>
          <p:cNvPr id="57346" name="Footer Placeholder 4">
            <a:extLst>
              <a:ext uri="{FF2B5EF4-FFF2-40B4-BE49-F238E27FC236}">
                <a16:creationId xmlns:a16="http://schemas.microsoft.com/office/drawing/2014/main" id="{7E242102-D4F3-AF47-ACB4-6991C6ADF64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
        <p:nvSpPr>
          <p:cNvPr id="57347" name="Slide Number Placeholder 3">
            <a:extLst>
              <a:ext uri="{FF2B5EF4-FFF2-40B4-BE49-F238E27FC236}">
                <a16:creationId xmlns:a16="http://schemas.microsoft.com/office/drawing/2014/main" id="{BBA29F03-338F-6046-BCDD-5C9501DCA876}"/>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3CA9A3A5-9A3E-4A47-BEF3-93D10B98223D}" type="slidenum">
              <a:rPr lang="tr-TR" altLang="tr-TR" sz="1400">
                <a:solidFill>
                  <a:srgbClr val="FFFFFF"/>
                </a:solidFill>
                <a:latin typeface="Franklin Gothic Book" panose="020B0503020102020204" pitchFamily="34" charset="0"/>
              </a:rPr>
              <a:pPr>
                <a:spcBef>
                  <a:spcPct val="0"/>
                </a:spcBef>
                <a:buClrTx/>
                <a:buSzTx/>
                <a:buFontTx/>
                <a:buNone/>
              </a:pPr>
              <a:t>26</a:t>
            </a:fld>
            <a:endParaRPr lang="tr-TR" altLang="tr-TR" sz="1400">
              <a:solidFill>
                <a:srgbClr val="FFFFFF"/>
              </a:solidFill>
              <a:latin typeface="Franklin Gothic Book" panose="020B0503020102020204" pitchFamily="34" charset="0"/>
            </a:endParaRPr>
          </a:p>
        </p:txBody>
      </p:sp>
      <p:sp>
        <p:nvSpPr>
          <p:cNvPr id="57348" name="Rectangle 3">
            <a:extLst>
              <a:ext uri="{FF2B5EF4-FFF2-40B4-BE49-F238E27FC236}">
                <a16:creationId xmlns:a16="http://schemas.microsoft.com/office/drawing/2014/main" id="{A32228BA-E0B1-B142-866E-3BBEF79863B0}"/>
              </a:ext>
            </a:extLst>
          </p:cNvPr>
          <p:cNvSpPr>
            <a:spLocks noGrp="1"/>
          </p:cNvSpPr>
          <p:nvPr>
            <p:ph sz="quarter" idx="1"/>
          </p:nvPr>
        </p:nvSpPr>
        <p:spPr/>
        <p:txBody>
          <a:bodyPr/>
          <a:lstStyle/>
          <a:p>
            <a:pPr eaLnBrk="1" hangingPunct="1"/>
            <a:r>
              <a:rPr lang="tr-TR" altLang="tr-TR" sz="2400">
                <a:latin typeface="Times New Roman" panose="02020603050405020304" pitchFamily="18" charset="0"/>
                <a:ea typeface="ＭＳ Ｐゴシック" panose="020B0600070205080204" pitchFamily="34" charset="-128"/>
              </a:rPr>
              <a:t>1950 Temsili Demokrasi ve borç sorununun başlangıç noktası olarak ele alınabilir.</a:t>
            </a:r>
          </a:p>
          <a:p>
            <a:pPr eaLnBrk="1" hangingPunct="1"/>
            <a:r>
              <a:rPr lang="tr-TR" altLang="tr-TR" sz="2400">
                <a:latin typeface="Times New Roman" panose="02020603050405020304" pitchFamily="18" charset="0"/>
                <a:ea typeface="ＭＳ Ｐゴシック" panose="020B0600070205080204" pitchFamily="34" charset="-128"/>
              </a:rPr>
              <a:t>Planlı Kalkınma Dönemi Kamu Finansmanı Konusu ile İlgilenmemiştir. (Plana göre Bütçe yapılmıştır)</a:t>
            </a:r>
          </a:p>
          <a:p>
            <a:pPr eaLnBrk="1" hangingPunct="1"/>
            <a:r>
              <a:rPr lang="tr-TR" altLang="tr-TR" sz="2400">
                <a:latin typeface="Times New Roman" panose="02020603050405020304" pitchFamily="18" charset="0"/>
                <a:ea typeface="ＭＳ Ｐゴシック" panose="020B0600070205080204" pitchFamily="34" charset="-128"/>
              </a:rPr>
              <a:t>1980 sonrası dönemm siyasi yasakların kalkması ve finansal serbestleşme ile birlikte kamu finansmanı sorunlarını ağırlaştırmıştır.</a:t>
            </a:r>
          </a:p>
          <a:p>
            <a:pPr eaLnBrk="1" hangingPunct="1"/>
            <a:endParaRPr lang="en-US" altLang="tr-TR" sz="2400">
              <a:ea typeface="ＭＳ Ｐゴシック" panose="020B0600070205080204" pitchFamily="34" charset="-128"/>
            </a:endParaRPr>
          </a:p>
        </p:txBody>
      </p:sp>
    </p:spTree>
    <p:extLst>
      <p:ext uri="{BB962C8B-B14F-4D97-AF65-F5344CB8AC3E}">
        <p14:creationId xmlns:p14="http://schemas.microsoft.com/office/powerpoint/2010/main" val="88923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8129"/>
          </a:xfrm>
        </p:spPr>
        <p:txBody>
          <a:bodyPr>
            <a:normAutofit/>
          </a:bodyPr>
          <a:lstStyle/>
          <a:p>
            <a:r>
              <a:rPr lang="tr-TR" sz="2800" dirty="0"/>
              <a:t>Bunalım yılları ve iktidarlar</a:t>
            </a:r>
            <a:endParaRPr lang="en-US" sz="2800" dirty="0"/>
          </a:p>
        </p:txBody>
      </p:sp>
      <p:sp>
        <p:nvSpPr>
          <p:cNvPr id="3" name="Content Placeholder 2"/>
          <p:cNvSpPr>
            <a:spLocks noGrp="1"/>
          </p:cNvSpPr>
          <p:nvPr>
            <p:ph idx="1"/>
          </p:nvPr>
        </p:nvSpPr>
        <p:spPr>
          <a:xfrm>
            <a:off x="1383957" y="1124465"/>
            <a:ext cx="9341708" cy="5184855"/>
          </a:xfrm>
        </p:spPr>
        <p:txBody>
          <a:bodyPr>
            <a:normAutofit fontScale="85000" lnSpcReduction="20000"/>
          </a:bodyPr>
          <a:lstStyle/>
          <a:p>
            <a:r>
              <a:rPr lang="tr-TR" dirty="0"/>
              <a:t>1949 – CHP (II. Dünya Savaşı şartları GSYH %- 5 / 1950 seçimlerini kaybediyor )</a:t>
            </a:r>
          </a:p>
          <a:p>
            <a:r>
              <a:rPr lang="tr-TR" dirty="0"/>
              <a:t>1958 – DP ( 1958 devalüasyonu / 1960 Darbesi)</a:t>
            </a:r>
          </a:p>
          <a:p>
            <a:r>
              <a:rPr lang="tr-TR" dirty="0"/>
              <a:t>1970 - AP (1970 Devalüasyonu/1971 Darbesi)</a:t>
            </a:r>
          </a:p>
          <a:p>
            <a:r>
              <a:rPr lang="tr-TR" dirty="0"/>
              <a:t>1979 -  CHP ( 1979’da iki devalüasyon / 1979 ara seçimleri kaybediliyor)</a:t>
            </a:r>
          </a:p>
          <a:p>
            <a:r>
              <a:rPr lang="tr-TR" dirty="0"/>
              <a:t>1980 – AP ( 1980’de iki devalüasyon + 24 Ocak kararları / 12 Eylül 1980 Darbesi)</a:t>
            </a:r>
          </a:p>
          <a:p>
            <a:r>
              <a:rPr lang="tr-TR" dirty="0"/>
              <a:t>1988 – ANAP ( Büyüme eksi, $ sürekli değer kaybediyor / 1989 da yerel seçimler 1991 de genel seçimler kaybediliyor)</a:t>
            </a:r>
          </a:p>
          <a:p>
            <a:r>
              <a:rPr lang="tr-TR" dirty="0"/>
              <a:t>1994 – DYP-SHP ( 1994 Krizi, $’da büyük değer kaybı, büyüme eksi / 1995 seçimi kaybediliyor)</a:t>
            </a:r>
          </a:p>
          <a:p>
            <a:r>
              <a:rPr lang="tr-TR" dirty="0"/>
              <a:t>1998 – DYP-ANAP ( 1998 Asya Krizi, büyüme - % 6,1 / 1999 seçimi kaybediliyor)</a:t>
            </a:r>
          </a:p>
          <a:p>
            <a:r>
              <a:rPr lang="tr-TR" dirty="0"/>
              <a:t>2001 – DSP-MHP-ANAP ( 2001 Krizi, $’da büyük değer kaybı/ 2002 seçimi kaybediliyor)</a:t>
            </a:r>
          </a:p>
          <a:p>
            <a:endParaRPr lang="en-US" dirty="0"/>
          </a:p>
        </p:txBody>
      </p:sp>
      <p:sp>
        <p:nvSpPr>
          <p:cNvPr id="4" name="Slide Number Placeholder 3"/>
          <p:cNvSpPr>
            <a:spLocks noGrp="1"/>
          </p:cNvSpPr>
          <p:nvPr>
            <p:ph type="sldNum" sz="quarter" idx="12"/>
          </p:nvPr>
        </p:nvSpPr>
        <p:spPr/>
        <p:txBody>
          <a:bodyPr/>
          <a:lstStyle/>
          <a:p>
            <a:fld id="{36E016CF-1948-4E7B-874A-A56FD3889FEA}" type="slidenum">
              <a:rPr lang="en-US" smtClean="0"/>
              <a:t>27</a:t>
            </a:fld>
            <a:endParaRPr lang="en-US"/>
          </a:p>
        </p:txBody>
      </p:sp>
      <p:sp>
        <p:nvSpPr>
          <p:cNvPr id="5" name="Footer Placeholder 4"/>
          <p:cNvSpPr>
            <a:spLocks noGrp="1"/>
          </p:cNvSpPr>
          <p:nvPr>
            <p:ph type="ftr" sz="quarter" idx="11"/>
          </p:nvPr>
        </p:nvSpPr>
        <p:spPr/>
        <p:txBody>
          <a:bodyPr/>
          <a:lstStyle/>
          <a:p>
            <a:r>
              <a:rPr lang="en-US"/>
              <a:t>www.hakanozyildiz.com</a:t>
            </a:r>
          </a:p>
        </p:txBody>
      </p:sp>
    </p:spTree>
    <p:extLst>
      <p:ext uri="{BB962C8B-B14F-4D97-AF65-F5344CB8AC3E}">
        <p14:creationId xmlns:p14="http://schemas.microsoft.com/office/powerpoint/2010/main" val="151907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9659112" cy="841883"/>
          </a:xfrm>
        </p:spPr>
        <p:txBody>
          <a:bodyPr>
            <a:normAutofit/>
          </a:bodyPr>
          <a:lstStyle/>
          <a:p>
            <a:r>
              <a:rPr lang="tr-TR" dirty="0" smtClean="0"/>
              <a:t>Seçimler ve Ekonomik Krizler</a:t>
            </a:r>
            <a:endParaRPr lang="tr-TR" dirty="0"/>
          </a:p>
        </p:txBody>
      </p:sp>
      <p:sp>
        <p:nvSpPr>
          <p:cNvPr id="3" name="İçerik Yer Tutucusu 2"/>
          <p:cNvSpPr>
            <a:spLocks noGrp="1"/>
          </p:cNvSpPr>
          <p:nvPr>
            <p:ph idx="1"/>
          </p:nvPr>
        </p:nvSpPr>
        <p:spPr>
          <a:xfrm>
            <a:off x="838200" y="1825625"/>
            <a:ext cx="4922520" cy="4351338"/>
          </a:xfrm>
        </p:spPr>
        <p:txBody>
          <a:bodyPr>
            <a:normAutofit fontScale="55000" lnSpcReduction="20000"/>
          </a:bodyPr>
          <a:lstStyle/>
          <a:p>
            <a:pPr marL="342900" lvl="0" indent="-342900" algn="just">
              <a:spcAft>
                <a:spcPts val="0"/>
              </a:spcAft>
              <a:buFont typeface="+mj-lt"/>
              <a:buAutoNum type="arabicPeriod"/>
            </a:pPr>
            <a:r>
              <a:rPr lang="tr-TR" dirty="0">
                <a:latin typeface="Arial" panose="020B0604020202020204" pitchFamily="34" charset="0"/>
                <a:ea typeface="Calibri" panose="020F0502020204030204" pitchFamily="34" charset="0"/>
                <a:cs typeface="Times New Roman" panose="02020603050405020304" pitchFamily="18" charset="0"/>
              </a:rPr>
              <a:t>Ağustos 1999                Marmara Depremi,</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latin typeface="Arial" panose="020B0604020202020204" pitchFamily="34" charset="0"/>
                <a:ea typeface="Calibri" panose="020F0502020204030204" pitchFamily="34" charset="0"/>
                <a:cs typeface="Times New Roman" panose="02020603050405020304" pitchFamily="18" charset="0"/>
              </a:rPr>
              <a:t>Kasım 2000                   Bankacılık Krizi</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latin typeface="Arial" panose="020B0604020202020204" pitchFamily="34" charset="0"/>
                <a:ea typeface="Calibri" panose="020F0502020204030204" pitchFamily="34" charset="0"/>
                <a:cs typeface="Times New Roman" panose="02020603050405020304" pitchFamily="18" charset="0"/>
              </a:rPr>
              <a:t>Şubat 2001                    Büyük Kriz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Kasım 2002                   Genel seçimler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Mart 2004                      Yerel seçimler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Temmuz 2007               Genel seçimler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Ekim 2007                     REFERANDUM</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latin typeface="Arial" panose="020B0604020202020204" pitchFamily="34" charset="0"/>
                <a:ea typeface="Calibri" panose="020F0502020204030204" pitchFamily="34" charset="0"/>
                <a:cs typeface="Times New Roman" panose="02020603050405020304" pitchFamily="18" charset="0"/>
              </a:rPr>
              <a:t>Kasım 2008                   Küresel Kriz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Mart 2009                      Yerel seçimler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Eylül 2010                     REFERANDUM</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Haziran 2011                Genel seçimler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latin typeface="Arial" panose="020B0604020202020204" pitchFamily="34" charset="0"/>
                <a:ea typeface="Calibri" panose="020F0502020204030204" pitchFamily="34" charset="0"/>
                <a:cs typeface="Times New Roman" panose="02020603050405020304" pitchFamily="18" charset="0"/>
              </a:rPr>
              <a:t>Mayıs 2013                   </a:t>
            </a:r>
            <a:r>
              <a:rPr lang="tr-TR" dirty="0" err="1">
                <a:latin typeface="Arial" panose="020B0604020202020204" pitchFamily="34" charset="0"/>
                <a:ea typeface="Calibri" panose="020F0502020204030204" pitchFamily="34" charset="0"/>
                <a:cs typeface="Times New Roman" panose="02020603050405020304" pitchFamily="18" charset="0"/>
              </a:rPr>
              <a:t>Taper</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Tantrum</a:t>
            </a:r>
            <a:r>
              <a:rPr lang="tr-TR" dirty="0">
                <a:latin typeface="Arial" panose="020B0604020202020204" pitchFamily="34" charset="0"/>
                <a:ea typeface="Calibri" panose="020F0502020204030204" pitchFamily="34" charset="0"/>
                <a:cs typeface="Times New Roman" panose="02020603050405020304" pitchFamily="18" charset="0"/>
              </a:rPr>
              <a:t> Krizi + GEZİ</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Mart 2014                      Yerel seçimler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tr-TR" dirty="0">
                <a:solidFill>
                  <a:srgbClr val="FF0000"/>
                </a:solidFill>
                <a:latin typeface="Arial" panose="020B0604020202020204" pitchFamily="34" charset="0"/>
                <a:ea typeface="Calibri" panose="020F0502020204030204" pitchFamily="34" charset="0"/>
                <a:cs typeface="Times New Roman" panose="02020603050405020304" pitchFamily="18" charset="0"/>
              </a:rPr>
              <a:t>Haziran – Kasım 2015   Genel </a:t>
            </a:r>
            <a:r>
              <a:rPr lang="tr-TR"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seçimler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smtClean="0"/>
              <a:t>hakanozyildiz@gmail.com</a:t>
            </a:r>
            <a:endParaRPr lang="tr-TR"/>
          </a:p>
        </p:txBody>
      </p:sp>
      <p:sp>
        <p:nvSpPr>
          <p:cNvPr id="5" name="Slayt Numarası Yer Tutucusu 4"/>
          <p:cNvSpPr>
            <a:spLocks noGrp="1"/>
          </p:cNvSpPr>
          <p:nvPr>
            <p:ph type="sldNum" sz="quarter" idx="12"/>
          </p:nvPr>
        </p:nvSpPr>
        <p:spPr/>
        <p:txBody>
          <a:bodyPr/>
          <a:lstStyle/>
          <a:p>
            <a:fld id="{A123FEB1-88E8-F542-AC42-419101EC38D0}" type="slidenum">
              <a:rPr lang="tr-TR" smtClean="0"/>
              <a:t>28</a:t>
            </a:fld>
            <a:endParaRPr lang="tr-TR"/>
          </a:p>
        </p:txBody>
      </p:sp>
      <p:sp>
        <p:nvSpPr>
          <p:cNvPr id="6" name="Dikdörtgen 5"/>
          <p:cNvSpPr/>
          <p:nvPr/>
        </p:nvSpPr>
        <p:spPr>
          <a:xfrm>
            <a:off x="6035040" y="1638721"/>
            <a:ext cx="5596128" cy="4200124"/>
          </a:xfrm>
          <a:prstGeom prst="rect">
            <a:avLst/>
          </a:prstGeom>
        </p:spPr>
        <p:txBody>
          <a:bodyPr wrap="square">
            <a:spAutoFit/>
          </a:bodyPr>
          <a:lstStyle/>
          <a:p>
            <a:pPr lvl="0" algn="just">
              <a:lnSpc>
                <a:spcPct val="90000"/>
              </a:lnSpc>
              <a:spcBef>
                <a:spcPts val="1000"/>
              </a:spcBef>
            </a:pPr>
            <a:r>
              <a:rPr lang="tr-TR" sz="1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15. Temmuz </a:t>
            </a:r>
            <a:r>
              <a:rPr lang="tr-T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2016              </a:t>
            </a:r>
            <a:r>
              <a:rPr lang="tr-TR" sz="1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FETÖ </a:t>
            </a:r>
            <a:r>
              <a:rPr lang="tr-T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Darbe </a:t>
            </a:r>
            <a:r>
              <a:rPr lang="tr-TR" sz="16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gişimi</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16. Nisan </a:t>
            </a:r>
            <a:r>
              <a:rPr lang="tr-TR"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2017                  </a:t>
            </a: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REFERANDUM</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17. Haziran </a:t>
            </a:r>
            <a:r>
              <a:rPr lang="tr-TR"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2018               </a:t>
            </a: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Genel seçimler</a:t>
            </a:r>
            <a:endParaRPr lang="tr-TR"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18. </a:t>
            </a:r>
            <a:r>
              <a:rPr lang="tr-TR" sz="1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Ağustos </a:t>
            </a:r>
            <a:r>
              <a:rPr lang="tr-T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2018               </a:t>
            </a:r>
            <a:r>
              <a:rPr lang="tr-TR" sz="1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Rahip </a:t>
            </a:r>
            <a:r>
              <a:rPr lang="tr-TR" sz="16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Bronson</a:t>
            </a:r>
            <a:r>
              <a:rPr lang="tr-TR"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 Krizi</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19. Mart </a:t>
            </a:r>
            <a:r>
              <a:rPr lang="tr-TR"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2019                    </a:t>
            </a: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Yerel </a:t>
            </a:r>
            <a:r>
              <a:rPr lang="tr-TR"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seçimler</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20. Mart </a:t>
            </a:r>
            <a:r>
              <a:rPr lang="tr-T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2020                   </a:t>
            </a: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COVID19 </a:t>
            </a:r>
            <a:r>
              <a:rPr lang="tr-T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Salgını</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21. Şubat </a:t>
            </a:r>
            <a:r>
              <a:rPr lang="tr-T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2022                 </a:t>
            </a: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Rusya-Ukrayna Savaşı</a:t>
            </a:r>
            <a:endParaRPr lang="tr-TR"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22. </a:t>
            </a: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Şubat </a:t>
            </a:r>
            <a:r>
              <a:rPr lang="tr-T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2023                  </a:t>
            </a: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Kahramanmaraş </a:t>
            </a:r>
            <a:r>
              <a:rPr lang="tr-T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Depremi</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23. Mayıs </a:t>
            </a:r>
            <a:r>
              <a:rPr lang="tr-TR"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2023	</a:t>
            </a: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Cumhurbaşkanlığı ve </a:t>
            </a:r>
            <a:r>
              <a:rPr lang="tr-TR"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Genel Seçimler</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90000"/>
              </a:lnSpc>
              <a:spcBef>
                <a:spcPts val="1000"/>
              </a:spcBef>
            </a:pPr>
            <a:r>
              <a:rPr lang="tr-TR" sz="16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24. Mart 2024                   Mahalli </a:t>
            </a:r>
            <a:r>
              <a:rPr lang="tr-TR"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İdare Seçimleri</a:t>
            </a:r>
            <a:r>
              <a:rPr lang="tr-T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endParaRPr lang="tr-TR" sz="2800" dirty="0">
              <a:solidFill>
                <a:prstClr val="black"/>
              </a:solidFill>
            </a:endParaRPr>
          </a:p>
        </p:txBody>
      </p:sp>
    </p:spTree>
    <p:extLst>
      <p:ext uri="{BB962C8B-B14F-4D97-AF65-F5344CB8AC3E}">
        <p14:creationId xmlns:p14="http://schemas.microsoft.com/office/powerpoint/2010/main" val="387733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a:extLst>
              <a:ext uri="{FF2B5EF4-FFF2-40B4-BE49-F238E27FC236}">
                <a16:creationId xmlns:a16="http://schemas.microsoft.com/office/drawing/2014/main" id="{56F2037A-AF8C-B348-A7C3-9191A627075F}"/>
              </a:ext>
            </a:extLst>
          </p:cNvPr>
          <p:cNvSpPr>
            <a:spLocks noGrp="1"/>
          </p:cNvSpPr>
          <p:nvPr>
            <p:ph type="title"/>
          </p:nvPr>
        </p:nvSpPr>
        <p:spPr/>
        <p:txBody>
          <a:bodyPr/>
          <a:lstStyle/>
          <a:p>
            <a:r>
              <a:rPr lang="tr-TR" altLang="tr-TR">
                <a:ea typeface="ＭＳ Ｐゴシック" panose="020B0600070205080204" pitchFamily="34" charset="-128"/>
              </a:rPr>
              <a:t>Can ve mal güvenliği</a:t>
            </a:r>
          </a:p>
        </p:txBody>
      </p:sp>
      <p:sp>
        <p:nvSpPr>
          <p:cNvPr id="18434" name="Content Placeholder 4">
            <a:extLst>
              <a:ext uri="{FF2B5EF4-FFF2-40B4-BE49-F238E27FC236}">
                <a16:creationId xmlns:a16="http://schemas.microsoft.com/office/drawing/2014/main" id="{3D19ABC8-4390-8546-9C32-DF096D904645}"/>
              </a:ext>
            </a:extLst>
          </p:cNvPr>
          <p:cNvSpPr>
            <a:spLocks noGrp="1"/>
          </p:cNvSpPr>
          <p:nvPr>
            <p:ph sz="quarter" idx="1"/>
          </p:nvPr>
        </p:nvSpPr>
        <p:spPr/>
        <p:txBody>
          <a:bodyPr/>
          <a:lstStyle/>
          <a:p>
            <a:r>
              <a:rPr lang="tr-TR" altLang="tr-TR">
                <a:ea typeface="ＭＳ Ｐゴシック" panose="020B0600070205080204" pitchFamily="34" charset="-128"/>
              </a:rPr>
              <a:t>Bir arada yaşamanın yarattığı zorluklar,</a:t>
            </a:r>
          </a:p>
          <a:p>
            <a:r>
              <a:rPr lang="tr-TR" altLang="tr-TR">
                <a:ea typeface="ＭＳ Ｐゴシック" panose="020B0600070205080204" pitchFamily="34" charset="-128"/>
              </a:rPr>
              <a:t>Önce can güvenliği sağlanmalı (Savunma, emniyet)</a:t>
            </a:r>
          </a:p>
          <a:p>
            <a:r>
              <a:rPr lang="tr-TR" altLang="tr-TR">
                <a:ea typeface="ＭＳ Ｐゴシック" panose="020B0600070205080204" pitchFamily="34" charset="-128"/>
              </a:rPr>
              <a:t>Sonra, eğer kapitalist bir ekonomide yaşıyorsak, mal güvenliği (emniyet, Adalet)</a:t>
            </a:r>
          </a:p>
          <a:p>
            <a:r>
              <a:rPr lang="tr-TR" altLang="tr-TR">
                <a:ea typeface="ＭＳ Ｐゴシック" panose="020B0600070205080204" pitchFamily="34" charset="-128"/>
              </a:rPr>
              <a:t>Kısacası kurallar ve bu kuralları uygulayacak, gerektiğinde değiştirecek kurumlar olmalı.</a:t>
            </a:r>
          </a:p>
        </p:txBody>
      </p:sp>
      <p:sp>
        <p:nvSpPr>
          <p:cNvPr id="18435" name="Footer Placeholder 1">
            <a:extLst>
              <a:ext uri="{FF2B5EF4-FFF2-40B4-BE49-F238E27FC236}">
                <a16:creationId xmlns:a16="http://schemas.microsoft.com/office/drawing/2014/main" id="{DEAD6FFE-BA8C-F944-9D3D-493BE2040F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a:solidFill>
                  <a:schemeClr val="tx2"/>
                </a:solidFill>
                <a:latin typeface="Perpetua" panose="02020502060401020303" pitchFamily="18" charset="0"/>
              </a:rPr>
              <a:t>www.hakanozyildiz.com</a:t>
            </a:r>
          </a:p>
        </p:txBody>
      </p:sp>
      <p:sp>
        <p:nvSpPr>
          <p:cNvPr id="18436" name="Slide Number Placeholder 2">
            <a:extLst>
              <a:ext uri="{FF2B5EF4-FFF2-40B4-BE49-F238E27FC236}">
                <a16:creationId xmlns:a16="http://schemas.microsoft.com/office/drawing/2014/main" id="{7263DDFC-2522-2E43-9BCF-D79EFD1E0917}"/>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04ABE9-A141-9A43-9247-1B4B1FD12D74}" type="slidenum">
              <a:rPr lang="tr-TR" altLang="tr-TR" smtClean="0">
                <a:solidFill>
                  <a:srgbClr val="FFFFFF"/>
                </a:solidFill>
                <a:latin typeface="Franklin Gothic Book" panose="020B0503020102020204" pitchFamily="34" charset="0"/>
              </a:rPr>
              <a:pPr/>
              <a:t>3</a:t>
            </a:fld>
            <a:endParaRPr lang="tr-TR" altLang="tr-TR">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74970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a:extLst>
              <a:ext uri="{FF2B5EF4-FFF2-40B4-BE49-F238E27FC236}">
                <a16:creationId xmlns:a16="http://schemas.microsoft.com/office/drawing/2014/main" id="{F3708ACF-74F3-C64E-9D61-726DEFC3A229}"/>
              </a:ext>
            </a:extLst>
          </p:cNvPr>
          <p:cNvSpPr>
            <a:spLocks noGrp="1"/>
          </p:cNvSpPr>
          <p:nvPr>
            <p:ph type="title"/>
          </p:nvPr>
        </p:nvSpPr>
        <p:spPr/>
        <p:txBody>
          <a:bodyPr/>
          <a:lstStyle/>
          <a:p>
            <a:pPr eaLnBrk="1" hangingPunct="1"/>
            <a:r>
              <a:rPr lang="tr-TR" altLang="tr-TR">
                <a:ea typeface="ＭＳ Ｐゴシック" panose="020B0600070205080204" pitchFamily="34" charset="-128"/>
              </a:rPr>
              <a:t>Devlet varsa...</a:t>
            </a:r>
          </a:p>
        </p:txBody>
      </p:sp>
      <p:sp>
        <p:nvSpPr>
          <p:cNvPr id="20482" name="Footer Placeholder 3">
            <a:extLst>
              <a:ext uri="{FF2B5EF4-FFF2-40B4-BE49-F238E27FC236}">
                <a16:creationId xmlns:a16="http://schemas.microsoft.com/office/drawing/2014/main" id="{BB6081F4-598B-B44D-90FA-407CA6863C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
        <p:nvSpPr>
          <p:cNvPr id="20483" name="Slide Number Placeholder 4">
            <a:extLst>
              <a:ext uri="{FF2B5EF4-FFF2-40B4-BE49-F238E27FC236}">
                <a16:creationId xmlns:a16="http://schemas.microsoft.com/office/drawing/2014/main" id="{A89262AA-1BD9-5B46-A052-7B21298D0194}"/>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09AEEA0F-6A94-134C-94B2-458D31ABAB67}" type="slidenum">
              <a:rPr lang="tr-TR" altLang="tr-TR" sz="1400">
                <a:solidFill>
                  <a:srgbClr val="FFFFFF"/>
                </a:solidFill>
                <a:latin typeface="Franklin Gothic Book" panose="020B0503020102020204" pitchFamily="34" charset="0"/>
              </a:rPr>
              <a:pPr>
                <a:spcBef>
                  <a:spcPct val="0"/>
                </a:spcBef>
                <a:buClrTx/>
                <a:buSzTx/>
                <a:buFontTx/>
                <a:buNone/>
              </a:pPr>
              <a:t>4</a:t>
            </a:fld>
            <a:endParaRPr lang="tr-TR" altLang="tr-TR" sz="1400">
              <a:solidFill>
                <a:srgbClr val="FFFFFF"/>
              </a:solidFill>
              <a:latin typeface="Franklin Gothic Book" panose="020B0503020102020204" pitchFamily="34" charset="0"/>
            </a:endParaRPr>
          </a:p>
        </p:txBody>
      </p:sp>
      <p:sp>
        <p:nvSpPr>
          <p:cNvPr id="20484" name="Content Placeholder 6">
            <a:extLst>
              <a:ext uri="{FF2B5EF4-FFF2-40B4-BE49-F238E27FC236}">
                <a16:creationId xmlns:a16="http://schemas.microsoft.com/office/drawing/2014/main" id="{713F5E05-8A1C-F947-BEAF-36CB14313F96}"/>
              </a:ext>
            </a:extLst>
          </p:cNvPr>
          <p:cNvSpPr>
            <a:spLocks noGrp="1"/>
          </p:cNvSpPr>
          <p:nvPr>
            <p:ph sz="quarter" idx="1"/>
          </p:nvPr>
        </p:nvSpPr>
        <p:spPr/>
        <p:txBody>
          <a:bodyPr/>
          <a:lstStyle/>
          <a:p>
            <a:pPr eaLnBrk="1" hangingPunct="1"/>
            <a:r>
              <a:rPr lang="tr-TR" altLang="tr-TR">
                <a:latin typeface="Times New Roman" panose="02020603050405020304" pitchFamily="18" charset="0"/>
                <a:ea typeface="ＭＳ Ｐゴシック" panose="020B0600070205080204" pitchFamily="34" charset="-128"/>
              </a:rPr>
              <a:t>En azından kamu kesiminin örgütlenmesi, yaşaması için bir kaynağa ihtiyacı olacak. (Dükkanı açık tutmak için)</a:t>
            </a:r>
          </a:p>
          <a:p>
            <a:pPr eaLnBrk="1" hangingPunct="1"/>
            <a:r>
              <a:rPr lang="tr-TR" altLang="tr-TR">
                <a:latin typeface="Times New Roman" panose="02020603050405020304" pitchFamily="18" charset="0"/>
                <a:ea typeface="ＭＳ Ｐゴシック" panose="020B0600070205080204" pitchFamily="34" charset="-128"/>
              </a:rPr>
              <a:t>Yanı sıra ekonomik faaliyetlere müdahale etmek istiyorsa, bazı araçlara ve kaynaklara gerek duyacak. </a:t>
            </a:r>
          </a:p>
          <a:p>
            <a:pPr eaLnBrk="1" hangingPunct="1"/>
            <a:r>
              <a:rPr lang="tr-TR" altLang="tr-TR">
                <a:latin typeface="Times New Roman" panose="02020603050405020304" pitchFamily="18" charset="0"/>
                <a:ea typeface="ＭＳ Ｐゴシック" panose="020B0600070205080204" pitchFamily="34" charset="-128"/>
              </a:rPr>
              <a:t>Vergi toplayacak, savunma, emniyet, sağlık harcaması yapacak vb.</a:t>
            </a:r>
          </a:p>
          <a:p>
            <a:pPr eaLnBrk="1" hangingPunct="1"/>
            <a:r>
              <a:rPr lang="tr-TR" altLang="tr-TR">
                <a:latin typeface="Times New Roman" panose="02020603050405020304" pitchFamily="18" charset="0"/>
                <a:ea typeface="ＭＳ Ｐゴシック" panose="020B0600070205080204" pitchFamily="34" charset="-128"/>
              </a:rPr>
              <a:t>Ancak devlet ekonomiye ne kadar müdahale etmeli?</a:t>
            </a:r>
          </a:p>
        </p:txBody>
      </p:sp>
    </p:spTree>
    <p:extLst>
      <p:ext uri="{BB962C8B-B14F-4D97-AF65-F5344CB8AC3E}">
        <p14:creationId xmlns:p14="http://schemas.microsoft.com/office/powerpoint/2010/main" val="206744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57CD9684-E94B-4C4A-86D5-1B4C67287C70}"/>
              </a:ext>
            </a:extLst>
          </p:cNvPr>
          <p:cNvSpPr>
            <a:spLocks noGrp="1"/>
          </p:cNvSpPr>
          <p:nvPr>
            <p:ph type="title"/>
          </p:nvPr>
        </p:nvSpPr>
        <p:spPr/>
        <p:txBody>
          <a:bodyPr/>
          <a:lstStyle/>
          <a:p>
            <a:pPr eaLnBrk="1" hangingPunct="1"/>
            <a:r>
              <a:rPr lang="tr-TR" altLang="tr-TR">
                <a:ea typeface="ＭＳ Ｐゴシック" panose="020B0600070205080204" pitchFamily="34" charset="-128"/>
              </a:rPr>
              <a:t>Devletin Ekonomideki Rolü</a:t>
            </a:r>
            <a:endParaRPr lang="en-US" altLang="tr-TR">
              <a:ea typeface="ＭＳ Ｐゴシック" panose="020B0600070205080204" pitchFamily="34" charset="-128"/>
            </a:endParaRPr>
          </a:p>
        </p:txBody>
      </p:sp>
      <p:sp>
        <p:nvSpPr>
          <p:cNvPr id="21506" name="Footer Placeholder 4">
            <a:extLst>
              <a:ext uri="{FF2B5EF4-FFF2-40B4-BE49-F238E27FC236}">
                <a16:creationId xmlns:a16="http://schemas.microsoft.com/office/drawing/2014/main" id="{F826CEA8-8549-734A-B2C3-32ABE24E1A8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
        <p:nvSpPr>
          <p:cNvPr id="21507" name="Slide Number Placeholder 3">
            <a:extLst>
              <a:ext uri="{FF2B5EF4-FFF2-40B4-BE49-F238E27FC236}">
                <a16:creationId xmlns:a16="http://schemas.microsoft.com/office/drawing/2014/main" id="{8331C116-D39B-9A49-B44B-1EA84B807CA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5049D376-170E-8542-8B8A-D7B7F747C760}" type="slidenum">
              <a:rPr lang="tr-TR" altLang="tr-TR" sz="1400">
                <a:solidFill>
                  <a:srgbClr val="FFFFFF"/>
                </a:solidFill>
                <a:latin typeface="Franklin Gothic Book" panose="020B0503020102020204" pitchFamily="34" charset="0"/>
              </a:rPr>
              <a:pPr>
                <a:spcBef>
                  <a:spcPct val="0"/>
                </a:spcBef>
                <a:buClrTx/>
                <a:buSzTx/>
                <a:buFontTx/>
                <a:buNone/>
              </a:pPr>
              <a:t>5</a:t>
            </a:fld>
            <a:endParaRPr lang="tr-TR" altLang="tr-TR" sz="1400">
              <a:solidFill>
                <a:srgbClr val="FFFFFF"/>
              </a:solidFill>
              <a:latin typeface="Franklin Gothic Book" panose="020B0503020102020204" pitchFamily="34" charset="0"/>
            </a:endParaRPr>
          </a:p>
        </p:txBody>
      </p:sp>
      <p:sp>
        <p:nvSpPr>
          <p:cNvPr id="21508" name="Rectangle 3">
            <a:extLst>
              <a:ext uri="{FF2B5EF4-FFF2-40B4-BE49-F238E27FC236}">
                <a16:creationId xmlns:a16="http://schemas.microsoft.com/office/drawing/2014/main" id="{12F9BA9C-D45E-EF4A-A60E-9876F061511A}"/>
              </a:ext>
            </a:extLst>
          </p:cNvPr>
          <p:cNvSpPr>
            <a:spLocks noGrp="1"/>
          </p:cNvSpPr>
          <p:nvPr>
            <p:ph sz="quarter" idx="1"/>
          </p:nvPr>
        </p:nvSpPr>
        <p:spPr/>
        <p:txBody>
          <a:bodyPr/>
          <a:lstStyle/>
          <a:p>
            <a:pPr eaLnBrk="1" hangingPunct="1"/>
            <a:r>
              <a:rPr lang="tr-TR" altLang="tr-TR">
                <a:latin typeface="Times New Roman" panose="02020603050405020304" pitchFamily="18" charset="0"/>
                <a:ea typeface="ＭＳ Ｐゴシック" panose="020B0600070205080204" pitchFamily="34" charset="-128"/>
              </a:rPr>
              <a:t>EKONOMİYE MÜDAHALE= İktisat ve maliye politikası kararları alınması , ekonomik ajanların faaliyetlerini etkilemesi</a:t>
            </a:r>
          </a:p>
          <a:p>
            <a:pPr eaLnBrk="1" hangingPunct="1"/>
            <a:r>
              <a:rPr lang="tr-TR" altLang="tr-TR">
                <a:latin typeface="Times New Roman" panose="02020603050405020304" pitchFamily="18" charset="0"/>
                <a:ea typeface="ＭＳ Ｐゴシック" panose="020B0600070205080204" pitchFamily="34" charset="-128"/>
              </a:rPr>
              <a:t>Devlet neden bazı ekonomik faaliyetlerde bulunur ?</a:t>
            </a:r>
          </a:p>
          <a:p>
            <a:pPr eaLnBrk="1" hangingPunct="1"/>
            <a:r>
              <a:rPr lang="tr-TR" altLang="tr-TR">
                <a:latin typeface="Times New Roman" panose="02020603050405020304" pitchFamily="18" charset="0"/>
                <a:ea typeface="ＭＳ Ｐゴシック" panose="020B0600070205080204" pitchFamily="34" charset="-128"/>
              </a:rPr>
              <a:t>Faaliyetleri zaman içinde niye değişir ?</a:t>
            </a:r>
          </a:p>
          <a:p>
            <a:pPr eaLnBrk="1" hangingPunct="1"/>
            <a:r>
              <a:rPr lang="tr-TR" altLang="tr-TR">
                <a:latin typeface="Times New Roman" panose="02020603050405020304" pitchFamily="18" charset="0"/>
                <a:ea typeface="ＭＳ Ｐゴシック" panose="020B0600070205080204" pitchFamily="34" charset="-128"/>
              </a:rPr>
              <a:t>Devlet ekonomideki rolünü daha iyi yapabilir mi?</a:t>
            </a:r>
          </a:p>
          <a:p>
            <a:pPr eaLnBrk="1" hangingPunct="1"/>
            <a:endParaRPr lang="tr-TR" altLang="tr-TR">
              <a:latin typeface="Times New Roman" panose="02020603050405020304" pitchFamily="18" charset="0"/>
              <a:ea typeface="ＭＳ Ｐゴシック" panose="020B0600070205080204" pitchFamily="34" charset="-128"/>
            </a:endParaRPr>
          </a:p>
          <a:p>
            <a:pPr eaLnBrk="1" hangingPunct="1"/>
            <a:endParaRPr lang="en-US" altLang="tr-TR">
              <a:ea typeface="ＭＳ Ｐゴシック" panose="020B0600070205080204" pitchFamily="34" charset="-128"/>
            </a:endParaRPr>
          </a:p>
        </p:txBody>
      </p:sp>
    </p:spTree>
    <p:extLst>
      <p:ext uri="{BB962C8B-B14F-4D97-AF65-F5344CB8AC3E}">
        <p14:creationId xmlns:p14="http://schemas.microsoft.com/office/powerpoint/2010/main" val="316005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15C5573C-CC70-1745-85AD-D46021713E00}"/>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2D009B4B-2B5D-9648-8C83-6BDAFCFA510A}"/>
              </a:ext>
            </a:extLst>
          </p:cNvPr>
          <p:cNvSpPr>
            <a:spLocks noGrp="1"/>
          </p:cNvSpPr>
          <p:nvPr>
            <p:ph type="sldNum" sz="quarter" idx="12"/>
          </p:nvPr>
        </p:nvSpPr>
        <p:spPr/>
        <p:txBody>
          <a:bodyPr/>
          <a:lstStyle/>
          <a:p>
            <a:fld id="{A123FEB1-88E8-F542-AC42-419101EC38D0}" type="slidenum">
              <a:rPr lang="tr-TR" smtClean="0"/>
              <a:t>6</a:t>
            </a:fld>
            <a:endParaRPr lang="tr-TR"/>
          </a:p>
        </p:txBody>
      </p:sp>
      <p:sp>
        <p:nvSpPr>
          <p:cNvPr id="5" name="Dikdörtgen 4">
            <a:extLst>
              <a:ext uri="{FF2B5EF4-FFF2-40B4-BE49-F238E27FC236}">
                <a16:creationId xmlns:a16="http://schemas.microsoft.com/office/drawing/2014/main" id="{04668FCF-9972-8C47-BF5B-1428B5C6F11E}"/>
              </a:ext>
            </a:extLst>
          </p:cNvPr>
          <p:cNvSpPr/>
          <p:nvPr/>
        </p:nvSpPr>
        <p:spPr>
          <a:xfrm>
            <a:off x="801710" y="478569"/>
            <a:ext cx="10515600" cy="1015663"/>
          </a:xfrm>
          <a:prstGeom prst="rect">
            <a:avLst/>
          </a:prstGeom>
        </p:spPr>
        <p:txBody>
          <a:bodyPr wrap="square">
            <a:spAutoFit/>
          </a:bodyPr>
          <a:lstStyle/>
          <a:p>
            <a:r>
              <a:rPr lang="tr-TR" sz="2000" dirty="0">
                <a:effectLst/>
                <a:latin typeface="Times" pitchFamily="2" charset="0"/>
              </a:rPr>
              <a:t>Dolayısıyla, devlete ilk ihtiyaç duyulan alan da tarım için yapılan büyük sulama projelerini hayata geçirebilecek ölçüde işgücü ve uzmanlığı bir araya getirme gereğidir. Büyük projeleri yöneten merkezi siyasal gücün altyapısını oluşturma ihtiyacıdır (M. Ustaoğlu, 2019). </a:t>
            </a:r>
          </a:p>
        </p:txBody>
      </p:sp>
      <p:sp>
        <p:nvSpPr>
          <p:cNvPr id="6" name="Dikdörtgen 5">
            <a:extLst>
              <a:ext uri="{FF2B5EF4-FFF2-40B4-BE49-F238E27FC236}">
                <a16:creationId xmlns:a16="http://schemas.microsoft.com/office/drawing/2014/main" id="{93B49047-806E-8F44-802C-7D70767F74D0}"/>
              </a:ext>
            </a:extLst>
          </p:cNvPr>
          <p:cNvSpPr/>
          <p:nvPr/>
        </p:nvSpPr>
        <p:spPr>
          <a:xfrm>
            <a:off x="838200" y="2032465"/>
            <a:ext cx="10515600" cy="1323439"/>
          </a:xfrm>
          <a:prstGeom prst="rect">
            <a:avLst/>
          </a:prstGeom>
        </p:spPr>
        <p:txBody>
          <a:bodyPr wrap="square">
            <a:spAutoFit/>
          </a:bodyPr>
          <a:lstStyle/>
          <a:p>
            <a:r>
              <a:rPr lang="tr-TR" sz="2000" dirty="0">
                <a:effectLst/>
                <a:latin typeface="Times" pitchFamily="2" charset="0"/>
              </a:rPr>
              <a:t>Hangi dönemde olursa olsun devlet, emniyet ve adalet kurumları aracılığıyla, egemenlik sınırları içerinde yaşayanların, canını ve malını korumaya söz verdi, asıl işim bu dedi. Kısacası toplumlar, egemenlik sınırları içericinde kurallar koyarak ve kurumlar kurarak can ve mal güvenliğini sağlayarak işe başladılar. Bunun sonucu devlet ortaya çıktı desek yanlış olmaz. </a:t>
            </a:r>
          </a:p>
        </p:txBody>
      </p:sp>
      <p:sp>
        <p:nvSpPr>
          <p:cNvPr id="7" name="Dikdörtgen 6">
            <a:extLst>
              <a:ext uri="{FF2B5EF4-FFF2-40B4-BE49-F238E27FC236}">
                <a16:creationId xmlns:a16="http://schemas.microsoft.com/office/drawing/2014/main" id="{D57A6D4B-9BEC-B046-872E-6CF8A7A0F32B}"/>
              </a:ext>
            </a:extLst>
          </p:cNvPr>
          <p:cNvSpPr/>
          <p:nvPr/>
        </p:nvSpPr>
        <p:spPr>
          <a:xfrm>
            <a:off x="838200" y="3878599"/>
            <a:ext cx="10212946" cy="1631216"/>
          </a:xfrm>
          <a:prstGeom prst="rect">
            <a:avLst/>
          </a:prstGeom>
        </p:spPr>
        <p:txBody>
          <a:bodyPr wrap="square">
            <a:spAutoFit/>
          </a:bodyPr>
          <a:lstStyle/>
          <a:p>
            <a:r>
              <a:rPr lang="tr-TR" sz="2000" dirty="0">
                <a:effectLst/>
                <a:latin typeface="Times" pitchFamily="2" charset="0"/>
              </a:rPr>
              <a:t>Ekonomiye müdahale, genel olarak para ve maliye politikaları aracılığıyla olur. Kararlar işçi, memur, esnaf, sanayici, tüccar, çiftçi vb. ekonomik ajanların faaliyetlerini etkilemeyi amaçlar. Onların yatırım ve fiyatlama kararlarını yönlendirmek ister. İstihdam yaratan yeni yatırmalardan vergi almayarak işsizliği azaltmaya çabalar. Veya örneğin vergi ve sosyal yardım politikalarında farklı uygulamalar ile gelirin dağılımı daha adil hale getirir. </a:t>
            </a:r>
          </a:p>
        </p:txBody>
      </p:sp>
    </p:spTree>
    <p:extLst>
      <p:ext uri="{BB962C8B-B14F-4D97-AF65-F5344CB8AC3E}">
        <p14:creationId xmlns:p14="http://schemas.microsoft.com/office/powerpoint/2010/main" val="109912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036CADD-5075-974E-B273-69E6748E5AFF}"/>
              </a:ext>
            </a:extLst>
          </p:cNvPr>
          <p:cNvSpPr>
            <a:spLocks noGrp="1"/>
          </p:cNvSpPr>
          <p:nvPr>
            <p:ph type="title"/>
          </p:nvPr>
        </p:nvSpPr>
        <p:spPr/>
        <p:txBody>
          <a:bodyPr/>
          <a:lstStyle/>
          <a:p>
            <a:pPr eaLnBrk="1" hangingPunct="1"/>
            <a:r>
              <a:rPr lang="tr-TR" altLang="tr-TR">
                <a:ea typeface="ＭＳ Ｐゴシック" panose="020B0600070205080204" pitchFamily="34" charset="-128"/>
              </a:rPr>
              <a:t>BOKS MAÇI</a:t>
            </a:r>
            <a:endParaRPr lang="en-US" altLang="tr-TR">
              <a:ea typeface="ＭＳ Ｐゴシック" panose="020B0600070205080204" pitchFamily="34" charset="-128"/>
            </a:endParaRPr>
          </a:p>
        </p:txBody>
      </p:sp>
      <p:sp>
        <p:nvSpPr>
          <p:cNvPr id="22530" name="Rectangle 3">
            <a:extLst>
              <a:ext uri="{FF2B5EF4-FFF2-40B4-BE49-F238E27FC236}">
                <a16:creationId xmlns:a16="http://schemas.microsoft.com/office/drawing/2014/main" id="{3A9A77B6-36AC-804C-B57A-E8BB88221D29}"/>
              </a:ext>
            </a:extLst>
          </p:cNvPr>
          <p:cNvSpPr>
            <a:spLocks noGrp="1"/>
          </p:cNvSpPr>
          <p:nvPr>
            <p:ph sz="quarter" idx="1"/>
          </p:nvPr>
        </p:nvSpPr>
        <p:spPr/>
        <p:txBody>
          <a:bodyPr/>
          <a:lstStyle/>
          <a:p>
            <a:pPr marL="609600" indent="-609600"/>
            <a:r>
              <a:rPr lang="tr-TR" altLang="tr-TR">
                <a:latin typeface="Times New Roman" panose="02020603050405020304" pitchFamily="18" charset="0"/>
                <a:ea typeface="ＭＳ Ｐゴシック" panose="020B0600070205080204" pitchFamily="34" charset="-128"/>
              </a:rPr>
              <a:t>ROUND 1 (18 yy)</a:t>
            </a:r>
          </a:p>
          <a:p>
            <a:pPr marL="609600" indent="-609600">
              <a:buFontTx/>
              <a:buAutoNum type="arabicPeriod"/>
            </a:pPr>
            <a:r>
              <a:rPr lang="tr-TR" altLang="tr-TR">
                <a:latin typeface="Times New Roman" panose="02020603050405020304" pitchFamily="18" charset="0"/>
                <a:ea typeface="ＭＳ Ｐゴシック" panose="020B0600070205080204" pitchFamily="34" charset="-128"/>
              </a:rPr>
              <a:t>Modern kapitalist iktisadın babası (!) A. Smith</a:t>
            </a:r>
          </a:p>
          <a:p>
            <a:pPr marL="609600" indent="-609600">
              <a:buNone/>
            </a:pPr>
            <a:r>
              <a:rPr lang="tr-TR" altLang="tr-TR">
                <a:latin typeface="Times New Roman" panose="02020603050405020304" pitchFamily="18" charset="0"/>
                <a:ea typeface="ＭＳ Ｐゴシック" panose="020B0600070205080204" pitchFamily="34" charset="-128"/>
              </a:rPr>
              <a:t>    Piyasaya müdahale etmeyin. Bırakın «görünmez el» her şeyi halleder. (aslında tanrının eli)</a:t>
            </a:r>
          </a:p>
          <a:p>
            <a:pPr marL="609600" indent="-609600">
              <a:buNone/>
            </a:pPr>
            <a:r>
              <a:rPr lang="tr-TR" altLang="tr-TR">
                <a:latin typeface="Times New Roman" panose="02020603050405020304" pitchFamily="18" charset="0"/>
                <a:ea typeface="ＭＳ Ｐゴシック" panose="020B0600070205080204" pitchFamily="34" charset="-128"/>
              </a:rPr>
              <a:t>	</a:t>
            </a:r>
          </a:p>
          <a:p>
            <a:pPr marL="609600" indent="-609600">
              <a:buNone/>
            </a:pPr>
            <a:r>
              <a:rPr lang="tr-TR" altLang="tr-TR">
                <a:latin typeface="Times New Roman" panose="02020603050405020304" pitchFamily="18" charset="0"/>
                <a:ea typeface="ＭＳ Ｐゴシック" panose="020B0600070205080204" pitchFamily="34" charset="-128"/>
              </a:rPr>
              <a:t>	Round Piyasanın !!!</a:t>
            </a:r>
          </a:p>
          <a:p>
            <a:pPr marL="609600" indent="-609600"/>
            <a:endParaRPr lang="tr-TR" altLang="tr-TR">
              <a:ea typeface="ＭＳ Ｐゴシック" panose="020B0600070205080204" pitchFamily="34" charset="-128"/>
            </a:endParaRPr>
          </a:p>
          <a:p>
            <a:pPr marL="609600" indent="-609600"/>
            <a:endParaRPr lang="en-US" altLang="tr-TR">
              <a:ea typeface="ＭＳ Ｐゴシック" panose="020B0600070205080204" pitchFamily="34" charset="-128"/>
            </a:endParaRPr>
          </a:p>
        </p:txBody>
      </p:sp>
      <p:sp>
        <p:nvSpPr>
          <p:cNvPr id="22531" name="3 Slayt Numarası Yer Tutucusu">
            <a:extLst>
              <a:ext uri="{FF2B5EF4-FFF2-40B4-BE49-F238E27FC236}">
                <a16:creationId xmlns:a16="http://schemas.microsoft.com/office/drawing/2014/main" id="{62D46F46-4E46-3A42-97E6-CD3028DA24BA}"/>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826DA052-2F1D-6941-9116-8B90C7AD5383}" type="slidenum">
              <a:rPr lang="tr-TR" altLang="tr-TR" sz="1400">
                <a:solidFill>
                  <a:srgbClr val="FFFFFF"/>
                </a:solidFill>
                <a:latin typeface="Franklin Gothic Book" panose="020B0503020102020204" pitchFamily="34" charset="0"/>
              </a:rPr>
              <a:pPr>
                <a:spcBef>
                  <a:spcPct val="0"/>
                </a:spcBef>
                <a:buClrTx/>
                <a:buSzTx/>
                <a:buFontTx/>
                <a:buNone/>
              </a:pPr>
              <a:t>7</a:t>
            </a:fld>
            <a:endParaRPr lang="tr-TR" altLang="tr-TR" sz="1400">
              <a:solidFill>
                <a:srgbClr val="FFFFFF"/>
              </a:solidFill>
              <a:latin typeface="Franklin Gothic Book" panose="020B0503020102020204" pitchFamily="34" charset="0"/>
            </a:endParaRPr>
          </a:p>
        </p:txBody>
      </p:sp>
      <p:sp>
        <p:nvSpPr>
          <p:cNvPr id="22532" name="4 Altbilgi Yer Tutucusu">
            <a:extLst>
              <a:ext uri="{FF2B5EF4-FFF2-40B4-BE49-F238E27FC236}">
                <a16:creationId xmlns:a16="http://schemas.microsoft.com/office/drawing/2014/main" id="{901BC589-EA6B-9543-BCE8-C0C643EF99F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Tree>
    <p:extLst>
      <p:ext uri="{BB962C8B-B14F-4D97-AF65-F5344CB8AC3E}">
        <p14:creationId xmlns:p14="http://schemas.microsoft.com/office/powerpoint/2010/main" val="124879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82AC06D-0061-6042-94D4-A216356FC947}"/>
              </a:ext>
            </a:extLst>
          </p:cNvPr>
          <p:cNvSpPr>
            <a:spLocks noGrp="1"/>
          </p:cNvSpPr>
          <p:nvPr>
            <p:ph type="title"/>
          </p:nvPr>
        </p:nvSpPr>
        <p:spPr/>
        <p:txBody>
          <a:bodyPr/>
          <a:lstStyle/>
          <a:p>
            <a:pPr eaLnBrk="1" hangingPunct="1"/>
            <a:r>
              <a:rPr lang="tr-TR" altLang="tr-TR">
                <a:ea typeface="ＭＳ Ｐゴシック" panose="020B0600070205080204" pitchFamily="34" charset="-128"/>
              </a:rPr>
              <a:t>BOKS MAÇI</a:t>
            </a:r>
            <a:endParaRPr lang="en-US" altLang="tr-TR">
              <a:ea typeface="ＭＳ Ｐゴシック" panose="020B0600070205080204" pitchFamily="34" charset="-128"/>
            </a:endParaRPr>
          </a:p>
        </p:txBody>
      </p:sp>
      <p:sp>
        <p:nvSpPr>
          <p:cNvPr id="14339" name="Rectangle 3">
            <a:extLst>
              <a:ext uri="{FF2B5EF4-FFF2-40B4-BE49-F238E27FC236}">
                <a16:creationId xmlns:a16="http://schemas.microsoft.com/office/drawing/2014/main" id="{AB1DDF04-CBD0-9545-9B19-18A68D5913BC}"/>
              </a:ext>
            </a:extLst>
          </p:cNvPr>
          <p:cNvSpPr>
            <a:spLocks noGrp="1" noChangeArrowheads="1"/>
          </p:cNvSpPr>
          <p:nvPr>
            <p:ph sz="quarter" idx="1"/>
          </p:nvPr>
        </p:nvSpPr>
        <p:spPr>
          <a:xfrm>
            <a:off x="2438400" y="1447800"/>
            <a:ext cx="7772400" cy="4789488"/>
          </a:xfrm>
        </p:spPr>
        <p:txBody>
          <a:bodyPr>
            <a:normAutofit lnSpcReduction="10000"/>
          </a:bodyPr>
          <a:lstStyle/>
          <a:p>
            <a:pPr marL="609600" indent="-609600">
              <a:buFont typeface="Wingdings 2" panose="05020102010507070707" pitchFamily="18" charset="2"/>
              <a:buChar char=""/>
              <a:defRPr/>
            </a:pPr>
            <a:r>
              <a:rPr lang="tr-TR" altLang="tr-TR" sz="2400" dirty="0">
                <a:latin typeface="Times New Roman" pitchFamily="18" charset="0"/>
                <a:ea typeface="ＭＳ Ｐゴシック" pitchFamily="34" charset="-128"/>
              </a:rPr>
              <a:t>ROUND 2</a:t>
            </a:r>
          </a:p>
          <a:p>
            <a:pPr marL="609600" indent="-609600">
              <a:buFontTx/>
              <a:buAutoNum type="arabicPeriod"/>
              <a:defRPr/>
            </a:pPr>
            <a:r>
              <a:rPr lang="tr-TR" altLang="tr-TR" sz="2400" dirty="0">
                <a:latin typeface="Times New Roman" pitchFamily="18" charset="0"/>
                <a:ea typeface="ＭＳ Ｐゴシック" pitchFamily="34" charset="-128"/>
              </a:rPr>
              <a:t>18.yy da bile gelir dağılımı bozukluğu - işçi sınıfının durumu </a:t>
            </a:r>
          </a:p>
          <a:p>
            <a:pPr marL="609600" indent="-609600">
              <a:buFontTx/>
              <a:buAutoNum type="arabicPeriod"/>
              <a:defRPr/>
            </a:pPr>
            <a:r>
              <a:rPr lang="tr-TR" altLang="tr-TR" sz="2400" dirty="0" err="1">
                <a:latin typeface="Times New Roman" pitchFamily="18" charset="0"/>
                <a:ea typeface="ＭＳ Ｐゴシック" pitchFamily="34" charset="-128"/>
              </a:rPr>
              <a:t>R.Owen</a:t>
            </a:r>
            <a:r>
              <a:rPr lang="tr-TR" altLang="tr-TR" sz="2400" dirty="0">
                <a:latin typeface="Times New Roman" pitchFamily="18" charset="0"/>
                <a:ea typeface="ＭＳ Ｐゴシック" pitchFamily="34" charset="-128"/>
              </a:rPr>
              <a:t>, </a:t>
            </a:r>
            <a:r>
              <a:rPr lang="tr-TR" altLang="tr-TR" sz="2400" dirty="0" err="1">
                <a:latin typeface="Times New Roman" pitchFamily="18" charset="0"/>
                <a:ea typeface="ＭＳ Ｐゴシック" pitchFamily="34" charset="-128"/>
              </a:rPr>
              <a:t>Sismondi</a:t>
            </a:r>
            <a:r>
              <a:rPr lang="tr-TR" altLang="tr-TR" sz="2400" dirty="0">
                <a:latin typeface="Times New Roman" pitchFamily="18" charset="0"/>
                <a:ea typeface="ＭＳ Ｐゴシック" pitchFamily="34" charset="-128"/>
              </a:rPr>
              <a:t>, </a:t>
            </a:r>
            <a:r>
              <a:rPr lang="tr-TR" altLang="tr-TR" sz="2400" dirty="0" err="1">
                <a:latin typeface="Times New Roman" pitchFamily="18" charset="0"/>
                <a:ea typeface="ＭＳ Ｐゴシック" pitchFamily="34" charset="-128"/>
              </a:rPr>
              <a:t>K.Marx</a:t>
            </a:r>
            <a:r>
              <a:rPr lang="tr-TR" altLang="tr-TR" sz="2400" dirty="0">
                <a:latin typeface="Times New Roman" pitchFamily="18" charset="0"/>
                <a:ea typeface="ＭＳ Ｐゴシック" pitchFamily="34" charset="-128"/>
              </a:rPr>
              <a:t> hatta Charles Dickens </a:t>
            </a:r>
          </a:p>
          <a:p>
            <a:pPr marL="0" indent="0">
              <a:buNone/>
              <a:defRPr/>
            </a:pPr>
            <a:r>
              <a:rPr lang="tr-TR" altLang="tr-TR" sz="2400" dirty="0">
                <a:latin typeface="Times New Roman" pitchFamily="18" charset="0"/>
                <a:ea typeface="ＭＳ Ｐゴシック" pitchFamily="34" charset="-128"/>
              </a:rPr>
              <a:t>    Örneğin Almanya’da Bismarck döneminde Sosyal politikaların ilk adımları atılmaya başlanıyor.</a:t>
            </a:r>
          </a:p>
          <a:p>
            <a:pPr marL="609600" indent="-609600">
              <a:buNone/>
              <a:defRPr/>
            </a:pPr>
            <a:r>
              <a:rPr lang="tr-TR" altLang="tr-TR" sz="2400" dirty="0">
                <a:latin typeface="Times New Roman" pitchFamily="18" charset="0"/>
                <a:ea typeface="ＭＳ Ｐゴシック" pitchFamily="34" charset="-128"/>
              </a:rPr>
              <a:t>------- PİYASA BAŞARISIZLIĞI= Piyasanın kendinden beklenenleri yerine getirememesi----------</a:t>
            </a:r>
          </a:p>
          <a:p>
            <a:pPr marL="0" indent="0">
              <a:buNone/>
              <a:defRPr/>
            </a:pPr>
            <a:r>
              <a:rPr lang="tr-TR" altLang="tr-TR" sz="2400" dirty="0">
                <a:latin typeface="Times New Roman" pitchFamily="18" charset="0"/>
                <a:ea typeface="ＭＳ Ｐゴシック" pitchFamily="34" charset="-128"/>
              </a:rPr>
              <a:t> I. Ve II. Dünya Savaşlarından sonra dengeler değişti. </a:t>
            </a:r>
          </a:p>
          <a:p>
            <a:pPr marL="0" indent="0">
              <a:buNone/>
              <a:defRPr/>
            </a:pPr>
            <a:r>
              <a:rPr lang="tr-TR" altLang="tr-TR" sz="2400" dirty="0">
                <a:latin typeface="Times New Roman" pitchFamily="18" charset="0"/>
                <a:ea typeface="ＭＳ Ｐゴシック" pitchFamily="34" charset="-128"/>
              </a:rPr>
              <a:t>İki kutuplu dünya SSCB’nin etkisi</a:t>
            </a:r>
          </a:p>
          <a:p>
            <a:pPr marL="0" indent="0">
              <a:buNone/>
              <a:defRPr/>
            </a:pPr>
            <a:endParaRPr lang="tr-TR" altLang="tr-TR" sz="2400" dirty="0">
              <a:latin typeface="Times New Roman" pitchFamily="18" charset="0"/>
              <a:ea typeface="ＭＳ Ｐゴシック" pitchFamily="34" charset="-128"/>
            </a:endParaRPr>
          </a:p>
          <a:p>
            <a:pPr marL="609600" indent="-609600">
              <a:buNone/>
              <a:defRPr/>
            </a:pPr>
            <a:r>
              <a:rPr lang="tr-TR" altLang="tr-TR" sz="2400" dirty="0" err="1">
                <a:latin typeface="Times New Roman" pitchFamily="18" charset="0"/>
                <a:ea typeface="ＭＳ Ｐゴシック" pitchFamily="34" charset="-128"/>
              </a:rPr>
              <a:t>Round</a:t>
            </a:r>
            <a:r>
              <a:rPr lang="tr-TR" altLang="tr-TR" sz="2400" dirty="0">
                <a:latin typeface="Times New Roman" pitchFamily="18" charset="0"/>
                <a:ea typeface="ＭＳ Ｐゴシック" pitchFamily="34" charset="-128"/>
              </a:rPr>
              <a:t> 2 –Devletin !!!</a:t>
            </a:r>
          </a:p>
          <a:p>
            <a:pPr marL="609600" indent="-609600">
              <a:buFontTx/>
              <a:buAutoNum type="arabicPeriod"/>
              <a:defRPr/>
            </a:pPr>
            <a:endParaRPr lang="en-US" altLang="tr-TR" sz="2400" dirty="0">
              <a:ea typeface="ＭＳ Ｐゴシック" pitchFamily="34" charset="-128"/>
            </a:endParaRPr>
          </a:p>
        </p:txBody>
      </p:sp>
      <p:sp>
        <p:nvSpPr>
          <p:cNvPr id="23555" name="3 Slayt Numarası Yer Tutucusu">
            <a:extLst>
              <a:ext uri="{FF2B5EF4-FFF2-40B4-BE49-F238E27FC236}">
                <a16:creationId xmlns:a16="http://schemas.microsoft.com/office/drawing/2014/main" id="{7267A47D-1DB3-5D49-B8F9-E451F8AAA36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11509A34-5AE8-9F4D-B3F9-311780EA08C4}" type="slidenum">
              <a:rPr lang="tr-TR" altLang="tr-TR" sz="1400">
                <a:solidFill>
                  <a:srgbClr val="FFFFFF"/>
                </a:solidFill>
                <a:latin typeface="Franklin Gothic Book" panose="020B0503020102020204" pitchFamily="34" charset="0"/>
              </a:rPr>
              <a:pPr>
                <a:spcBef>
                  <a:spcPct val="0"/>
                </a:spcBef>
                <a:buClrTx/>
                <a:buSzTx/>
                <a:buFontTx/>
                <a:buNone/>
              </a:pPr>
              <a:t>8</a:t>
            </a:fld>
            <a:endParaRPr lang="tr-TR" altLang="tr-TR" sz="1400">
              <a:solidFill>
                <a:srgbClr val="FFFFFF"/>
              </a:solidFill>
              <a:latin typeface="Franklin Gothic Book" panose="020B0503020102020204" pitchFamily="34" charset="0"/>
            </a:endParaRPr>
          </a:p>
        </p:txBody>
      </p:sp>
      <p:sp>
        <p:nvSpPr>
          <p:cNvPr id="23556" name="4 Altbilgi Yer Tutucusu">
            <a:extLst>
              <a:ext uri="{FF2B5EF4-FFF2-40B4-BE49-F238E27FC236}">
                <a16:creationId xmlns:a16="http://schemas.microsoft.com/office/drawing/2014/main" id="{11142CA5-1D51-E44B-8EDD-AD57AF725CE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Tree>
    <p:extLst>
      <p:ext uri="{BB962C8B-B14F-4D97-AF65-F5344CB8AC3E}">
        <p14:creationId xmlns:p14="http://schemas.microsoft.com/office/powerpoint/2010/main" val="50198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F5A8A189-A3E4-FC4E-AE03-9CAAF971CFE6}"/>
              </a:ext>
            </a:extLst>
          </p:cNvPr>
          <p:cNvSpPr>
            <a:spLocks noGrp="1"/>
          </p:cNvSpPr>
          <p:nvPr>
            <p:ph type="title"/>
          </p:nvPr>
        </p:nvSpPr>
        <p:spPr/>
        <p:txBody>
          <a:bodyPr/>
          <a:lstStyle/>
          <a:p>
            <a:pPr eaLnBrk="1" hangingPunct="1"/>
            <a:r>
              <a:rPr lang="tr-TR" altLang="tr-TR">
                <a:ea typeface="ＭＳ Ｐゴシック" panose="020B0600070205080204" pitchFamily="34" charset="-128"/>
              </a:rPr>
              <a:t>ROUND 2 </a:t>
            </a:r>
            <a:endParaRPr lang="en-US" altLang="tr-TR">
              <a:ea typeface="ＭＳ Ｐゴシック" panose="020B0600070205080204" pitchFamily="34" charset="-128"/>
            </a:endParaRPr>
          </a:p>
        </p:txBody>
      </p:sp>
      <p:sp>
        <p:nvSpPr>
          <p:cNvPr id="25602" name="Rectangle 3">
            <a:extLst>
              <a:ext uri="{FF2B5EF4-FFF2-40B4-BE49-F238E27FC236}">
                <a16:creationId xmlns:a16="http://schemas.microsoft.com/office/drawing/2014/main" id="{786A45ED-0AC4-6B4E-B164-582B9603544F}"/>
              </a:ext>
            </a:extLst>
          </p:cNvPr>
          <p:cNvSpPr>
            <a:spLocks noGrp="1"/>
          </p:cNvSpPr>
          <p:nvPr>
            <p:ph sz="quarter" idx="1"/>
          </p:nvPr>
        </p:nvSpPr>
        <p:spPr/>
        <p:txBody>
          <a:bodyPr/>
          <a:lstStyle/>
          <a:p>
            <a:pPr eaLnBrk="1" hangingPunct="1"/>
            <a:r>
              <a:rPr lang="tr-TR" altLang="tr-TR">
                <a:latin typeface="Times New Roman" panose="02020603050405020304" pitchFamily="18" charset="0"/>
                <a:ea typeface="ＭＳ Ｐゴシック" panose="020B0600070205080204" pitchFamily="34" charset="-128"/>
              </a:rPr>
              <a:t>Teorem 1 Ekonomi tam rekabetçi ise Pareto etkindir.</a:t>
            </a:r>
          </a:p>
          <a:p>
            <a:pPr eaLnBrk="1" hangingPunct="1"/>
            <a:r>
              <a:rPr lang="tr-TR" altLang="tr-TR">
                <a:latin typeface="Times New Roman" panose="02020603050405020304" pitchFamily="18" charset="0"/>
                <a:ea typeface="ＭＳ Ｐゴシック" panose="020B0600070205080204" pitchFamily="34" charset="-128"/>
              </a:rPr>
              <a:t>Teorem 2 Pareto dağılımı birden fazla olabilir. (Refah yeniden dağıldığında yeni bir Pareto optimuma ulaşılır- Her Pareto etkin üretim dengesine serbest piyasada ulaşılır)</a:t>
            </a:r>
          </a:p>
          <a:p>
            <a:pPr eaLnBrk="1" hangingPunct="1"/>
            <a:r>
              <a:rPr lang="tr-TR" altLang="tr-TR">
                <a:latin typeface="Times New Roman" panose="02020603050405020304" pitchFamily="18" charset="0"/>
                <a:ea typeface="ＭＳ Ｐゴシック" panose="020B0600070205080204" pitchFamily="34" charset="-128"/>
              </a:rPr>
              <a:t>Acaba öyle mi ? Piyasa hep başarılı mı ?</a:t>
            </a:r>
          </a:p>
          <a:p>
            <a:pPr eaLnBrk="1" hangingPunct="1"/>
            <a:r>
              <a:rPr lang="tr-TR" altLang="tr-TR">
                <a:latin typeface="Times New Roman" panose="02020603050405020304" pitchFamily="18" charset="0"/>
                <a:ea typeface="ＭＳ Ｐゴシック" panose="020B0600070205080204" pitchFamily="34" charset="-128"/>
              </a:rPr>
              <a:t>Hayır; gerçek hayatta pek öyle değil-Kapitalizm kriz ve eksik istihdam yaratıyor.</a:t>
            </a:r>
          </a:p>
          <a:p>
            <a:pPr eaLnBrk="1" hangingPunct="1"/>
            <a:r>
              <a:rPr lang="tr-TR" altLang="tr-TR">
                <a:latin typeface="Times New Roman" panose="02020603050405020304" pitchFamily="18" charset="0"/>
                <a:ea typeface="ＭＳ Ｐゴシック" panose="020B0600070205080204" pitchFamily="34" charset="-128"/>
              </a:rPr>
              <a:t>1929 büyük bunalımı</a:t>
            </a:r>
          </a:p>
          <a:p>
            <a:pPr eaLnBrk="1" hangingPunct="1"/>
            <a:r>
              <a:rPr lang="tr-TR" altLang="tr-TR">
                <a:latin typeface="Times New Roman" panose="02020603050405020304" pitchFamily="18" charset="0"/>
                <a:ea typeface="ＭＳ Ｐゴシック" panose="020B0600070205080204" pitchFamily="34" charset="-128"/>
              </a:rPr>
              <a:t>Keynes</a:t>
            </a:r>
            <a:r>
              <a:rPr lang="ja-JP" altLang="tr-TR">
                <a:latin typeface="Times New Roman" panose="02020603050405020304" pitchFamily="18" charset="0"/>
                <a:ea typeface="ＭＳ Ｐゴシック" panose="020B0600070205080204" pitchFamily="34" charset="-128"/>
              </a:rPr>
              <a:t>’</a:t>
            </a:r>
            <a:r>
              <a:rPr lang="tr-TR" altLang="ja-JP">
                <a:latin typeface="Times New Roman" panose="02020603050405020304" pitchFamily="18" charset="0"/>
                <a:ea typeface="ＭＳ Ｐゴシック" panose="020B0600070205080204" pitchFamily="34" charset="-128"/>
              </a:rPr>
              <a:t>in görüşleri</a:t>
            </a:r>
          </a:p>
          <a:p>
            <a:pPr eaLnBrk="1" hangingPunct="1">
              <a:buFont typeface="Wingdings" pitchFamily="2" charset="2"/>
              <a:buNone/>
            </a:pPr>
            <a:endParaRPr lang="tr-TR" altLang="tr-TR">
              <a:ea typeface="ＭＳ Ｐゴシック" panose="020B0600070205080204" pitchFamily="34" charset="-128"/>
            </a:endParaRPr>
          </a:p>
          <a:p>
            <a:pPr eaLnBrk="1" hangingPunct="1"/>
            <a:endParaRPr lang="en-US" altLang="tr-TR">
              <a:ea typeface="ＭＳ Ｐゴシック" panose="020B0600070205080204" pitchFamily="34" charset="-128"/>
            </a:endParaRPr>
          </a:p>
        </p:txBody>
      </p:sp>
      <p:sp>
        <p:nvSpPr>
          <p:cNvPr id="25603" name="3 Slayt Numarası Yer Tutucusu">
            <a:extLst>
              <a:ext uri="{FF2B5EF4-FFF2-40B4-BE49-F238E27FC236}">
                <a16:creationId xmlns:a16="http://schemas.microsoft.com/office/drawing/2014/main" id="{E2985CE5-9F83-0947-9E9C-02C8C4EC62A7}"/>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fld id="{3CF7C61B-CFA4-9F4A-921F-B93E576877ED}" type="slidenum">
              <a:rPr lang="tr-TR" altLang="tr-TR" sz="1400">
                <a:solidFill>
                  <a:srgbClr val="FFFFFF"/>
                </a:solidFill>
                <a:latin typeface="Franklin Gothic Book" panose="020B0503020102020204" pitchFamily="34" charset="0"/>
              </a:rPr>
              <a:pPr>
                <a:spcBef>
                  <a:spcPct val="0"/>
                </a:spcBef>
                <a:buClrTx/>
                <a:buSzTx/>
                <a:buFontTx/>
                <a:buNone/>
              </a:pPr>
              <a:t>9</a:t>
            </a:fld>
            <a:endParaRPr lang="tr-TR" altLang="tr-TR" sz="1400">
              <a:solidFill>
                <a:srgbClr val="FFFFFF"/>
              </a:solidFill>
              <a:latin typeface="Franklin Gothic Book" panose="020B0503020102020204" pitchFamily="34" charset="0"/>
            </a:endParaRPr>
          </a:p>
        </p:txBody>
      </p:sp>
      <p:sp>
        <p:nvSpPr>
          <p:cNvPr id="25604" name="4 Altbilgi Yer Tutucusu">
            <a:extLst>
              <a:ext uri="{FF2B5EF4-FFF2-40B4-BE49-F238E27FC236}">
                <a16:creationId xmlns:a16="http://schemas.microsoft.com/office/drawing/2014/main" id="{9CB2682A-D800-3148-A4B7-50CE933170C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itchFamily="2" charset="2"/>
              <a:buChar char=""/>
              <a:defRPr sz="2600">
                <a:solidFill>
                  <a:schemeClr val="tx1"/>
                </a:solidFill>
                <a:latin typeface="Perpetua" panose="02020502060401020303" pitchFamily="18" charset="0"/>
                <a:ea typeface="ＭＳ Ｐゴシック" panose="020B0600070205080204" pitchFamily="34" charset="-128"/>
              </a:defRPr>
            </a:lvl1pPr>
            <a:lvl2pPr marL="742950" indent="-285750">
              <a:spcBef>
                <a:spcPts val="375"/>
              </a:spcBef>
              <a:buClr>
                <a:schemeClr val="accent2"/>
              </a:buClr>
              <a:buSzPct val="85000"/>
              <a:buFont typeface="Wingdings 2" pitchFamily="2" charset="2"/>
              <a:buChar char=""/>
              <a:defRPr sz="2400">
                <a:solidFill>
                  <a:schemeClr val="tx1"/>
                </a:solidFill>
                <a:latin typeface="Perpetua" panose="02020502060401020303" pitchFamily="18" charset="0"/>
                <a:ea typeface="ＭＳ Ｐゴシック" panose="020B0600070205080204" pitchFamily="34" charset="-128"/>
              </a:defRPr>
            </a:lvl2pPr>
            <a:lvl3pPr marL="1143000" indent="-228600">
              <a:spcBef>
                <a:spcPts val="375"/>
              </a:spcBef>
              <a:buClr>
                <a:srgbClr val="E6B1AB"/>
              </a:buClr>
              <a:buSzPct val="85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3pPr>
            <a:lvl4pPr marL="1600200" indent="-228600">
              <a:spcBef>
                <a:spcPts val="375"/>
              </a:spcBef>
              <a:buClr>
                <a:srgbClr val="A28E6A"/>
              </a:buClr>
              <a:buSzPct val="80000"/>
              <a:buFont typeface="Wingdings 2" pitchFamily="2" charset="2"/>
              <a:buChar char=""/>
              <a:defRPr sz="2000">
                <a:solidFill>
                  <a:schemeClr val="tx1"/>
                </a:solidFill>
                <a:latin typeface="Perpetua" panose="02020502060401020303" pitchFamily="18" charset="0"/>
                <a:ea typeface="ＭＳ Ｐゴシック"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ＭＳ Ｐゴシック"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ＭＳ Ｐゴシック" panose="020B0600070205080204" pitchFamily="34" charset="-128"/>
              </a:defRPr>
            </a:lvl9pPr>
          </a:lstStyle>
          <a:p>
            <a:pPr>
              <a:spcBef>
                <a:spcPct val="0"/>
              </a:spcBef>
              <a:buClrTx/>
              <a:buSzTx/>
              <a:buFontTx/>
              <a:buNone/>
            </a:pPr>
            <a:r>
              <a:rPr lang="tr-TR" altLang="tr-TR" sz="1400">
                <a:solidFill>
                  <a:schemeClr val="tx2"/>
                </a:solidFill>
              </a:rPr>
              <a:t>www.hakanozyildiz.com</a:t>
            </a:r>
          </a:p>
        </p:txBody>
      </p:sp>
    </p:spTree>
    <p:extLst>
      <p:ext uri="{BB962C8B-B14F-4D97-AF65-F5344CB8AC3E}">
        <p14:creationId xmlns:p14="http://schemas.microsoft.com/office/powerpoint/2010/main" val="17464158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1704</Words>
  <Application>Microsoft Office PowerPoint</Application>
  <PresentationFormat>Geniş ekran</PresentationFormat>
  <Paragraphs>250</Paragraphs>
  <Slides>28</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28</vt:i4>
      </vt:variant>
    </vt:vector>
  </HeadingPairs>
  <TitlesOfParts>
    <vt:vector size="39" baseType="lpstr">
      <vt:lpstr>ＭＳ Ｐゴシック</vt:lpstr>
      <vt:lpstr>Arial</vt:lpstr>
      <vt:lpstr>Calibri</vt:lpstr>
      <vt:lpstr>Calibri Light</vt:lpstr>
      <vt:lpstr>Franklin Gothic Book</vt:lpstr>
      <vt:lpstr>Perpetua</vt:lpstr>
      <vt:lpstr>Times</vt:lpstr>
      <vt:lpstr>Times New Roman</vt:lpstr>
      <vt:lpstr>Wingdings</vt:lpstr>
      <vt:lpstr>Wingdings 2</vt:lpstr>
      <vt:lpstr>Office Teması</vt:lpstr>
      <vt:lpstr>Devlet, Bütçe ve Borç Üzerine</vt:lpstr>
      <vt:lpstr>PowerPoint Sunusu</vt:lpstr>
      <vt:lpstr>Can ve mal güvenliği</vt:lpstr>
      <vt:lpstr>Devlet varsa...</vt:lpstr>
      <vt:lpstr>Devletin Ekonomideki Rolü</vt:lpstr>
      <vt:lpstr>PowerPoint Sunusu</vt:lpstr>
      <vt:lpstr>BOKS MAÇI</vt:lpstr>
      <vt:lpstr>BOKS MAÇI</vt:lpstr>
      <vt:lpstr>ROUND 2 </vt:lpstr>
      <vt:lpstr>ROUND 2</vt:lpstr>
      <vt:lpstr>ROUND 3 </vt:lpstr>
      <vt:lpstr>ROUND 4 </vt:lpstr>
      <vt:lpstr>ROUND 4 </vt:lpstr>
      <vt:lpstr>PowerPoint Sunusu</vt:lpstr>
      <vt:lpstr>PowerPoint Sunusu</vt:lpstr>
      <vt:lpstr>Borç devleti</vt:lpstr>
      <vt:lpstr>Aşırı borçluluk nelere yol açtı?</vt:lpstr>
      <vt:lpstr>devam</vt:lpstr>
      <vt:lpstr>PowerPoint Sunusu</vt:lpstr>
      <vt:lpstr>PowerPoint Sunusu</vt:lpstr>
      <vt:lpstr>Bütçe maliye politikasının en temel aracıdır.</vt:lpstr>
      <vt:lpstr>Harcamalar</vt:lpstr>
      <vt:lpstr>Açık verince</vt:lpstr>
      <vt:lpstr>Kamu sektörünü nasıl tanımlarız?</vt:lpstr>
      <vt:lpstr>PowerPoint Sunusu</vt:lpstr>
      <vt:lpstr>ÜLKEMİZDE DEVLET MÜDAHALESİ VE KAMU FİNANSMANI   </vt:lpstr>
      <vt:lpstr>Bunalım yılları ve iktidarlar</vt:lpstr>
      <vt:lpstr>Seçimler ve Ekonomik Krizler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Devlet, Bütçe ve Borç Üzerine</dc:title>
  <dc:creator>Microsoft Office Kullanıcısı</dc:creator>
  <cp:lastModifiedBy>Recep Hakan Özyıldız</cp:lastModifiedBy>
  <cp:revision>17</cp:revision>
  <dcterms:created xsi:type="dcterms:W3CDTF">2021-02-17T05:17:34Z</dcterms:created>
  <dcterms:modified xsi:type="dcterms:W3CDTF">2024-02-07T07:40:34Z</dcterms:modified>
</cp:coreProperties>
</file>