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56" r:id="rId2"/>
    <p:sldId id="257" r:id="rId3"/>
    <p:sldId id="259" r:id="rId4"/>
    <p:sldId id="258"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105" d="100"/>
          <a:sy n="105" d="100"/>
        </p:scale>
        <p:origin x="-144"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EAC69E-D3E9-4188-935E-A019EB9BCFB2}" type="datetimeFigureOut">
              <a:rPr lang="tr-TR" smtClean="0"/>
              <a:t>09.01.2017</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E4D4E0-05C1-487B-9F3F-C8579B840305}" type="slidenum">
              <a:rPr lang="tr-TR" smtClean="0"/>
              <a:t>‹#›</a:t>
            </a:fld>
            <a:endParaRPr lang="tr-TR"/>
          </a:p>
        </p:txBody>
      </p:sp>
    </p:spTree>
    <p:extLst>
      <p:ext uri="{BB962C8B-B14F-4D97-AF65-F5344CB8AC3E}">
        <p14:creationId xmlns:p14="http://schemas.microsoft.com/office/powerpoint/2010/main" val="3070145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0BDA9938-3AD9-458C-94E8-D3E5499EF631}" type="datetime1">
              <a:rPr lang="tr-TR" smtClean="0"/>
              <a:t>09.01.2017</a:t>
            </a:fld>
            <a:endParaRPr lang="tr-TR"/>
          </a:p>
        </p:txBody>
      </p:sp>
      <p:sp>
        <p:nvSpPr>
          <p:cNvPr id="5" name="Footer Placeholder 4"/>
          <p:cNvSpPr>
            <a:spLocks noGrp="1"/>
          </p:cNvSpPr>
          <p:nvPr>
            <p:ph type="ftr" sz="quarter" idx="11"/>
          </p:nvPr>
        </p:nvSpPr>
        <p:spPr/>
        <p:txBody>
          <a:bodyPr/>
          <a:lstStyle/>
          <a:p>
            <a:r>
              <a:rPr lang="tr-TR" smtClean="0"/>
              <a:t>www.hakanozyildiz.com</a:t>
            </a:r>
            <a:endParaRPr lang="tr-TR"/>
          </a:p>
        </p:txBody>
      </p:sp>
      <p:sp>
        <p:nvSpPr>
          <p:cNvPr id="6" name="Slide Number Placeholder 5"/>
          <p:cNvSpPr>
            <a:spLocks noGrp="1"/>
          </p:cNvSpPr>
          <p:nvPr>
            <p:ph type="sldNum" sz="quarter" idx="12"/>
          </p:nvPr>
        </p:nvSpPr>
        <p:spPr/>
        <p:txBody>
          <a:bodyPr/>
          <a:lstStyle/>
          <a:p>
            <a:fld id="{E81004B4-F0C2-46DD-A5D0-A7FD0D0B61A0}" type="slidenum">
              <a:rPr lang="tr-TR" smtClean="0"/>
              <a:t>‹#›</a:t>
            </a:fld>
            <a:endParaRPr lang="tr-TR"/>
          </a:p>
        </p:txBody>
      </p:sp>
    </p:spTree>
    <p:extLst>
      <p:ext uri="{BB962C8B-B14F-4D97-AF65-F5344CB8AC3E}">
        <p14:creationId xmlns:p14="http://schemas.microsoft.com/office/powerpoint/2010/main" val="666343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353FBD1-5BE1-41F1-BB51-7F83B6DBA27D}" type="datetime1">
              <a:rPr lang="tr-TR" smtClean="0"/>
              <a:t>09.01.2017</a:t>
            </a:fld>
            <a:endParaRPr lang="tr-TR"/>
          </a:p>
        </p:txBody>
      </p:sp>
      <p:sp>
        <p:nvSpPr>
          <p:cNvPr id="5" name="Footer Placeholder 4"/>
          <p:cNvSpPr>
            <a:spLocks noGrp="1"/>
          </p:cNvSpPr>
          <p:nvPr>
            <p:ph type="ftr" sz="quarter" idx="11"/>
          </p:nvPr>
        </p:nvSpPr>
        <p:spPr/>
        <p:txBody>
          <a:bodyPr/>
          <a:lstStyle/>
          <a:p>
            <a:r>
              <a:rPr lang="tr-TR" smtClean="0"/>
              <a:t>www.hakanozyildiz.com</a:t>
            </a:r>
            <a:endParaRPr lang="tr-TR"/>
          </a:p>
        </p:txBody>
      </p:sp>
      <p:sp>
        <p:nvSpPr>
          <p:cNvPr id="6" name="Slide Number Placeholder 5"/>
          <p:cNvSpPr>
            <a:spLocks noGrp="1"/>
          </p:cNvSpPr>
          <p:nvPr>
            <p:ph type="sldNum" sz="quarter" idx="12"/>
          </p:nvPr>
        </p:nvSpPr>
        <p:spPr/>
        <p:txBody>
          <a:bodyPr/>
          <a:lstStyle/>
          <a:p>
            <a:fld id="{E81004B4-F0C2-46DD-A5D0-A7FD0D0B61A0}" type="slidenum">
              <a:rPr lang="tr-TR" smtClean="0"/>
              <a:t>‹#›</a:t>
            </a:fld>
            <a:endParaRPr lang="tr-TR"/>
          </a:p>
        </p:txBody>
      </p:sp>
    </p:spTree>
    <p:extLst>
      <p:ext uri="{BB962C8B-B14F-4D97-AF65-F5344CB8AC3E}">
        <p14:creationId xmlns:p14="http://schemas.microsoft.com/office/powerpoint/2010/main" val="326911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30CBA17-9383-4064-B05D-7C7313C325B8}" type="datetime1">
              <a:rPr lang="tr-TR" smtClean="0"/>
              <a:t>09.01.2017</a:t>
            </a:fld>
            <a:endParaRPr lang="tr-TR"/>
          </a:p>
        </p:txBody>
      </p:sp>
      <p:sp>
        <p:nvSpPr>
          <p:cNvPr id="5" name="Footer Placeholder 4"/>
          <p:cNvSpPr>
            <a:spLocks noGrp="1"/>
          </p:cNvSpPr>
          <p:nvPr>
            <p:ph type="ftr" sz="quarter" idx="11"/>
          </p:nvPr>
        </p:nvSpPr>
        <p:spPr/>
        <p:txBody>
          <a:bodyPr/>
          <a:lstStyle/>
          <a:p>
            <a:r>
              <a:rPr lang="tr-TR" smtClean="0"/>
              <a:t>www.hakanozyildiz.com</a:t>
            </a:r>
            <a:endParaRPr lang="tr-TR"/>
          </a:p>
        </p:txBody>
      </p:sp>
      <p:sp>
        <p:nvSpPr>
          <p:cNvPr id="6" name="Slide Number Placeholder 5"/>
          <p:cNvSpPr>
            <a:spLocks noGrp="1"/>
          </p:cNvSpPr>
          <p:nvPr>
            <p:ph type="sldNum" sz="quarter" idx="12"/>
          </p:nvPr>
        </p:nvSpPr>
        <p:spPr/>
        <p:txBody>
          <a:bodyPr/>
          <a:lstStyle/>
          <a:p>
            <a:fld id="{E81004B4-F0C2-46DD-A5D0-A7FD0D0B61A0}" type="slidenum">
              <a:rPr lang="tr-TR" smtClean="0"/>
              <a:t>‹#›</a:t>
            </a:fld>
            <a:endParaRPr lang="tr-TR"/>
          </a:p>
        </p:txBody>
      </p:sp>
    </p:spTree>
    <p:extLst>
      <p:ext uri="{BB962C8B-B14F-4D97-AF65-F5344CB8AC3E}">
        <p14:creationId xmlns:p14="http://schemas.microsoft.com/office/powerpoint/2010/main" val="682643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F3C7CA9-E9D9-46B6-9F9D-8375E3D24724}" type="datetime1">
              <a:rPr lang="tr-TR" smtClean="0"/>
              <a:t>09.01.2017</a:t>
            </a:fld>
            <a:endParaRPr lang="tr-TR"/>
          </a:p>
        </p:txBody>
      </p:sp>
      <p:sp>
        <p:nvSpPr>
          <p:cNvPr id="5" name="Footer Placeholder 4"/>
          <p:cNvSpPr>
            <a:spLocks noGrp="1"/>
          </p:cNvSpPr>
          <p:nvPr>
            <p:ph type="ftr" sz="quarter" idx="11"/>
          </p:nvPr>
        </p:nvSpPr>
        <p:spPr/>
        <p:txBody>
          <a:bodyPr/>
          <a:lstStyle/>
          <a:p>
            <a:r>
              <a:rPr lang="tr-TR" smtClean="0"/>
              <a:t>www.hakanozyildiz.com</a:t>
            </a:r>
            <a:endParaRPr lang="tr-TR"/>
          </a:p>
        </p:txBody>
      </p:sp>
      <p:sp>
        <p:nvSpPr>
          <p:cNvPr id="6" name="Slide Number Placeholder 5"/>
          <p:cNvSpPr>
            <a:spLocks noGrp="1"/>
          </p:cNvSpPr>
          <p:nvPr>
            <p:ph type="sldNum" sz="quarter" idx="12"/>
          </p:nvPr>
        </p:nvSpPr>
        <p:spPr/>
        <p:txBody>
          <a:bodyPr/>
          <a:lstStyle/>
          <a:p>
            <a:fld id="{E81004B4-F0C2-46DD-A5D0-A7FD0D0B61A0}" type="slidenum">
              <a:rPr lang="tr-TR" smtClean="0"/>
              <a:t>‹#›</a:t>
            </a:fld>
            <a:endParaRPr lang="tr-TR"/>
          </a:p>
        </p:txBody>
      </p:sp>
    </p:spTree>
    <p:extLst>
      <p:ext uri="{BB962C8B-B14F-4D97-AF65-F5344CB8AC3E}">
        <p14:creationId xmlns:p14="http://schemas.microsoft.com/office/powerpoint/2010/main" val="48098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9FCCAA-8FF3-4EF5-913F-F139D168438C}" type="datetime1">
              <a:rPr lang="tr-TR" smtClean="0"/>
              <a:t>09.01.2017</a:t>
            </a:fld>
            <a:endParaRPr lang="tr-TR"/>
          </a:p>
        </p:txBody>
      </p:sp>
      <p:sp>
        <p:nvSpPr>
          <p:cNvPr id="5" name="Footer Placeholder 4"/>
          <p:cNvSpPr>
            <a:spLocks noGrp="1"/>
          </p:cNvSpPr>
          <p:nvPr>
            <p:ph type="ftr" sz="quarter" idx="11"/>
          </p:nvPr>
        </p:nvSpPr>
        <p:spPr/>
        <p:txBody>
          <a:bodyPr/>
          <a:lstStyle/>
          <a:p>
            <a:r>
              <a:rPr lang="tr-TR" smtClean="0"/>
              <a:t>www.hakanozyildiz.com</a:t>
            </a:r>
            <a:endParaRPr lang="tr-TR"/>
          </a:p>
        </p:txBody>
      </p:sp>
      <p:sp>
        <p:nvSpPr>
          <p:cNvPr id="6" name="Slide Number Placeholder 5"/>
          <p:cNvSpPr>
            <a:spLocks noGrp="1"/>
          </p:cNvSpPr>
          <p:nvPr>
            <p:ph type="sldNum" sz="quarter" idx="12"/>
          </p:nvPr>
        </p:nvSpPr>
        <p:spPr/>
        <p:txBody>
          <a:bodyPr/>
          <a:lstStyle/>
          <a:p>
            <a:fld id="{E81004B4-F0C2-46DD-A5D0-A7FD0D0B61A0}" type="slidenum">
              <a:rPr lang="tr-TR" smtClean="0"/>
              <a:t>‹#›</a:t>
            </a:fld>
            <a:endParaRPr lang="tr-TR"/>
          </a:p>
        </p:txBody>
      </p:sp>
    </p:spTree>
    <p:extLst>
      <p:ext uri="{BB962C8B-B14F-4D97-AF65-F5344CB8AC3E}">
        <p14:creationId xmlns:p14="http://schemas.microsoft.com/office/powerpoint/2010/main" val="4044239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CC930EA6-FBCD-499C-B4DF-CE641C749ED9}" type="datetime1">
              <a:rPr lang="tr-TR" smtClean="0"/>
              <a:t>09.01.2017</a:t>
            </a:fld>
            <a:endParaRPr lang="tr-TR"/>
          </a:p>
        </p:txBody>
      </p:sp>
      <p:sp>
        <p:nvSpPr>
          <p:cNvPr id="6" name="Footer Placeholder 5"/>
          <p:cNvSpPr>
            <a:spLocks noGrp="1"/>
          </p:cNvSpPr>
          <p:nvPr>
            <p:ph type="ftr" sz="quarter" idx="11"/>
          </p:nvPr>
        </p:nvSpPr>
        <p:spPr/>
        <p:txBody>
          <a:bodyPr/>
          <a:lstStyle/>
          <a:p>
            <a:r>
              <a:rPr lang="tr-TR" smtClean="0"/>
              <a:t>www.hakanozyildiz.com</a:t>
            </a:r>
            <a:endParaRPr lang="tr-TR"/>
          </a:p>
        </p:txBody>
      </p:sp>
      <p:sp>
        <p:nvSpPr>
          <p:cNvPr id="7" name="Slide Number Placeholder 6"/>
          <p:cNvSpPr>
            <a:spLocks noGrp="1"/>
          </p:cNvSpPr>
          <p:nvPr>
            <p:ph type="sldNum" sz="quarter" idx="12"/>
          </p:nvPr>
        </p:nvSpPr>
        <p:spPr/>
        <p:txBody>
          <a:bodyPr/>
          <a:lstStyle/>
          <a:p>
            <a:fld id="{E81004B4-F0C2-46DD-A5D0-A7FD0D0B61A0}" type="slidenum">
              <a:rPr lang="tr-TR" smtClean="0"/>
              <a:t>‹#›</a:t>
            </a:fld>
            <a:endParaRPr lang="tr-TR"/>
          </a:p>
        </p:txBody>
      </p:sp>
    </p:spTree>
    <p:extLst>
      <p:ext uri="{BB962C8B-B14F-4D97-AF65-F5344CB8AC3E}">
        <p14:creationId xmlns:p14="http://schemas.microsoft.com/office/powerpoint/2010/main" val="1185212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6A72F86C-6605-40E6-A13E-64FFADF2C885}" type="datetime1">
              <a:rPr lang="tr-TR" smtClean="0"/>
              <a:t>09.01.2017</a:t>
            </a:fld>
            <a:endParaRPr lang="tr-TR"/>
          </a:p>
        </p:txBody>
      </p:sp>
      <p:sp>
        <p:nvSpPr>
          <p:cNvPr id="8" name="Footer Placeholder 7"/>
          <p:cNvSpPr>
            <a:spLocks noGrp="1"/>
          </p:cNvSpPr>
          <p:nvPr>
            <p:ph type="ftr" sz="quarter" idx="11"/>
          </p:nvPr>
        </p:nvSpPr>
        <p:spPr/>
        <p:txBody>
          <a:bodyPr/>
          <a:lstStyle/>
          <a:p>
            <a:r>
              <a:rPr lang="tr-TR" smtClean="0"/>
              <a:t>www.hakanozyildiz.com</a:t>
            </a:r>
            <a:endParaRPr lang="tr-TR"/>
          </a:p>
        </p:txBody>
      </p:sp>
      <p:sp>
        <p:nvSpPr>
          <p:cNvPr id="9" name="Slide Number Placeholder 8"/>
          <p:cNvSpPr>
            <a:spLocks noGrp="1"/>
          </p:cNvSpPr>
          <p:nvPr>
            <p:ph type="sldNum" sz="quarter" idx="12"/>
          </p:nvPr>
        </p:nvSpPr>
        <p:spPr/>
        <p:txBody>
          <a:bodyPr/>
          <a:lstStyle/>
          <a:p>
            <a:fld id="{E81004B4-F0C2-46DD-A5D0-A7FD0D0B61A0}" type="slidenum">
              <a:rPr lang="tr-TR" smtClean="0"/>
              <a:t>‹#›</a:t>
            </a:fld>
            <a:endParaRPr lang="tr-TR"/>
          </a:p>
        </p:txBody>
      </p:sp>
    </p:spTree>
    <p:extLst>
      <p:ext uri="{BB962C8B-B14F-4D97-AF65-F5344CB8AC3E}">
        <p14:creationId xmlns:p14="http://schemas.microsoft.com/office/powerpoint/2010/main" val="847635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F258FD36-061A-4271-B8FB-AABEFAF649EE}" type="datetime1">
              <a:rPr lang="tr-TR" smtClean="0"/>
              <a:t>09.01.2017</a:t>
            </a:fld>
            <a:endParaRPr lang="tr-TR"/>
          </a:p>
        </p:txBody>
      </p:sp>
      <p:sp>
        <p:nvSpPr>
          <p:cNvPr id="4" name="Footer Placeholder 3"/>
          <p:cNvSpPr>
            <a:spLocks noGrp="1"/>
          </p:cNvSpPr>
          <p:nvPr>
            <p:ph type="ftr" sz="quarter" idx="11"/>
          </p:nvPr>
        </p:nvSpPr>
        <p:spPr/>
        <p:txBody>
          <a:bodyPr/>
          <a:lstStyle/>
          <a:p>
            <a:r>
              <a:rPr lang="tr-TR" smtClean="0"/>
              <a:t>www.hakanozyildiz.com</a:t>
            </a:r>
            <a:endParaRPr lang="tr-TR"/>
          </a:p>
        </p:txBody>
      </p:sp>
      <p:sp>
        <p:nvSpPr>
          <p:cNvPr id="5" name="Slide Number Placeholder 4"/>
          <p:cNvSpPr>
            <a:spLocks noGrp="1"/>
          </p:cNvSpPr>
          <p:nvPr>
            <p:ph type="sldNum" sz="quarter" idx="12"/>
          </p:nvPr>
        </p:nvSpPr>
        <p:spPr/>
        <p:txBody>
          <a:bodyPr/>
          <a:lstStyle/>
          <a:p>
            <a:fld id="{E81004B4-F0C2-46DD-A5D0-A7FD0D0B61A0}" type="slidenum">
              <a:rPr lang="tr-TR" smtClean="0"/>
              <a:t>‹#›</a:t>
            </a:fld>
            <a:endParaRPr lang="tr-TR"/>
          </a:p>
        </p:txBody>
      </p:sp>
    </p:spTree>
    <p:extLst>
      <p:ext uri="{BB962C8B-B14F-4D97-AF65-F5344CB8AC3E}">
        <p14:creationId xmlns:p14="http://schemas.microsoft.com/office/powerpoint/2010/main" val="718274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5998F3-C032-444C-BB48-BE5C776F2D37}" type="datetime1">
              <a:rPr lang="tr-TR" smtClean="0"/>
              <a:t>09.01.2017</a:t>
            </a:fld>
            <a:endParaRPr lang="tr-TR"/>
          </a:p>
        </p:txBody>
      </p:sp>
      <p:sp>
        <p:nvSpPr>
          <p:cNvPr id="3" name="Footer Placeholder 2"/>
          <p:cNvSpPr>
            <a:spLocks noGrp="1"/>
          </p:cNvSpPr>
          <p:nvPr>
            <p:ph type="ftr" sz="quarter" idx="11"/>
          </p:nvPr>
        </p:nvSpPr>
        <p:spPr/>
        <p:txBody>
          <a:bodyPr/>
          <a:lstStyle/>
          <a:p>
            <a:r>
              <a:rPr lang="tr-TR" smtClean="0"/>
              <a:t>www.hakanozyildiz.com</a:t>
            </a:r>
            <a:endParaRPr lang="tr-TR"/>
          </a:p>
        </p:txBody>
      </p:sp>
      <p:sp>
        <p:nvSpPr>
          <p:cNvPr id="4" name="Slide Number Placeholder 3"/>
          <p:cNvSpPr>
            <a:spLocks noGrp="1"/>
          </p:cNvSpPr>
          <p:nvPr>
            <p:ph type="sldNum" sz="quarter" idx="12"/>
          </p:nvPr>
        </p:nvSpPr>
        <p:spPr/>
        <p:txBody>
          <a:bodyPr/>
          <a:lstStyle/>
          <a:p>
            <a:fld id="{E81004B4-F0C2-46DD-A5D0-A7FD0D0B61A0}" type="slidenum">
              <a:rPr lang="tr-TR" smtClean="0"/>
              <a:t>‹#›</a:t>
            </a:fld>
            <a:endParaRPr lang="tr-TR"/>
          </a:p>
        </p:txBody>
      </p:sp>
    </p:spTree>
    <p:extLst>
      <p:ext uri="{BB962C8B-B14F-4D97-AF65-F5344CB8AC3E}">
        <p14:creationId xmlns:p14="http://schemas.microsoft.com/office/powerpoint/2010/main" val="382910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67839A-67BB-44C5-A081-B879E3ADAB08}" type="datetime1">
              <a:rPr lang="tr-TR" smtClean="0"/>
              <a:t>09.01.2017</a:t>
            </a:fld>
            <a:endParaRPr lang="tr-TR"/>
          </a:p>
        </p:txBody>
      </p:sp>
      <p:sp>
        <p:nvSpPr>
          <p:cNvPr id="6" name="Footer Placeholder 5"/>
          <p:cNvSpPr>
            <a:spLocks noGrp="1"/>
          </p:cNvSpPr>
          <p:nvPr>
            <p:ph type="ftr" sz="quarter" idx="11"/>
          </p:nvPr>
        </p:nvSpPr>
        <p:spPr/>
        <p:txBody>
          <a:bodyPr/>
          <a:lstStyle/>
          <a:p>
            <a:r>
              <a:rPr lang="tr-TR" smtClean="0"/>
              <a:t>www.hakanozyildiz.com</a:t>
            </a:r>
            <a:endParaRPr lang="tr-TR"/>
          </a:p>
        </p:txBody>
      </p:sp>
      <p:sp>
        <p:nvSpPr>
          <p:cNvPr id="7" name="Slide Number Placeholder 6"/>
          <p:cNvSpPr>
            <a:spLocks noGrp="1"/>
          </p:cNvSpPr>
          <p:nvPr>
            <p:ph type="sldNum" sz="quarter" idx="12"/>
          </p:nvPr>
        </p:nvSpPr>
        <p:spPr/>
        <p:txBody>
          <a:bodyPr/>
          <a:lstStyle/>
          <a:p>
            <a:fld id="{E81004B4-F0C2-46DD-A5D0-A7FD0D0B61A0}" type="slidenum">
              <a:rPr lang="tr-TR" smtClean="0"/>
              <a:t>‹#›</a:t>
            </a:fld>
            <a:endParaRPr lang="tr-TR"/>
          </a:p>
        </p:txBody>
      </p:sp>
    </p:spTree>
    <p:extLst>
      <p:ext uri="{BB962C8B-B14F-4D97-AF65-F5344CB8AC3E}">
        <p14:creationId xmlns:p14="http://schemas.microsoft.com/office/powerpoint/2010/main" val="3891693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045E09-5023-4627-B3D1-EAA09FB2C958}" type="datetime1">
              <a:rPr lang="tr-TR" smtClean="0"/>
              <a:t>09.01.2017</a:t>
            </a:fld>
            <a:endParaRPr lang="tr-TR"/>
          </a:p>
        </p:txBody>
      </p:sp>
      <p:sp>
        <p:nvSpPr>
          <p:cNvPr id="6" name="Footer Placeholder 5"/>
          <p:cNvSpPr>
            <a:spLocks noGrp="1"/>
          </p:cNvSpPr>
          <p:nvPr>
            <p:ph type="ftr" sz="quarter" idx="11"/>
          </p:nvPr>
        </p:nvSpPr>
        <p:spPr/>
        <p:txBody>
          <a:bodyPr/>
          <a:lstStyle/>
          <a:p>
            <a:r>
              <a:rPr lang="tr-TR" smtClean="0"/>
              <a:t>www.hakanozyildiz.com</a:t>
            </a:r>
            <a:endParaRPr lang="tr-TR"/>
          </a:p>
        </p:txBody>
      </p:sp>
      <p:sp>
        <p:nvSpPr>
          <p:cNvPr id="7" name="Slide Number Placeholder 6"/>
          <p:cNvSpPr>
            <a:spLocks noGrp="1"/>
          </p:cNvSpPr>
          <p:nvPr>
            <p:ph type="sldNum" sz="quarter" idx="12"/>
          </p:nvPr>
        </p:nvSpPr>
        <p:spPr/>
        <p:txBody>
          <a:bodyPr/>
          <a:lstStyle/>
          <a:p>
            <a:fld id="{E81004B4-F0C2-46DD-A5D0-A7FD0D0B61A0}" type="slidenum">
              <a:rPr lang="tr-TR" smtClean="0"/>
              <a:t>‹#›</a:t>
            </a:fld>
            <a:endParaRPr lang="tr-TR"/>
          </a:p>
        </p:txBody>
      </p:sp>
    </p:spTree>
    <p:extLst>
      <p:ext uri="{BB962C8B-B14F-4D97-AF65-F5344CB8AC3E}">
        <p14:creationId xmlns:p14="http://schemas.microsoft.com/office/powerpoint/2010/main" val="125867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F64AB9-51DE-4D79-92AD-F30AA5CC6C66}" type="datetime1">
              <a:rPr lang="tr-TR" smtClean="0"/>
              <a:t>09.01.2017</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www.hakanozyildiz.com</a:t>
            </a:r>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1004B4-F0C2-46DD-A5D0-A7FD0D0B61A0}" type="slidenum">
              <a:rPr lang="tr-TR" smtClean="0"/>
              <a:t>‹#›</a:t>
            </a:fld>
            <a:endParaRPr lang="tr-TR"/>
          </a:p>
        </p:txBody>
      </p:sp>
    </p:spTree>
    <p:extLst>
      <p:ext uri="{BB962C8B-B14F-4D97-AF65-F5344CB8AC3E}">
        <p14:creationId xmlns:p14="http://schemas.microsoft.com/office/powerpoint/2010/main" val="3742132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hakanozyildiz.com/" TargetMode="External"/><Relationship Id="rId2" Type="http://schemas.openxmlformats.org/officeDocument/2006/relationships/hyperlink" Target="http://www.hozyildiz.com/" TargetMode="External"/><Relationship Id="rId1" Type="http://schemas.openxmlformats.org/officeDocument/2006/relationships/slideLayout" Target="../slideLayouts/slideLayout1.xml"/><Relationship Id="rId4" Type="http://schemas.openxmlformats.org/officeDocument/2006/relationships/hyperlink" Target="mailto:hakanozyildiz@gmail.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tr-TR" sz="6000" b="1" dirty="0" smtClean="0"/>
              <a:t>Borç</a:t>
            </a:r>
            <a:endParaRPr lang="tr-TR" sz="6000" b="1" dirty="0"/>
          </a:p>
        </p:txBody>
      </p:sp>
      <p:sp>
        <p:nvSpPr>
          <p:cNvPr id="3" name="Subtitle 2"/>
          <p:cNvSpPr>
            <a:spLocks noGrp="1"/>
          </p:cNvSpPr>
          <p:nvPr>
            <p:ph type="subTitle" idx="1"/>
          </p:nvPr>
        </p:nvSpPr>
        <p:spPr/>
        <p:txBody>
          <a:bodyPr>
            <a:normAutofit/>
          </a:bodyPr>
          <a:lstStyle/>
          <a:p>
            <a:r>
              <a:rPr lang="tr-TR" sz="3600" b="1" dirty="0" smtClean="0">
                <a:solidFill>
                  <a:srgbClr val="FF0000"/>
                </a:solidFill>
              </a:rPr>
              <a:t>R. Hakan ÖZYILDIZ</a:t>
            </a:r>
          </a:p>
          <a:p>
            <a:r>
              <a:rPr lang="tr-TR" sz="1600" b="1" dirty="0" smtClean="0">
                <a:hlinkClick r:id="rId2"/>
              </a:rPr>
              <a:t>www.hozyildiz.com</a:t>
            </a:r>
            <a:endParaRPr lang="tr-TR" sz="1600" b="1" dirty="0" smtClean="0"/>
          </a:p>
          <a:p>
            <a:r>
              <a:rPr lang="tr-TR" sz="1600" b="1" dirty="0" smtClean="0">
                <a:hlinkClick r:id="rId3"/>
              </a:rPr>
              <a:t>www.hakanozyildiz.com</a:t>
            </a:r>
            <a:endParaRPr lang="tr-TR" sz="1600" b="1" dirty="0" smtClean="0"/>
          </a:p>
          <a:p>
            <a:r>
              <a:rPr lang="tr-TR" sz="1600" b="1" dirty="0" smtClean="0">
                <a:hlinkClick r:id="rId4"/>
              </a:rPr>
              <a:t>hakanozyildiz@gmail.com</a:t>
            </a:r>
            <a:endParaRPr lang="tr-TR" sz="1600" b="1" dirty="0" smtClean="0"/>
          </a:p>
          <a:p>
            <a:endParaRPr lang="tr-TR" dirty="0"/>
          </a:p>
        </p:txBody>
      </p:sp>
    </p:spTree>
    <p:extLst>
      <p:ext uri="{BB962C8B-B14F-4D97-AF65-F5344CB8AC3E}">
        <p14:creationId xmlns:p14="http://schemas.microsoft.com/office/powerpoint/2010/main" val="11267440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Borç / Özlü sözler</a:t>
            </a:r>
            <a:endParaRPr lang="tr-TR" dirty="0"/>
          </a:p>
        </p:txBody>
      </p:sp>
      <p:sp>
        <p:nvSpPr>
          <p:cNvPr id="3" name="Content Placeholder 2"/>
          <p:cNvSpPr>
            <a:spLocks noGrp="1"/>
          </p:cNvSpPr>
          <p:nvPr>
            <p:ph idx="1"/>
          </p:nvPr>
        </p:nvSpPr>
        <p:spPr/>
        <p:txBody>
          <a:bodyPr>
            <a:normAutofit lnSpcReduction="10000"/>
          </a:bodyPr>
          <a:lstStyle/>
          <a:p>
            <a:r>
              <a:rPr lang="tr-TR" dirty="0" smtClean="0"/>
              <a:t>Borcunuz var mı? Neden borçlusunuz? (Konut, otomobil, tüketim, eğitim, sağlık için)</a:t>
            </a:r>
          </a:p>
          <a:p>
            <a:r>
              <a:rPr lang="tr-TR" dirty="0" smtClean="0"/>
              <a:t>Yoksa;</a:t>
            </a:r>
          </a:p>
          <a:p>
            <a:pPr lvl="1"/>
            <a:r>
              <a:rPr lang="tr-TR" dirty="0" smtClean="0"/>
              <a:t>Borç yiğidin kamçısıdır,</a:t>
            </a:r>
          </a:p>
          <a:p>
            <a:pPr lvl="1"/>
            <a:r>
              <a:rPr lang="tr-TR" dirty="0" smtClean="0"/>
              <a:t>Borç yiyen kesesinden yer,</a:t>
            </a:r>
          </a:p>
          <a:p>
            <a:pPr lvl="1"/>
            <a:r>
              <a:rPr lang="tr-TR" dirty="0" smtClean="0"/>
              <a:t>Borç alan emir alır,</a:t>
            </a:r>
          </a:p>
          <a:p>
            <a:pPr lvl="1"/>
            <a:r>
              <a:rPr lang="tr-TR" dirty="0" smtClean="0"/>
              <a:t>Devletin malı deniz yemeyen domuz,</a:t>
            </a:r>
          </a:p>
          <a:p>
            <a:pPr marL="457200" lvl="1" indent="0">
              <a:buNone/>
            </a:pPr>
            <a:endParaRPr lang="tr-TR" dirty="0" smtClean="0"/>
          </a:p>
          <a:p>
            <a:pPr marL="457200" lvl="1" indent="0">
              <a:buNone/>
            </a:pPr>
            <a:r>
              <a:rPr lang="tr-TR" sz="1400" b="1" dirty="0" smtClean="0"/>
              <a:t>(Sunumun hazırlanmasında; Wolfgang </a:t>
            </a:r>
            <a:r>
              <a:rPr lang="tr-TR" sz="1400" b="1" dirty="0" err="1" smtClean="0"/>
              <a:t>Streeck’ın</a:t>
            </a:r>
            <a:r>
              <a:rPr lang="tr-TR" sz="1400" b="1" dirty="0" smtClean="0"/>
              <a:t> «Satın alınan Zaman» ve David </a:t>
            </a:r>
            <a:r>
              <a:rPr lang="tr-TR" sz="1400" b="1" dirty="0" err="1" smtClean="0"/>
              <a:t>Graeber’ın</a:t>
            </a:r>
            <a:r>
              <a:rPr lang="tr-TR" sz="1400" b="1" dirty="0" smtClean="0"/>
              <a:t> «Borç» kitaplarından yararlanılmıştır.)</a:t>
            </a:r>
          </a:p>
        </p:txBody>
      </p:sp>
      <p:sp>
        <p:nvSpPr>
          <p:cNvPr id="4" name="Footer Placeholder 3"/>
          <p:cNvSpPr>
            <a:spLocks noGrp="1"/>
          </p:cNvSpPr>
          <p:nvPr>
            <p:ph type="ftr" sz="quarter" idx="11"/>
          </p:nvPr>
        </p:nvSpPr>
        <p:spPr/>
        <p:txBody>
          <a:bodyPr/>
          <a:lstStyle/>
          <a:p>
            <a:r>
              <a:rPr lang="tr-TR" smtClean="0"/>
              <a:t>www.hakanozyildiz.com</a:t>
            </a:r>
            <a:endParaRPr lang="tr-TR"/>
          </a:p>
        </p:txBody>
      </p:sp>
      <p:sp>
        <p:nvSpPr>
          <p:cNvPr id="5" name="Slide Number Placeholder 4"/>
          <p:cNvSpPr>
            <a:spLocks noGrp="1"/>
          </p:cNvSpPr>
          <p:nvPr>
            <p:ph type="sldNum" sz="quarter" idx="12"/>
          </p:nvPr>
        </p:nvSpPr>
        <p:spPr/>
        <p:txBody>
          <a:bodyPr/>
          <a:lstStyle/>
          <a:p>
            <a:fld id="{E81004B4-F0C2-46DD-A5D0-A7FD0D0B61A0}" type="slidenum">
              <a:rPr lang="tr-TR" smtClean="0"/>
              <a:t>2</a:t>
            </a:fld>
            <a:endParaRPr lang="tr-TR"/>
          </a:p>
        </p:txBody>
      </p:sp>
      <p:sp>
        <p:nvSpPr>
          <p:cNvPr id="6" name="Rectangle 5"/>
          <p:cNvSpPr/>
          <p:nvPr/>
        </p:nvSpPr>
        <p:spPr>
          <a:xfrm>
            <a:off x="827584" y="5373216"/>
            <a:ext cx="7488832" cy="5040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459120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tr-TR" dirty="0" smtClean="0"/>
              <a:t>Borçlanmanın kısa tarihi</a:t>
            </a:r>
            <a:endParaRPr lang="tr-TR" dirty="0"/>
          </a:p>
        </p:txBody>
      </p:sp>
      <p:sp>
        <p:nvSpPr>
          <p:cNvPr id="6" name="Content Placeholder 5"/>
          <p:cNvSpPr>
            <a:spLocks noGrp="1"/>
          </p:cNvSpPr>
          <p:nvPr>
            <p:ph idx="1"/>
          </p:nvPr>
        </p:nvSpPr>
        <p:spPr/>
        <p:txBody>
          <a:bodyPr>
            <a:normAutofit fontScale="70000" lnSpcReduction="20000"/>
          </a:bodyPr>
          <a:lstStyle/>
          <a:p>
            <a:r>
              <a:rPr lang="tr-TR" dirty="0" smtClean="0"/>
              <a:t>Borçların tarihi beş bin yıl öncesine kadar gider.</a:t>
            </a:r>
          </a:p>
          <a:p>
            <a:r>
              <a:rPr lang="tr-TR" dirty="0" smtClean="0"/>
              <a:t>Mezopotamya faizle borç para verme uygulamasının ilk icat edildiği yerdir. (Bazı teologlara göre peygamberlerin çoğunun bu topraklara gelmesinin bir nedeni de budur)</a:t>
            </a:r>
          </a:p>
          <a:p>
            <a:r>
              <a:rPr lang="tr-TR" dirty="0" smtClean="0"/>
              <a:t>Borç köleleri vardı. Tapınaklardan borç alıp zamanında geri ödeyemeyenler ödeme yapana kadar köle olarak çalışıyorlardı.</a:t>
            </a:r>
          </a:p>
          <a:p>
            <a:r>
              <a:rPr lang="tr-TR" dirty="0" smtClean="0"/>
              <a:t>Dolayısıyla borcun tarihi, kaçınılmaz olarak paranın tarihidir.</a:t>
            </a:r>
          </a:p>
          <a:p>
            <a:r>
              <a:rPr lang="tr-TR" dirty="0" smtClean="0"/>
              <a:t>Kapitalist </a:t>
            </a:r>
            <a:r>
              <a:rPr lang="tr-TR" dirty="0" err="1" smtClean="0"/>
              <a:t>modernitenin</a:t>
            </a:r>
            <a:r>
              <a:rPr lang="tr-TR" dirty="0" smtClean="0"/>
              <a:t> en gizemli kurumu olan para, istikrarı bozma potansiyeline sahip toplumsal çatışmaların yatıştırılması için kullanıldı; ilkin enflasyon aracılığıyla, ardından devlet borcuyla, onun ardından özel borç piyasalarının genişlemesiyle ve en sonunda da – günümüzde – devlet ve banka borçlarının merkez bankaları üzerinden satın alınmasıyla.</a:t>
            </a:r>
          </a:p>
          <a:p>
            <a:r>
              <a:rPr lang="tr-TR" dirty="0" smtClean="0"/>
              <a:t>Amerika’yı kuranların büyük ölçüde borçlular olduğu ve ülkelerinden kaçtığı iddia edilir.</a:t>
            </a:r>
          </a:p>
        </p:txBody>
      </p:sp>
      <p:sp>
        <p:nvSpPr>
          <p:cNvPr id="3" name="Footer Placeholder 2"/>
          <p:cNvSpPr>
            <a:spLocks noGrp="1"/>
          </p:cNvSpPr>
          <p:nvPr>
            <p:ph type="ftr" sz="quarter" idx="11"/>
          </p:nvPr>
        </p:nvSpPr>
        <p:spPr/>
        <p:txBody>
          <a:bodyPr/>
          <a:lstStyle/>
          <a:p>
            <a:r>
              <a:rPr lang="tr-TR" smtClean="0"/>
              <a:t>www.hakanozyildiz.com</a:t>
            </a:r>
            <a:endParaRPr lang="tr-TR"/>
          </a:p>
        </p:txBody>
      </p:sp>
      <p:sp>
        <p:nvSpPr>
          <p:cNvPr id="4" name="Slide Number Placeholder 3"/>
          <p:cNvSpPr>
            <a:spLocks noGrp="1"/>
          </p:cNvSpPr>
          <p:nvPr>
            <p:ph type="sldNum" sz="quarter" idx="12"/>
          </p:nvPr>
        </p:nvSpPr>
        <p:spPr/>
        <p:txBody>
          <a:bodyPr/>
          <a:lstStyle/>
          <a:p>
            <a:fld id="{E81004B4-F0C2-46DD-A5D0-A7FD0D0B61A0}" type="slidenum">
              <a:rPr lang="tr-TR" smtClean="0"/>
              <a:t>3</a:t>
            </a:fld>
            <a:endParaRPr lang="tr-TR"/>
          </a:p>
        </p:txBody>
      </p:sp>
    </p:spTree>
    <p:extLst>
      <p:ext uri="{BB962C8B-B14F-4D97-AF65-F5344CB8AC3E}">
        <p14:creationId xmlns:p14="http://schemas.microsoft.com/office/powerpoint/2010/main" val="2117257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tr-TR" dirty="0" smtClean="0"/>
              <a:t>Devam</a:t>
            </a:r>
            <a:endParaRPr lang="tr-TR" dirty="0"/>
          </a:p>
        </p:txBody>
      </p:sp>
      <p:sp>
        <p:nvSpPr>
          <p:cNvPr id="6" name="Content Placeholder 5"/>
          <p:cNvSpPr>
            <a:spLocks noGrp="1"/>
          </p:cNvSpPr>
          <p:nvPr>
            <p:ph idx="1"/>
          </p:nvPr>
        </p:nvSpPr>
        <p:spPr/>
        <p:txBody>
          <a:bodyPr>
            <a:normAutofit fontScale="70000" lnSpcReduction="20000"/>
          </a:bodyPr>
          <a:lstStyle/>
          <a:p>
            <a:r>
              <a:rPr lang="tr-TR" dirty="0" smtClean="0"/>
              <a:t>«Bütün modern ulus-devletler açık bütçe harcamalarına dayanarak inşa edilmiştir. Borç uluslararası politikaların  temel unsurları haline geldi.»</a:t>
            </a:r>
          </a:p>
          <a:p>
            <a:r>
              <a:rPr lang="tr-TR" dirty="0" smtClean="0"/>
              <a:t>Himalaya’ların doğu bölgesinde yaşayan bir halk, yüzyıllar önce şu andaki mülk sahibi kast tarafından yenilgiye uğratılmış bir halkın soyundan geldikleri için «kaybedenler» diye adlandırılan alt seviyede bir kasta daimi borçluluğu yaşatıyorlarmış.</a:t>
            </a:r>
          </a:p>
          <a:p>
            <a:r>
              <a:rPr lang="tr-TR" dirty="0" smtClean="0"/>
              <a:t>Savaşlardan sonra galipler hep tazminat talep ettiler. Mağlupları borçlandırdılar. </a:t>
            </a:r>
          </a:p>
          <a:p>
            <a:pPr lvl="1"/>
            <a:r>
              <a:rPr lang="tr-TR" dirty="0" smtClean="0"/>
              <a:t>I. Dünya Savaşından sonra Almanya,</a:t>
            </a:r>
          </a:p>
          <a:p>
            <a:pPr lvl="1"/>
            <a:r>
              <a:rPr lang="tr-TR" dirty="0" smtClean="0"/>
              <a:t>1990 İşgalinden sonra Saddam Kuveyt’ten alacağı olduğunu iddia ediyordu,</a:t>
            </a:r>
          </a:p>
          <a:p>
            <a:pPr lvl="1"/>
            <a:r>
              <a:rPr lang="tr-TR" dirty="0" smtClean="0"/>
              <a:t>Lozan’da en büyük kavga kapitülasyonlar ve Osmanlı borçları yüzünden çıkıyor.</a:t>
            </a:r>
            <a:endParaRPr lang="tr-TR" dirty="0"/>
          </a:p>
        </p:txBody>
      </p:sp>
      <p:sp>
        <p:nvSpPr>
          <p:cNvPr id="3" name="Footer Placeholder 2"/>
          <p:cNvSpPr>
            <a:spLocks noGrp="1"/>
          </p:cNvSpPr>
          <p:nvPr>
            <p:ph type="ftr" sz="quarter" idx="11"/>
          </p:nvPr>
        </p:nvSpPr>
        <p:spPr/>
        <p:txBody>
          <a:bodyPr/>
          <a:lstStyle/>
          <a:p>
            <a:r>
              <a:rPr lang="tr-TR" smtClean="0"/>
              <a:t>www.hakanozyildiz.com</a:t>
            </a:r>
            <a:endParaRPr lang="tr-TR"/>
          </a:p>
        </p:txBody>
      </p:sp>
      <p:sp>
        <p:nvSpPr>
          <p:cNvPr id="4" name="Slide Number Placeholder 3"/>
          <p:cNvSpPr>
            <a:spLocks noGrp="1"/>
          </p:cNvSpPr>
          <p:nvPr>
            <p:ph type="sldNum" sz="quarter" idx="12"/>
          </p:nvPr>
        </p:nvSpPr>
        <p:spPr/>
        <p:txBody>
          <a:bodyPr/>
          <a:lstStyle/>
          <a:p>
            <a:fld id="{E81004B4-F0C2-46DD-A5D0-A7FD0D0B61A0}" type="slidenum">
              <a:rPr lang="tr-TR" smtClean="0"/>
              <a:t>4</a:t>
            </a:fld>
            <a:endParaRPr lang="tr-TR"/>
          </a:p>
        </p:txBody>
      </p:sp>
    </p:spTree>
    <p:extLst>
      <p:ext uri="{BB962C8B-B14F-4D97-AF65-F5344CB8AC3E}">
        <p14:creationId xmlns:p14="http://schemas.microsoft.com/office/powerpoint/2010/main" val="951016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Devlet ve bütçe</a:t>
            </a:r>
            <a:endParaRPr lang="tr-TR" dirty="0"/>
          </a:p>
        </p:txBody>
      </p:sp>
      <p:sp>
        <p:nvSpPr>
          <p:cNvPr id="3" name="Content Placeholder 2"/>
          <p:cNvSpPr>
            <a:spLocks noGrp="1"/>
          </p:cNvSpPr>
          <p:nvPr>
            <p:ph idx="1"/>
          </p:nvPr>
        </p:nvSpPr>
        <p:spPr/>
        <p:txBody>
          <a:bodyPr>
            <a:normAutofit fontScale="77500" lnSpcReduction="20000"/>
          </a:bodyPr>
          <a:lstStyle/>
          <a:p>
            <a:r>
              <a:rPr lang="tr-TR" dirty="0" smtClean="0"/>
              <a:t>Devlet savunma, emniyet, adalet, sağlık ve eğitim için kural koymalı, kurumlar kurmalıdır. (Kamu malı, hizmetten </a:t>
            </a:r>
            <a:r>
              <a:rPr lang="tr-TR" dirty="0"/>
              <a:t>yararlanma karşılığı fiyatlama </a:t>
            </a:r>
            <a:r>
              <a:rPr lang="tr-TR" dirty="0" smtClean="0"/>
              <a:t>sorunu </a:t>
            </a:r>
            <a:r>
              <a:rPr lang="tr-TR" dirty="0" err="1" smtClean="0"/>
              <a:t>vb</a:t>
            </a:r>
            <a:r>
              <a:rPr lang="tr-TR" dirty="0" smtClean="0"/>
              <a:t>)</a:t>
            </a:r>
          </a:p>
          <a:p>
            <a:r>
              <a:rPr lang="tr-TR" dirty="0" smtClean="0"/>
              <a:t>Bu amaçla harcama yapması kaçınılmazdır.</a:t>
            </a:r>
          </a:p>
          <a:p>
            <a:r>
              <a:rPr lang="tr-TR" dirty="0" smtClean="0"/>
              <a:t>Sorun harcamalar nasıl karşılanacaktır? Vergi gelirleri kadar harcama yapılacaksa ne ala. (Vergi sadece fethedilen yerlerin halkından alınırsa ne olacak?)</a:t>
            </a:r>
          </a:p>
          <a:p>
            <a:r>
              <a:rPr lang="tr-TR" dirty="0" smtClean="0"/>
              <a:t>Vergi devletinden borç devletine dönüşüm. Yani giderlerinin büyük bir kısmının vergiler yerine borçlanma ile karşılayan ve bunun sonucunda oluşan borç dağının finansmanı için gelirlerinin giderek artan bir bölümünü harcamak zorunda kalan devlete dönüşmek.</a:t>
            </a:r>
          </a:p>
          <a:p>
            <a:endParaRPr lang="tr-TR" dirty="0" smtClean="0"/>
          </a:p>
        </p:txBody>
      </p:sp>
      <p:sp>
        <p:nvSpPr>
          <p:cNvPr id="4" name="Footer Placeholder 3"/>
          <p:cNvSpPr>
            <a:spLocks noGrp="1"/>
          </p:cNvSpPr>
          <p:nvPr>
            <p:ph type="ftr" sz="quarter" idx="11"/>
          </p:nvPr>
        </p:nvSpPr>
        <p:spPr/>
        <p:txBody>
          <a:bodyPr/>
          <a:lstStyle/>
          <a:p>
            <a:r>
              <a:rPr lang="tr-TR" smtClean="0"/>
              <a:t>www.hakanozyildiz.com</a:t>
            </a:r>
            <a:endParaRPr lang="tr-TR"/>
          </a:p>
        </p:txBody>
      </p:sp>
      <p:sp>
        <p:nvSpPr>
          <p:cNvPr id="5" name="Slide Number Placeholder 4"/>
          <p:cNvSpPr>
            <a:spLocks noGrp="1"/>
          </p:cNvSpPr>
          <p:nvPr>
            <p:ph type="sldNum" sz="quarter" idx="12"/>
          </p:nvPr>
        </p:nvSpPr>
        <p:spPr/>
        <p:txBody>
          <a:bodyPr/>
          <a:lstStyle/>
          <a:p>
            <a:fld id="{E81004B4-F0C2-46DD-A5D0-A7FD0D0B61A0}" type="slidenum">
              <a:rPr lang="tr-TR" smtClean="0"/>
              <a:t>5</a:t>
            </a:fld>
            <a:endParaRPr lang="tr-TR"/>
          </a:p>
        </p:txBody>
      </p:sp>
    </p:spTree>
    <p:extLst>
      <p:ext uri="{BB962C8B-B14F-4D97-AF65-F5344CB8AC3E}">
        <p14:creationId xmlns:p14="http://schemas.microsoft.com/office/powerpoint/2010/main" val="2977749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Vergi mi borç mu?</a:t>
            </a:r>
            <a:endParaRPr lang="tr-TR" dirty="0"/>
          </a:p>
        </p:txBody>
      </p:sp>
      <p:sp>
        <p:nvSpPr>
          <p:cNvPr id="3" name="Content Placeholder 2"/>
          <p:cNvSpPr>
            <a:spLocks noGrp="1"/>
          </p:cNvSpPr>
          <p:nvPr>
            <p:ph idx="1"/>
          </p:nvPr>
        </p:nvSpPr>
        <p:spPr/>
        <p:txBody>
          <a:bodyPr>
            <a:normAutofit fontScale="85000" lnSpcReduction="20000"/>
          </a:bodyPr>
          <a:lstStyle/>
          <a:p>
            <a:r>
              <a:rPr lang="tr-TR" dirty="0"/>
              <a:t>Ama gelirlerden fazla harcanacaksa o zaman bir yerden borç alınması zorunlu olacaktır.</a:t>
            </a:r>
          </a:p>
          <a:p>
            <a:pPr lvl="1"/>
            <a:r>
              <a:rPr lang="tr-TR" dirty="0"/>
              <a:t>İç piyasalardan (tasarruflar yeterliyse sorun yok)</a:t>
            </a:r>
          </a:p>
          <a:p>
            <a:pPr lvl="1"/>
            <a:r>
              <a:rPr lang="tr-TR" dirty="0"/>
              <a:t>Dış piyasalardan </a:t>
            </a:r>
            <a:endParaRPr lang="tr-TR" dirty="0" smtClean="0"/>
          </a:p>
          <a:p>
            <a:r>
              <a:rPr lang="tr-TR" dirty="0" smtClean="0"/>
              <a:t>Buna bağlı olarak, özellikle 1980’li yıllardan sonra dünyada borç piyasalarının düzenlenmesine hız verildi. (Aynı dönemde Türkiye’de faizlerin serbest bırakılması -1983?, </a:t>
            </a:r>
            <a:r>
              <a:rPr lang="tr-TR" dirty="0"/>
              <a:t>sermaye hareketlerinin </a:t>
            </a:r>
            <a:r>
              <a:rPr lang="tr-TR" dirty="0" smtClean="0"/>
              <a:t>serbestleştirilmesi -1989)</a:t>
            </a:r>
            <a:endParaRPr lang="tr-TR" dirty="0"/>
          </a:p>
          <a:p>
            <a:r>
              <a:rPr lang="tr-TR" dirty="0" smtClean="0"/>
              <a:t>Piyasa kendi başına yeterli değilse, Adam Smith’in «tanrının görünmez eli» her şeyi düzenlemeye yetmeyecekse devlet müdahalesi olacak demektir.</a:t>
            </a:r>
          </a:p>
          <a:p>
            <a:endParaRPr lang="tr-TR" dirty="0"/>
          </a:p>
        </p:txBody>
      </p:sp>
      <p:sp>
        <p:nvSpPr>
          <p:cNvPr id="4" name="Footer Placeholder 3"/>
          <p:cNvSpPr>
            <a:spLocks noGrp="1"/>
          </p:cNvSpPr>
          <p:nvPr>
            <p:ph type="ftr" sz="quarter" idx="11"/>
          </p:nvPr>
        </p:nvSpPr>
        <p:spPr/>
        <p:txBody>
          <a:bodyPr/>
          <a:lstStyle/>
          <a:p>
            <a:r>
              <a:rPr lang="tr-TR" smtClean="0"/>
              <a:t>www.hakanozyildiz.com</a:t>
            </a:r>
            <a:endParaRPr lang="tr-TR"/>
          </a:p>
        </p:txBody>
      </p:sp>
      <p:sp>
        <p:nvSpPr>
          <p:cNvPr id="5" name="Slide Number Placeholder 4"/>
          <p:cNvSpPr>
            <a:spLocks noGrp="1"/>
          </p:cNvSpPr>
          <p:nvPr>
            <p:ph type="sldNum" sz="quarter" idx="12"/>
          </p:nvPr>
        </p:nvSpPr>
        <p:spPr/>
        <p:txBody>
          <a:bodyPr/>
          <a:lstStyle/>
          <a:p>
            <a:fld id="{E81004B4-F0C2-46DD-A5D0-A7FD0D0B61A0}" type="slidenum">
              <a:rPr lang="tr-TR" smtClean="0"/>
              <a:t>6</a:t>
            </a:fld>
            <a:endParaRPr lang="tr-TR"/>
          </a:p>
        </p:txBody>
      </p:sp>
    </p:spTree>
    <p:extLst>
      <p:ext uri="{BB962C8B-B14F-4D97-AF65-F5344CB8AC3E}">
        <p14:creationId xmlns:p14="http://schemas.microsoft.com/office/powerpoint/2010/main" val="36576817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Borç sorun çözmez aksine artırır</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Geri ödeme zamanı gelince harcamalar azalır … Düşen büyüme oranı,</a:t>
            </a:r>
          </a:p>
          <a:p>
            <a:r>
              <a:rPr lang="tr-TR" dirty="0" smtClean="0"/>
              <a:t>Yüksek faiz ödemeleri gelir dağılımını bozar … artan eşitsizlik, </a:t>
            </a:r>
          </a:p>
          <a:p>
            <a:r>
              <a:rPr lang="tr-TR" dirty="0" smtClean="0"/>
              <a:t>Ekonomi sarmala girer … yükselen toplam borç,</a:t>
            </a:r>
          </a:p>
          <a:p>
            <a:r>
              <a:rPr lang="tr-TR" dirty="0" smtClean="0"/>
              <a:t>Altın standardının 1970’lerde kaldırılmasından sonra, 2000’li yıllarda dünyada serbestçe basılmış paraya boğulması, hem halihazırdaki kapitalizmin finansallaşmasının hem de buna eşlik eden artan gelir eşitsizliğindeki artışa neden oldu.</a:t>
            </a:r>
          </a:p>
        </p:txBody>
      </p:sp>
      <p:sp>
        <p:nvSpPr>
          <p:cNvPr id="4" name="Footer Placeholder 3"/>
          <p:cNvSpPr>
            <a:spLocks noGrp="1"/>
          </p:cNvSpPr>
          <p:nvPr>
            <p:ph type="ftr" sz="quarter" idx="11"/>
          </p:nvPr>
        </p:nvSpPr>
        <p:spPr/>
        <p:txBody>
          <a:bodyPr/>
          <a:lstStyle/>
          <a:p>
            <a:r>
              <a:rPr lang="tr-TR" smtClean="0"/>
              <a:t>www.hakanozyildiz.com</a:t>
            </a:r>
            <a:endParaRPr lang="tr-TR"/>
          </a:p>
        </p:txBody>
      </p:sp>
      <p:sp>
        <p:nvSpPr>
          <p:cNvPr id="5" name="Slide Number Placeholder 4"/>
          <p:cNvSpPr>
            <a:spLocks noGrp="1"/>
          </p:cNvSpPr>
          <p:nvPr>
            <p:ph type="sldNum" sz="quarter" idx="12"/>
          </p:nvPr>
        </p:nvSpPr>
        <p:spPr/>
        <p:txBody>
          <a:bodyPr/>
          <a:lstStyle/>
          <a:p>
            <a:fld id="{E81004B4-F0C2-46DD-A5D0-A7FD0D0B61A0}" type="slidenum">
              <a:rPr lang="tr-TR" smtClean="0"/>
              <a:t>7</a:t>
            </a:fld>
            <a:endParaRPr lang="tr-TR"/>
          </a:p>
        </p:txBody>
      </p:sp>
    </p:spTree>
    <p:extLst>
      <p:ext uri="{BB962C8B-B14F-4D97-AF65-F5344CB8AC3E}">
        <p14:creationId xmlns:p14="http://schemas.microsoft.com/office/powerpoint/2010/main" val="591552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Borç gelecek nesillerin gelirlerine el koymaktır</a:t>
            </a:r>
            <a:endParaRPr lang="tr-TR" dirty="0"/>
          </a:p>
        </p:txBody>
      </p:sp>
      <p:sp>
        <p:nvSpPr>
          <p:cNvPr id="3" name="Content Placeholder 2"/>
          <p:cNvSpPr>
            <a:spLocks noGrp="1"/>
          </p:cNvSpPr>
          <p:nvPr>
            <p:ph idx="1"/>
          </p:nvPr>
        </p:nvSpPr>
        <p:spPr/>
        <p:txBody>
          <a:bodyPr/>
          <a:lstStyle/>
          <a:p>
            <a:r>
              <a:rPr lang="tr-TR" dirty="0" smtClean="0"/>
              <a:t>Enflasyon gibi kamu borçlanması da hükümetlere, esasen henüz mevcut olmayan finansal kaynakları sosyal çatışmaların yatıştırılması için kullanma olanağı sağlar. Bu durumda söz konusu olan, önce yurttaşlar tarafından üretilip ardından devlet tarafından vergiler yoluyla toplanması gereken kaynaklardır. </a:t>
            </a:r>
            <a:endParaRPr lang="tr-TR" dirty="0"/>
          </a:p>
        </p:txBody>
      </p:sp>
      <p:sp>
        <p:nvSpPr>
          <p:cNvPr id="4" name="Footer Placeholder 3"/>
          <p:cNvSpPr>
            <a:spLocks noGrp="1"/>
          </p:cNvSpPr>
          <p:nvPr>
            <p:ph type="ftr" sz="quarter" idx="11"/>
          </p:nvPr>
        </p:nvSpPr>
        <p:spPr/>
        <p:txBody>
          <a:bodyPr/>
          <a:lstStyle/>
          <a:p>
            <a:r>
              <a:rPr lang="tr-TR" smtClean="0"/>
              <a:t>www.hakanozyildiz.com</a:t>
            </a:r>
            <a:endParaRPr lang="tr-TR"/>
          </a:p>
        </p:txBody>
      </p:sp>
      <p:sp>
        <p:nvSpPr>
          <p:cNvPr id="5" name="Slide Number Placeholder 4"/>
          <p:cNvSpPr>
            <a:spLocks noGrp="1"/>
          </p:cNvSpPr>
          <p:nvPr>
            <p:ph type="sldNum" sz="quarter" idx="12"/>
          </p:nvPr>
        </p:nvSpPr>
        <p:spPr/>
        <p:txBody>
          <a:bodyPr/>
          <a:lstStyle/>
          <a:p>
            <a:fld id="{E81004B4-F0C2-46DD-A5D0-A7FD0D0B61A0}" type="slidenum">
              <a:rPr lang="tr-TR" smtClean="0"/>
              <a:t>8</a:t>
            </a:fld>
            <a:endParaRPr lang="tr-TR"/>
          </a:p>
        </p:txBody>
      </p:sp>
    </p:spTree>
    <p:extLst>
      <p:ext uri="{BB962C8B-B14F-4D97-AF65-F5344CB8AC3E}">
        <p14:creationId xmlns:p14="http://schemas.microsoft.com/office/powerpoint/2010/main" val="6392826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Son yıllarda sorun sadece kamuda değil</a:t>
            </a:r>
            <a:endParaRPr lang="tr-TR" dirty="0"/>
          </a:p>
        </p:txBody>
      </p:sp>
      <p:sp>
        <p:nvSpPr>
          <p:cNvPr id="3" name="Content Placeholder 2"/>
          <p:cNvSpPr>
            <a:spLocks noGrp="1"/>
          </p:cNvSpPr>
          <p:nvPr>
            <p:ph idx="1"/>
          </p:nvPr>
        </p:nvSpPr>
        <p:spPr/>
        <p:txBody>
          <a:bodyPr>
            <a:normAutofit fontScale="92500"/>
          </a:bodyPr>
          <a:lstStyle/>
          <a:p>
            <a:r>
              <a:rPr lang="tr-TR" dirty="0" smtClean="0"/>
              <a:t>«Özelleştirilmiş Keynesçilik» politik ekonominin dağıtacağı kaynak stokunun genişletmeye yönelik dönük bir mekanizma olarak kamu borcunun yerine özel borçlanmayı geçirir.</a:t>
            </a:r>
          </a:p>
          <a:p>
            <a:r>
              <a:rPr lang="tr-TR" dirty="0" smtClean="0"/>
              <a:t>2008 sonrası dönemde büyük merkez bankaları (FED, ECB, </a:t>
            </a:r>
            <a:r>
              <a:rPr lang="tr-TR" dirty="0" err="1" smtClean="0"/>
              <a:t>BoE</a:t>
            </a:r>
            <a:r>
              <a:rPr lang="tr-TR" dirty="0" smtClean="0"/>
              <a:t>, </a:t>
            </a:r>
            <a:r>
              <a:rPr lang="tr-TR" dirty="0" err="1" smtClean="0"/>
              <a:t>BoJ</a:t>
            </a:r>
            <a:r>
              <a:rPr lang="tr-TR" dirty="0" smtClean="0"/>
              <a:t>) ortalığa döviz saçtılar. Ucuz kaynağı gören yükselen piyasa ekonomileri, bolca borçlanıp ithalata dayalı tüketime başladılar. Bir tür tuzağa düştüler.</a:t>
            </a:r>
            <a:endParaRPr lang="tr-TR" dirty="0"/>
          </a:p>
        </p:txBody>
      </p:sp>
      <p:sp>
        <p:nvSpPr>
          <p:cNvPr id="4" name="Footer Placeholder 3"/>
          <p:cNvSpPr>
            <a:spLocks noGrp="1"/>
          </p:cNvSpPr>
          <p:nvPr>
            <p:ph type="ftr" sz="quarter" idx="11"/>
          </p:nvPr>
        </p:nvSpPr>
        <p:spPr/>
        <p:txBody>
          <a:bodyPr/>
          <a:lstStyle/>
          <a:p>
            <a:r>
              <a:rPr lang="tr-TR" smtClean="0"/>
              <a:t>www.hakanozyildiz.com</a:t>
            </a:r>
            <a:endParaRPr lang="tr-TR"/>
          </a:p>
        </p:txBody>
      </p:sp>
      <p:sp>
        <p:nvSpPr>
          <p:cNvPr id="5" name="Slide Number Placeholder 4"/>
          <p:cNvSpPr>
            <a:spLocks noGrp="1"/>
          </p:cNvSpPr>
          <p:nvPr>
            <p:ph type="sldNum" sz="quarter" idx="12"/>
          </p:nvPr>
        </p:nvSpPr>
        <p:spPr/>
        <p:txBody>
          <a:bodyPr/>
          <a:lstStyle/>
          <a:p>
            <a:fld id="{E81004B4-F0C2-46DD-A5D0-A7FD0D0B61A0}" type="slidenum">
              <a:rPr lang="tr-TR" smtClean="0"/>
              <a:t>9</a:t>
            </a:fld>
            <a:endParaRPr lang="tr-TR"/>
          </a:p>
        </p:txBody>
      </p:sp>
    </p:spTree>
    <p:extLst>
      <p:ext uri="{BB962C8B-B14F-4D97-AF65-F5344CB8AC3E}">
        <p14:creationId xmlns:p14="http://schemas.microsoft.com/office/powerpoint/2010/main" val="19902940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TotalTime>
  <Words>659</Words>
  <Application>Microsoft Office PowerPoint</Application>
  <PresentationFormat>On-screen Show (4:3)</PresentationFormat>
  <Paragraphs>65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Borç</vt:lpstr>
      <vt:lpstr>Borç / Özlü sözler</vt:lpstr>
      <vt:lpstr>Borçlanmanın kısa tarihi</vt:lpstr>
      <vt:lpstr>Devam</vt:lpstr>
      <vt:lpstr>Devlet ve bütçe</vt:lpstr>
      <vt:lpstr>Vergi mi borç mu?</vt:lpstr>
      <vt:lpstr>Borç sorun çözmez aksine artırır</vt:lpstr>
      <vt:lpstr>Borç gelecek nesillerin gelirlerine el koymaktır</vt:lpstr>
      <vt:lpstr>Son yıllarda sorun sadece kamuda değil</vt:lpstr>
    </vt:vector>
  </TitlesOfParts>
  <Company>BNP Paribas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Borç</dc:title>
  <dc:creator>R.HAKAN OZYILDIZ - TEB Holding Danisman</dc:creator>
  <cp:lastModifiedBy>R.HAKAN OZYILDIZ - TEB Holding Danisman</cp:lastModifiedBy>
  <cp:revision>27</cp:revision>
  <dcterms:created xsi:type="dcterms:W3CDTF">2016-11-01T12:29:24Z</dcterms:created>
  <dcterms:modified xsi:type="dcterms:W3CDTF">2017-01-09T08:37:33Z</dcterms:modified>
</cp:coreProperties>
</file>